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6" r:id="rId3"/>
    <p:sldId id="267" r:id="rId4"/>
    <p:sldId id="259" r:id="rId5"/>
    <p:sldId id="268" r:id="rId6"/>
    <p:sldId id="269" r:id="rId7"/>
    <p:sldId id="270" r:id="rId8"/>
    <p:sldId id="271" r:id="rId9"/>
    <p:sldId id="273" r:id="rId10"/>
    <p:sldId id="261" r:id="rId11"/>
    <p:sldId id="274" r:id="rId12"/>
    <p:sldId id="275" r:id="rId13"/>
    <p:sldId id="276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5ED3786-3548-4D6E-BFF3-178E81C52376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7D81637-73CD-4643-8B59-B260554728B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sz="1900" smtClean="0">
                <a:solidFill>
                  <a:schemeClr val="bg2">
                    <a:lumMod val="50000"/>
                  </a:schemeClr>
                </a:solidFill>
              </a:rPr>
              <a:t>ŘÍZENÍ PROJEKTOVÉHO CYKLU i</a:t>
            </a:r>
            <a:endParaRPr lang="cs-CZ" sz="1900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cs-CZ" sz="1400" dirty="0" smtClean="0">
              <a:solidFill>
                <a:schemeClr val="bg1"/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16. února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OMEZENÍ PROJEKTOVÉHO PŘÍSTUPU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714488"/>
            <a:ext cx="8556528" cy="4572032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Střet projektového přístupu a veřejné politiky:</a:t>
            </a:r>
          </a:p>
          <a:p>
            <a:pPr lvl="1"/>
            <a:r>
              <a:rPr lang="cs-CZ" dirty="0" smtClean="0"/>
              <a:t>Může projektový přístup nahradit implementaci veřejné politiky ve vybraných oblastech?</a:t>
            </a:r>
          </a:p>
          <a:p>
            <a:pPr lvl="1"/>
            <a:endParaRPr lang="cs-CZ" dirty="0"/>
          </a:p>
          <a:p>
            <a:pPr lvl="1"/>
            <a:r>
              <a:rPr lang="cs-CZ" dirty="0" smtClean="0"/>
              <a:t>Klíčové oblasti jako zdravotnictví, obrana, vnitro a další, které jsou nutné pro zajištění všeobecného blaha obyvatel jsou dlouhodobě strategicky spravovány ze strany centralizovaných či decentralizovaných složek státu</a:t>
            </a:r>
          </a:p>
          <a:p>
            <a:pPr lvl="1"/>
            <a:endParaRPr lang="cs-CZ" dirty="0"/>
          </a:p>
          <a:p>
            <a:pPr lvl="1"/>
            <a:r>
              <a:rPr lang="cs-CZ" dirty="0" smtClean="0"/>
              <a:t>Dílčí aktivity ve výše zmíněných oblastech mohou být vykonávány projektově  (buďto pověřenými orgány nebo soukromými institucemi), avšak komplexní privatizace není akceptovatelná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OMEZENÍ PROJEKTOVÉHO PŘÍSTUPU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Propast mezi investory a cílovou skupinou:</a:t>
            </a:r>
          </a:p>
          <a:p>
            <a:pPr lvl="1"/>
            <a:r>
              <a:rPr lang="cs-CZ" dirty="0" smtClean="0"/>
              <a:t>Úspěšná implementace projektu je podmíněna aktivním zapojením cílových skupin a orgánů veřejné správy</a:t>
            </a:r>
          </a:p>
          <a:p>
            <a:pPr lvl="1"/>
            <a:r>
              <a:rPr lang="cs-CZ" dirty="0" smtClean="0"/>
              <a:t>Zapojení cílových skupin může být podpořeno externími organizacemi, primárně však musí být aktivizováno interními účastníky projektu</a:t>
            </a:r>
          </a:p>
          <a:p>
            <a:pPr lvl="1"/>
            <a:r>
              <a:rPr lang="cs-CZ" dirty="0" smtClean="0"/>
              <a:t>Na druhé straně stojí logika a očekávání ze strany investorů – nestačí pouze myšlenka, ale musí být přesně definováno co?, proč?, pro koho?, za kolik?</a:t>
            </a:r>
          </a:p>
          <a:p>
            <a:pPr lvl="1"/>
            <a:r>
              <a:rPr lang="cs-CZ" dirty="0" smtClean="0"/>
              <a:t>Právě rozličné potřeby/očekávání investorů a cílových skupin vytvářejí propast, která musí být eliminována realizátorem projektu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026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OMEZENÍ PROJEKTOVÉHO PŘÍSTUPU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Časové hledisko:</a:t>
            </a:r>
          </a:p>
          <a:p>
            <a:pPr lvl="1"/>
            <a:r>
              <a:rPr lang="cs-CZ" dirty="0" smtClean="0"/>
              <a:t>Každá dílčí aktivita je časově omezená</a:t>
            </a:r>
          </a:p>
          <a:p>
            <a:pPr lvl="1"/>
            <a:r>
              <a:rPr lang="cs-CZ" dirty="0" smtClean="0"/>
              <a:t>Vzhledem k návaznosti jednotlivých aktivit (CPM, </a:t>
            </a:r>
            <a:r>
              <a:rPr lang="cs-CZ" dirty="0" err="1" smtClean="0"/>
              <a:t>Gantt</a:t>
            </a:r>
            <a:r>
              <a:rPr lang="cs-CZ" dirty="0" smtClean="0"/>
              <a:t>, milníky) je nutné dodržovat časovou posloupnost</a:t>
            </a:r>
          </a:p>
          <a:p>
            <a:pPr lvl="1"/>
            <a:r>
              <a:rPr lang="cs-CZ" dirty="0" smtClean="0"/>
              <a:t>Aktivity jsou většinou plánovány s ohledem na požadavky ze strany investora a musí zohledňovat faktory účinnosti a efektivity</a:t>
            </a:r>
          </a:p>
          <a:p>
            <a:pPr lvl="1"/>
            <a:r>
              <a:rPr lang="cs-CZ" dirty="0" smtClean="0"/>
              <a:t>Některé z aktivit jsou však představovány dlouhými, časově náročnými a pomalými akcemi, které nemusí být založené na pravidelné bázi a navíc jsou ovlivňovány externími vlivy/faktory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8166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sz="4000" b="1" dirty="0" smtClean="0"/>
              <a:t>DĚKUJI ZA POZORNOST </a:t>
            </a:r>
            <a:r>
              <a:rPr lang="cs-CZ" sz="4000" b="1" dirty="0" smtClean="0">
                <a:sym typeface="Wingdings" pitchFamily="2" charset="2"/>
              </a:rPr>
              <a:t></a:t>
            </a:r>
            <a:endParaRPr lang="cs-CZ" sz="4000" b="1" dirty="0"/>
          </a:p>
        </p:txBody>
      </p:sp>
    </p:spTree>
    <p:extLst>
      <p:ext uri="{BB962C8B-B14F-4D97-AF65-F5344CB8AC3E}">
        <p14:creationId xmlns:p14="http://schemas.microsoft.com/office/powerpoint/2010/main" val="249803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VZNIK PROJEKTOVÉHO PŘÍSTUPU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Počátek formulace projektového řízení v současné podobě:</a:t>
            </a:r>
          </a:p>
          <a:p>
            <a:pPr lvl="1"/>
            <a:r>
              <a:rPr lang="cs-CZ" dirty="0" smtClean="0"/>
              <a:t>Počátek 60. let 20. století</a:t>
            </a:r>
          </a:p>
          <a:p>
            <a:r>
              <a:rPr lang="cs-CZ" dirty="0" smtClean="0"/>
              <a:t>Hlavní příčiny rozvoje tohoto přístupu k řízení:</a:t>
            </a:r>
          </a:p>
          <a:p>
            <a:pPr lvl="1"/>
            <a:r>
              <a:rPr lang="cs-CZ" dirty="0" smtClean="0"/>
              <a:t>Potřeba komunikace a integrace práce napříč podnikovými útvary</a:t>
            </a:r>
          </a:p>
          <a:p>
            <a:pPr lvl="1"/>
            <a:r>
              <a:rPr lang="cs-CZ" dirty="0" smtClean="0"/>
              <a:t>Objem a komplexnost řešených projektů</a:t>
            </a:r>
          </a:p>
          <a:p>
            <a:pPr lvl="1"/>
            <a:r>
              <a:rPr lang="cs-CZ" dirty="0" smtClean="0"/>
              <a:t>Dynamika podnikatelského prostředí</a:t>
            </a:r>
          </a:p>
          <a:p>
            <a:pPr lvl="1"/>
            <a:r>
              <a:rPr lang="cs-CZ" dirty="0" smtClean="0"/>
              <a:t>Dynamika podnikání jednotlivých společností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737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POČÁTKY IMPLEMENTACE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/>
              <a:t>Prvotní aplikace projektového přístupu v praxi:</a:t>
            </a:r>
          </a:p>
          <a:p>
            <a:pPr lvl="1"/>
            <a:r>
              <a:rPr lang="cs-CZ" dirty="0" smtClean="0"/>
              <a:t>Sofistikované a komplexní projekty</a:t>
            </a:r>
          </a:p>
          <a:p>
            <a:pPr lvl="1"/>
            <a:r>
              <a:rPr lang="cs-CZ" dirty="0" smtClean="0"/>
              <a:t>Velkoobjemové a nákladné projekty</a:t>
            </a:r>
          </a:p>
          <a:p>
            <a:endParaRPr lang="cs-CZ" dirty="0"/>
          </a:p>
          <a:p>
            <a:r>
              <a:rPr lang="cs-CZ" dirty="0" smtClean="0"/>
              <a:t>Protipól projektového řízení pro menší projekty:</a:t>
            </a:r>
          </a:p>
          <a:p>
            <a:pPr lvl="1"/>
            <a:r>
              <a:rPr lang="cs-CZ" dirty="0" smtClean="0"/>
              <a:t>Neformální projektové řízení</a:t>
            </a:r>
          </a:p>
          <a:p>
            <a:pPr lvl="1"/>
            <a:r>
              <a:rPr lang="cs-CZ" dirty="0" smtClean="0"/>
              <a:t>Směrnice, politiky a navazující postupy</a:t>
            </a:r>
          </a:p>
          <a:p>
            <a:pPr lvl="1"/>
            <a:endParaRPr lang="cs-CZ" dirty="0"/>
          </a:p>
          <a:p>
            <a:r>
              <a:rPr lang="cs-CZ" dirty="0" smtClean="0"/>
              <a:t>Od 80. let 20. století se projektový management začíná postupně aplikovat na všechny druhy podnikatelských aktivit, které se netýkají ryze procesních činností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978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PROJEKT – základní definice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cs-CZ" sz="2000" dirty="0" smtClean="0"/>
              <a:t>PROJEKT - je jedinečný sled aktivit a úkolů, který má dán:</a:t>
            </a:r>
          </a:p>
          <a:p>
            <a:r>
              <a:rPr lang="cs-CZ" sz="2000" dirty="0" smtClean="0"/>
              <a:t>specifický cíl, který má být splněn;</a:t>
            </a:r>
          </a:p>
          <a:p>
            <a:r>
              <a:rPr lang="cs-CZ" sz="2000" dirty="0" smtClean="0"/>
              <a:t>definován začátek a konec;</a:t>
            </a:r>
          </a:p>
          <a:p>
            <a:r>
              <a:rPr lang="cs-CZ" sz="2000" dirty="0" smtClean="0"/>
              <a:t>stanoven finanční rámec zdrojů pro jeho realizaci.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u="sng" dirty="0" smtClean="0"/>
              <a:t>Typy projektů:</a:t>
            </a:r>
          </a:p>
          <a:p>
            <a:r>
              <a:rPr lang="cs-CZ" sz="2000" dirty="0" smtClean="0"/>
              <a:t>Rozvojové projekty</a:t>
            </a:r>
          </a:p>
          <a:p>
            <a:r>
              <a:rPr lang="cs-CZ" sz="2000" dirty="0" smtClean="0"/>
              <a:t>Projekty místního plánování</a:t>
            </a:r>
          </a:p>
          <a:p>
            <a:r>
              <a:rPr lang="cs-CZ" sz="2000" dirty="0" smtClean="0"/>
              <a:t>Přidružené projekty</a:t>
            </a:r>
          </a:p>
          <a:p>
            <a:r>
              <a:rPr lang="cs-CZ" sz="2000" dirty="0" smtClean="0"/>
              <a:t>Projekty územního plánování</a:t>
            </a:r>
          </a:p>
          <a:p>
            <a:r>
              <a:rPr lang="cs-CZ" sz="2000" dirty="0" smtClean="0"/>
              <a:t>Podnikatelské projekty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	PRODEV je svou povahou orientován na přípravu a řízení rozvojových projektů.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PROJEKT versus PROCES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85917844"/>
              </p:ext>
            </p:extLst>
          </p:nvPr>
        </p:nvGraphicFramePr>
        <p:xfrm>
          <a:off x="323528" y="2132856"/>
          <a:ext cx="8504238" cy="321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2119"/>
                <a:gridCol w="4252119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PROJEKT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PROCES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1.</a:t>
                      </a:r>
                      <a:r>
                        <a:rPr lang="cs-CZ" baseline="0" dirty="0" smtClean="0"/>
                        <a:t> Specifický cíl, který má být splněn, konkrétní podoba výsledku není většinou známa předem.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1. Přeměna vstupu na</a:t>
                      </a:r>
                      <a:r>
                        <a:rPr lang="cs-CZ" baseline="0" dirty="0" smtClean="0"/>
                        <a:t> výstupy, konkrétní podoba výsledku je známa předem.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2.</a:t>
                      </a:r>
                      <a:r>
                        <a:rPr lang="cs-CZ" baseline="0" dirty="0" smtClean="0"/>
                        <a:t> Jasně definován začátek a konec.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2. P</a:t>
                      </a:r>
                      <a:r>
                        <a:rPr lang="cs-CZ" baseline="0" dirty="0" smtClean="0"/>
                        <a:t>rováděn průběžně v čase.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3. Nedochází</a:t>
                      </a:r>
                      <a:r>
                        <a:rPr lang="cs-CZ" baseline="0" dirty="0" smtClean="0"/>
                        <a:t> k pravidelnému opakování.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3. Pravidelně se opakuje.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4. Stanoven rámec potřebných</a:t>
                      </a:r>
                      <a:r>
                        <a:rPr lang="cs-CZ" baseline="0" dirty="0" smtClean="0"/>
                        <a:t> zdrojů na jeho dokončení – finanční, lidské, atd.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4. Stanoven rámec potřebných</a:t>
                      </a:r>
                      <a:r>
                        <a:rPr lang="cs-CZ" baseline="0" dirty="0" smtClean="0"/>
                        <a:t> zdrojů na průběžné zajištění a chod procesu.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619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PROGRAM versus PROJEKT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PROJEKT:</a:t>
            </a:r>
          </a:p>
          <a:p>
            <a:pPr lvl="1"/>
            <a:r>
              <a:rPr lang="cs-CZ" dirty="0" smtClean="0"/>
              <a:t>Soubor aktivit </a:t>
            </a:r>
          </a:p>
          <a:p>
            <a:pPr lvl="1"/>
            <a:r>
              <a:rPr lang="cs-CZ" dirty="0"/>
              <a:t>D</a:t>
            </a:r>
            <a:r>
              <a:rPr lang="cs-CZ" dirty="0" smtClean="0"/>
              <a:t>osažení specifického (dílčího) cíle</a:t>
            </a:r>
          </a:p>
          <a:p>
            <a:pPr lvl="1"/>
            <a:r>
              <a:rPr lang="cs-CZ" dirty="0" smtClean="0"/>
              <a:t>Daný časový úsek</a:t>
            </a:r>
          </a:p>
          <a:p>
            <a:endParaRPr lang="cs-CZ" dirty="0"/>
          </a:p>
          <a:p>
            <a:r>
              <a:rPr lang="cs-CZ" dirty="0" smtClean="0"/>
              <a:t>PROGRAM:</a:t>
            </a:r>
          </a:p>
          <a:p>
            <a:pPr lvl="1"/>
            <a:r>
              <a:rPr lang="cs-CZ" dirty="0" smtClean="0"/>
              <a:t>Soubor projektů</a:t>
            </a:r>
          </a:p>
          <a:p>
            <a:pPr lvl="1"/>
            <a:r>
              <a:rPr lang="cs-CZ" dirty="0" smtClean="0"/>
              <a:t>Koordinovaná implementace</a:t>
            </a:r>
          </a:p>
          <a:p>
            <a:pPr lvl="1"/>
            <a:r>
              <a:rPr lang="cs-CZ" dirty="0" smtClean="0"/>
              <a:t>Dosažení celkového cíle na odvětvové, národní a/nebo mezinárodní úrovni, který by nemohl být naplněn v případě nezávislého řízení jednotlivých projektů</a:t>
            </a:r>
          </a:p>
          <a:p>
            <a:pPr lvl="1"/>
            <a:r>
              <a:rPr lang="cs-CZ" dirty="0" smtClean="0"/>
              <a:t>Daný časový úsek</a:t>
            </a:r>
          </a:p>
        </p:txBody>
      </p:sp>
    </p:spTree>
    <p:extLst>
      <p:ext uri="{BB962C8B-B14F-4D97-AF65-F5344CB8AC3E}">
        <p14:creationId xmlns:p14="http://schemas.microsoft.com/office/powerpoint/2010/main" val="400149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2400" dirty="0" smtClean="0"/>
              <a:t>ŘÍZENÍ PROJEKTOVÉHO CYKLU Z POHLEDU INVESTORA</a:t>
            </a: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Počátek projektu: </a:t>
            </a:r>
          </a:p>
          <a:p>
            <a:pPr lvl="1"/>
            <a:r>
              <a:rPr lang="cs-CZ" dirty="0"/>
              <a:t>M</a:t>
            </a:r>
            <a:r>
              <a:rPr lang="cs-CZ" dirty="0" smtClean="0"/>
              <a:t>yšlenka, nápad</a:t>
            </a:r>
          </a:p>
          <a:p>
            <a:r>
              <a:rPr lang="cs-CZ" dirty="0" smtClean="0"/>
              <a:t>Konec projektu: </a:t>
            </a:r>
          </a:p>
          <a:p>
            <a:pPr lvl="1"/>
            <a:r>
              <a:rPr lang="cs-CZ" dirty="0" smtClean="0"/>
              <a:t>Konkrétní výsledek, využité zdroje</a:t>
            </a:r>
          </a:p>
          <a:p>
            <a:pPr lvl="1"/>
            <a:endParaRPr lang="cs-CZ" dirty="0"/>
          </a:p>
          <a:p>
            <a:r>
              <a:rPr lang="cs-CZ" dirty="0" smtClean="0"/>
              <a:t>Projekt slouží primárně k přeměně daného stavu/skutečnosti</a:t>
            </a:r>
          </a:p>
          <a:p>
            <a:r>
              <a:rPr lang="cs-CZ" dirty="0" smtClean="0"/>
              <a:t>Implementace nových projektů je vždy podmíněna jasnou definicí nových potřeb nebo požadavků na změnu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9240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2400" dirty="0"/>
              <a:t>ŘÍZENÍ PROJEKTOVÉHO CYKLU Z POHLEDU INVESTORA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Řízení projektového cyklu je metoda určená pro plánování aktivit, které by měly být uskutečněny a dává mimo jiné základ pro </a:t>
            </a:r>
            <a:r>
              <a:rPr lang="cs-CZ" dirty="0" smtClean="0"/>
              <a:t>kontraktaci</a:t>
            </a:r>
          </a:p>
          <a:p>
            <a:r>
              <a:rPr lang="cs-CZ" dirty="0" smtClean="0"/>
              <a:t>Řízení projektového cyklu je rámcově založená metoda, která by měla být podpořena zejména návaznou logikou</a:t>
            </a:r>
            <a:endParaRPr lang="cs-CZ" dirty="0"/>
          </a:p>
          <a:p>
            <a:r>
              <a:rPr lang="cs-CZ" dirty="0" smtClean="0"/>
              <a:t>Slovo „rámec“ zde může být vnímáno ve 2 rovinách:</a:t>
            </a:r>
          </a:p>
          <a:p>
            <a:pPr lvl="1"/>
            <a:r>
              <a:rPr lang="cs-CZ" dirty="0" smtClean="0"/>
              <a:t>Rámec je něco, co drží dílčí aktivity pohromadě, poskytuje jim podporu</a:t>
            </a:r>
          </a:p>
          <a:p>
            <a:pPr lvl="1"/>
            <a:r>
              <a:rPr lang="cs-CZ" dirty="0" smtClean="0"/>
              <a:t>Rámec je něco rigidního/neflexibilního, a proto může částečně omezovat aktivity, které by měl podporovat </a:t>
            </a:r>
          </a:p>
        </p:txBody>
      </p:sp>
    </p:spTree>
    <p:extLst>
      <p:ext uri="{BB962C8B-B14F-4D97-AF65-F5344CB8AC3E}">
        <p14:creationId xmlns:p14="http://schemas.microsoft.com/office/powerpoint/2010/main" val="156172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557194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FÁZE ŘÍZENÍ PROJEKTOVÉHO CYKLU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7" name="Zástupný symbol pro obsah 6"/>
          <p:cNvSpPr>
            <a:spLocks noGrp="1"/>
          </p:cNvSpPr>
          <p:nvPr>
            <p:ph sz="half" idx="2"/>
          </p:nvPr>
        </p:nvSpPr>
        <p:spPr>
          <a:xfrm>
            <a:off x="4643406" y="1428736"/>
            <a:ext cx="4500594" cy="514353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cs-CZ" sz="3200" b="1" dirty="0" smtClean="0"/>
              <a:t>Programování</a:t>
            </a:r>
          </a:p>
          <a:p>
            <a:r>
              <a:rPr lang="cs-CZ" sz="3200" dirty="0" smtClean="0"/>
              <a:t>Vytvoření myšlenky</a:t>
            </a:r>
          </a:p>
          <a:p>
            <a:pPr>
              <a:buNone/>
            </a:pPr>
            <a:endParaRPr lang="cs-CZ" sz="2300" dirty="0" smtClean="0"/>
          </a:p>
          <a:p>
            <a:pPr>
              <a:buNone/>
            </a:pPr>
            <a:r>
              <a:rPr lang="cs-CZ" sz="3200" b="1" dirty="0" smtClean="0"/>
              <a:t>Identifikace</a:t>
            </a:r>
          </a:p>
          <a:p>
            <a:r>
              <a:rPr lang="cs-CZ" sz="3200" dirty="0" smtClean="0"/>
              <a:t>Předběžná studie proveditelnosti</a:t>
            </a:r>
          </a:p>
          <a:p>
            <a:r>
              <a:rPr lang="cs-CZ" sz="3200" dirty="0" smtClean="0"/>
              <a:t>Rozhodnutí o možnostech dalšího směru</a:t>
            </a:r>
          </a:p>
          <a:p>
            <a:pPr>
              <a:buNone/>
            </a:pPr>
            <a:endParaRPr lang="cs-CZ" sz="2300" dirty="0" smtClean="0"/>
          </a:p>
          <a:p>
            <a:pPr>
              <a:buNone/>
            </a:pPr>
            <a:r>
              <a:rPr lang="cs-CZ" sz="3200" b="1" dirty="0" smtClean="0"/>
              <a:t>Formulace</a:t>
            </a:r>
          </a:p>
          <a:p>
            <a:r>
              <a:rPr lang="cs-CZ" sz="3200" dirty="0" smtClean="0"/>
              <a:t>Studie proveditelnosti</a:t>
            </a:r>
          </a:p>
          <a:p>
            <a:r>
              <a:rPr lang="cs-CZ" sz="3200" dirty="0" smtClean="0"/>
              <a:t>Rozhodnutí o vytvoření  formální žádosti o dotaci</a:t>
            </a:r>
          </a:p>
          <a:p>
            <a:r>
              <a:rPr lang="cs-CZ" sz="3200" dirty="0" smtClean="0"/>
              <a:t>Předběžný návrh financování</a:t>
            </a:r>
          </a:p>
          <a:p>
            <a:pPr>
              <a:buNone/>
            </a:pPr>
            <a:endParaRPr lang="cs-CZ" sz="1900" dirty="0" smtClean="0"/>
          </a:p>
          <a:p>
            <a:pPr>
              <a:buNone/>
            </a:pPr>
            <a:r>
              <a:rPr lang="cs-CZ" sz="3200" b="1" dirty="0" smtClean="0"/>
              <a:t>Financování</a:t>
            </a:r>
          </a:p>
          <a:p>
            <a:r>
              <a:rPr lang="cs-CZ" sz="3200" dirty="0" smtClean="0"/>
              <a:t>Návrh + rozhodnutí + smlouva o financování</a:t>
            </a:r>
          </a:p>
          <a:p>
            <a:pPr>
              <a:buNone/>
            </a:pPr>
            <a:endParaRPr lang="cs-CZ" sz="1900" dirty="0" smtClean="0"/>
          </a:p>
          <a:p>
            <a:pPr>
              <a:buNone/>
            </a:pPr>
            <a:r>
              <a:rPr lang="cs-CZ" sz="3200" b="1" dirty="0" smtClean="0"/>
              <a:t>Realizace</a:t>
            </a:r>
          </a:p>
          <a:p>
            <a:r>
              <a:rPr lang="cs-CZ" sz="3200" dirty="0" smtClean="0"/>
              <a:t>Průběžná a monitorovací zpráva</a:t>
            </a:r>
          </a:p>
          <a:p>
            <a:pPr>
              <a:buNone/>
            </a:pPr>
            <a:endParaRPr lang="cs-CZ" sz="1900" dirty="0" smtClean="0"/>
          </a:p>
          <a:p>
            <a:pPr>
              <a:buNone/>
            </a:pPr>
            <a:r>
              <a:rPr lang="cs-CZ" sz="3200" b="1" dirty="0" smtClean="0"/>
              <a:t>Hodnocení</a:t>
            </a:r>
          </a:p>
          <a:p>
            <a:r>
              <a:rPr lang="cs-CZ" sz="3200" dirty="0" smtClean="0"/>
              <a:t>Evaluační studie</a:t>
            </a:r>
          </a:p>
          <a:p>
            <a:r>
              <a:rPr lang="cs-CZ" sz="3200" dirty="0" smtClean="0"/>
              <a:t>Rozhodnutí o použití výsledků pro příští projekty</a:t>
            </a:r>
          </a:p>
          <a:p>
            <a:endParaRPr lang="cs-CZ" sz="3200" dirty="0" smtClean="0"/>
          </a:p>
          <a:p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8775" y="2150269"/>
            <a:ext cx="39243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4287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191</TotalTime>
  <Words>777</Words>
  <Application>Microsoft Office PowerPoint</Application>
  <PresentationFormat>Předvádění na obrazovce (4:3)</PresentationFormat>
  <Paragraphs>126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Administrativní</vt:lpstr>
      <vt:lpstr>PRODEV</vt:lpstr>
      <vt:lpstr>VZNIK PROJEKTOVÉHO PŘÍSTUPU</vt:lpstr>
      <vt:lpstr>POČÁTKY IMPLEMENTACE</vt:lpstr>
      <vt:lpstr>PROJEKT – základní definice</vt:lpstr>
      <vt:lpstr>PROJEKT versus PROCES</vt:lpstr>
      <vt:lpstr>PROGRAM versus PROJEKT</vt:lpstr>
      <vt:lpstr>ŘÍZENÍ PROJEKTOVÉHO CYKLU Z POHLEDU INVESTORA</vt:lpstr>
      <vt:lpstr>ŘÍZENÍ PROJEKTOVÉHO CYKLU Z POHLEDU INVESTORA</vt:lpstr>
      <vt:lpstr>FÁZE ŘÍZENÍ PROJEKTOVÉHO CYKLU</vt:lpstr>
      <vt:lpstr>OMEZENÍ PROJEKTOVÉHO PŘÍSTUPU</vt:lpstr>
      <vt:lpstr>OMEZENÍ PROJEKTOVÉHO PŘÍSTUPU</vt:lpstr>
      <vt:lpstr>OMEZENÍ PROJEKTOVÉHO PŘÍSTUPU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35</cp:revision>
  <dcterms:created xsi:type="dcterms:W3CDTF">2011-05-24T05:29:10Z</dcterms:created>
  <dcterms:modified xsi:type="dcterms:W3CDTF">2011-06-10T10:54:24Z</dcterms:modified>
</cp:coreProperties>
</file>