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0" r:id="rId3"/>
    <p:sldId id="279" r:id="rId4"/>
    <p:sldId id="271" r:id="rId5"/>
    <p:sldId id="277" r:id="rId6"/>
    <p:sldId id="272" r:id="rId7"/>
    <p:sldId id="280" r:id="rId8"/>
    <p:sldId id="273" r:id="rId9"/>
    <p:sldId id="274" r:id="rId10"/>
    <p:sldId id="275" r:id="rId11"/>
    <p:sldId id="281" r:id="rId12"/>
    <p:sldId id="276" r:id="rId13"/>
    <p:sldId id="264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154" autoAdjust="0"/>
  </p:normalViewPr>
  <p:slideViewPr>
    <p:cSldViewPr>
      <p:cViewPr varScale="1">
        <p:scale>
          <a:sx n="64" d="100"/>
          <a:sy n="64" d="100"/>
        </p:scale>
        <p:origin x="-14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3.8.2011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3.8.2011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3.8.2011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3.8.2011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3.8.2011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C93AF52-B7E5-4BFF-B3F1-474BEFB41CF5}" type="datetimeFigureOut">
              <a:rPr lang="cs-CZ" smtClean="0"/>
              <a:pPr/>
              <a:t>3.8.2011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3.8.2011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3.8.2011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3.8.2011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3.8.2011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C93AF52-B7E5-4BFF-B3F1-474BEFB41CF5}" type="datetimeFigureOut">
              <a:rPr lang="cs-CZ" smtClean="0"/>
              <a:pPr/>
              <a:t>3.8.2011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C93AF52-B7E5-4BFF-B3F1-474BEFB41CF5}" type="datetimeFigureOut">
              <a:rPr lang="cs-CZ" smtClean="0"/>
              <a:pPr/>
              <a:t>3.8.2011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MONITORING A EVALUACE PROJEKTU </a:t>
            </a:r>
            <a:r>
              <a:rPr lang="cs-CZ" dirty="0" err="1" smtClean="0">
                <a:solidFill>
                  <a:schemeClr val="bg2">
                    <a:lumMod val="50000"/>
                  </a:schemeClr>
                </a:solidFill>
              </a:rPr>
              <a:t>iii</a:t>
            </a:r>
            <a:endParaRPr lang="cs-CZ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cs-CZ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</a:t>
            </a:r>
            <a:r>
              <a:rPr lang="cs-CZ" sz="1400" smtClean="0">
                <a:solidFill>
                  <a:schemeClr val="bg1"/>
                </a:solidFill>
              </a:rPr>
              <a:t>: </a:t>
            </a:r>
            <a:r>
              <a:rPr lang="cs-CZ" sz="1400" smtClean="0">
                <a:solidFill>
                  <a:schemeClr val="bg1"/>
                </a:solidFill>
              </a:rPr>
              <a:t>22</a:t>
            </a:r>
            <a:r>
              <a:rPr lang="cs-CZ" sz="1400" smtClean="0">
                <a:solidFill>
                  <a:schemeClr val="bg1"/>
                </a:solidFill>
              </a:rPr>
              <a:t>. </a:t>
            </a:r>
            <a:r>
              <a:rPr lang="cs-CZ" sz="1400" dirty="0" smtClean="0">
                <a:solidFill>
                  <a:schemeClr val="bg1"/>
                </a:solidFill>
              </a:rPr>
              <a:t>června 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KDO BY MĚL HODNOTIT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616596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cs-CZ" sz="2600" u="sng" dirty="0" smtClean="0"/>
              <a:t>Kombinované (asistované) hodnocení</a:t>
            </a:r>
          </a:p>
          <a:p>
            <a:pPr algn="just">
              <a:buNone/>
            </a:pPr>
            <a:endParaRPr lang="cs-CZ" sz="1100" u="sng" dirty="0" smtClean="0"/>
          </a:p>
          <a:p>
            <a:pPr lvl="0" algn="just"/>
            <a:r>
              <a:rPr lang="cs-CZ" sz="2100" dirty="0" smtClean="0"/>
              <a:t>hodnocení je vypracováno konzultantem, který jedná jako </a:t>
            </a:r>
            <a:r>
              <a:rPr lang="cs-CZ" sz="2100" dirty="0" err="1" smtClean="0"/>
              <a:t>facilitátor</a:t>
            </a:r>
            <a:r>
              <a:rPr lang="cs-CZ" sz="2100" dirty="0" smtClean="0"/>
              <a:t> a zodpovídá otázky, ale sběr informací a analýzu má na starosti projektový tým.  </a:t>
            </a:r>
          </a:p>
          <a:p>
            <a:pPr lvl="0" algn="just">
              <a:buNone/>
            </a:pPr>
            <a:endParaRPr lang="cs-CZ" sz="1100" dirty="0" smtClean="0"/>
          </a:p>
          <a:p>
            <a:pPr algn="just"/>
            <a:r>
              <a:rPr lang="cs-CZ" sz="2100" dirty="0" smtClean="0"/>
              <a:t>Výhoda= kombinuje silné stránky interního a externího hodnocení a proto je často doporučováno. </a:t>
            </a:r>
          </a:p>
          <a:p>
            <a:pPr lvl="0" algn="just">
              <a:buNone/>
            </a:pPr>
            <a:endParaRPr lang="cs-CZ" dirty="0" smtClean="0"/>
          </a:p>
          <a:p>
            <a:pPr lvl="0" algn="just">
              <a:buNone/>
            </a:pPr>
            <a:r>
              <a:rPr lang="cs-CZ" sz="2600" u="sng" dirty="0" err="1" smtClean="0"/>
              <a:t>Spoluhodnocení</a:t>
            </a:r>
            <a:endParaRPr lang="cs-CZ" sz="2600" u="sng" dirty="0" smtClean="0"/>
          </a:p>
          <a:p>
            <a:pPr lvl="0" algn="just">
              <a:buNone/>
            </a:pPr>
            <a:endParaRPr lang="cs-CZ" sz="1200" u="sng" dirty="0" smtClean="0"/>
          </a:p>
          <a:p>
            <a:pPr lvl="0" algn="just"/>
            <a:r>
              <a:rPr lang="cs-CZ" sz="1900" dirty="0" smtClean="0"/>
              <a:t>účastníci projektu a příjemci jsou přímo zapojeni do hodnocení (opak pouhé konzultace).</a:t>
            </a:r>
          </a:p>
          <a:p>
            <a:pPr lvl="0" algn="just">
              <a:buNone/>
            </a:pPr>
            <a:endParaRPr lang="cs-CZ" sz="1100" dirty="0" smtClean="0"/>
          </a:p>
          <a:p>
            <a:pPr marL="274320" lvl="1" algn="just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cs-CZ" sz="1900" dirty="0" smtClean="0">
                <a:solidFill>
                  <a:schemeClr val="tx1"/>
                </a:solidFill>
              </a:rPr>
              <a:t>Výhoda = zvyšuje kolektivní kompetence, usnadňuje vlastnictví a transfer vědomostí, stimuluje lokalizaci.  </a:t>
            </a:r>
          </a:p>
          <a:p>
            <a:pPr algn="just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285720" y="6429396"/>
            <a:ext cx="50720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200" dirty="0" smtClean="0">
                <a:solidFill>
                  <a:schemeClr val="bg1"/>
                </a:solidFill>
              </a:rPr>
              <a:t>Připravil: Ing. Martin Koval, SEDUKON o. p. s.</a:t>
            </a:r>
            <a:endParaRPr lang="cs-CZ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METODY SBĚRU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 fontScale="85000" lnSpcReduction="20000"/>
          </a:bodyPr>
          <a:lstStyle/>
          <a:p>
            <a:r>
              <a:rPr lang="cs-CZ" dirty="0" smtClean="0"/>
              <a:t>Metody odběru vzorků.</a:t>
            </a:r>
          </a:p>
          <a:p>
            <a:pPr>
              <a:buNone/>
            </a:pPr>
            <a:endParaRPr lang="cs-CZ" sz="1100" dirty="0" smtClean="0"/>
          </a:p>
          <a:p>
            <a:r>
              <a:rPr lang="cs-CZ" dirty="0" smtClean="0"/>
              <a:t>Klíčové metody: analýza zúčastněných stran, dotazníky, pozorování, interview, analýza nákladů (výhody, průzkumy, dotazníky…).</a:t>
            </a:r>
          </a:p>
          <a:p>
            <a:pPr>
              <a:buNone/>
            </a:pPr>
            <a:endParaRPr lang="cs-CZ" sz="1100" dirty="0" smtClean="0"/>
          </a:p>
          <a:p>
            <a:r>
              <a:rPr lang="cs-CZ" dirty="0" smtClean="0"/>
              <a:t>Skupinové metody (cílová skupina, brainstorming, hraní rolí…).</a:t>
            </a:r>
          </a:p>
          <a:p>
            <a:pPr>
              <a:buNone/>
            </a:pPr>
            <a:endParaRPr lang="cs-CZ" sz="1100" dirty="0" smtClean="0"/>
          </a:p>
          <a:p>
            <a:r>
              <a:rPr lang="cs-CZ" dirty="0" smtClean="0"/>
              <a:t>Metody pro prostorová data (mapy, GIS - geografický informační systém, …).</a:t>
            </a:r>
          </a:p>
          <a:p>
            <a:pPr>
              <a:buNone/>
            </a:pPr>
            <a:endParaRPr lang="cs-CZ" sz="1200" dirty="0" smtClean="0"/>
          </a:p>
          <a:p>
            <a:r>
              <a:rPr lang="cs-CZ" dirty="0" smtClean="0"/>
              <a:t>Metody pro analýzu vztahů (strom, diagram …).</a:t>
            </a:r>
          </a:p>
          <a:p>
            <a:pPr>
              <a:buNone/>
            </a:pPr>
            <a:endParaRPr lang="cs-CZ" sz="1200" dirty="0" smtClean="0"/>
          </a:p>
          <a:p>
            <a:r>
              <a:rPr lang="cs-CZ" dirty="0" smtClean="0"/>
              <a:t>Metody časové kontroly (diář, časové osy, analýzy…).</a:t>
            </a:r>
          </a:p>
          <a:p>
            <a:pPr>
              <a:buNone/>
            </a:pPr>
            <a:endParaRPr lang="cs-CZ" sz="1200" dirty="0" smtClean="0"/>
          </a:p>
          <a:p>
            <a:r>
              <a:rPr lang="cs-CZ" dirty="0" smtClean="0"/>
              <a:t>Klasifikace metod (matice).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285720" y="6429396"/>
            <a:ext cx="50720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200" dirty="0" smtClean="0">
                <a:solidFill>
                  <a:schemeClr val="bg1"/>
                </a:solidFill>
              </a:rPr>
              <a:t>Připravil: Ing. Martin Koval, SEDUKON o. p. s.</a:t>
            </a:r>
            <a:endParaRPr lang="cs-CZ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ŘÍZENÍ VYHODNOCENÍ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cs-CZ" u="sng" dirty="0" smtClean="0"/>
              <a:t>Sepsání mandátu</a:t>
            </a:r>
          </a:p>
          <a:p>
            <a:r>
              <a:rPr lang="cs-CZ" dirty="0" smtClean="0"/>
              <a:t>Hodnocení obsahu</a:t>
            </a:r>
          </a:p>
          <a:p>
            <a:r>
              <a:rPr lang="cs-CZ" dirty="0" smtClean="0"/>
              <a:t>Specifické informace o obsahu hodnocení</a:t>
            </a:r>
          </a:p>
          <a:p>
            <a:r>
              <a:rPr lang="cs-CZ" dirty="0" smtClean="0"/>
              <a:t>Specifické informace o praktických věcech</a:t>
            </a:r>
          </a:p>
          <a:p>
            <a:pPr>
              <a:buNone/>
            </a:pPr>
            <a:endParaRPr lang="cs-CZ" sz="1600" dirty="0" smtClean="0"/>
          </a:p>
          <a:p>
            <a:pPr>
              <a:buNone/>
            </a:pPr>
            <a:r>
              <a:rPr lang="cs-CZ" u="sng" dirty="0" smtClean="0"/>
              <a:t>Příprava hodnocení</a:t>
            </a:r>
          </a:p>
          <a:p>
            <a:pPr lvl="0"/>
            <a:r>
              <a:rPr lang="cs-CZ" dirty="0" smtClean="0"/>
              <a:t>Vymezit otázky, na které by mělo hodnocení odpovídat</a:t>
            </a:r>
          </a:p>
          <a:p>
            <a:pPr lvl="0"/>
            <a:r>
              <a:rPr lang="cs-CZ" dirty="0" smtClean="0"/>
              <a:t>Vybrat odpovídající ukazatele</a:t>
            </a:r>
          </a:p>
          <a:p>
            <a:pPr lvl="0"/>
            <a:r>
              <a:rPr lang="cs-CZ" dirty="0" smtClean="0"/>
              <a:t>Rozhodnout o metodě sběru dat, založených na zdrojích ověření  </a:t>
            </a:r>
          </a:p>
          <a:p>
            <a:pPr lvl="0"/>
            <a:r>
              <a:rPr lang="cs-CZ" dirty="0" smtClean="0"/>
              <a:t>Sestavit harmonogram hodnocení  </a:t>
            </a:r>
          </a:p>
          <a:p>
            <a:pPr lvl="0"/>
            <a:r>
              <a:rPr lang="cs-CZ" dirty="0" smtClean="0"/>
              <a:t>Mobilizovat finanční prostředky požadované pro hodnocení  </a:t>
            </a:r>
          </a:p>
          <a:p>
            <a:pPr lvl="0">
              <a:buNone/>
            </a:pPr>
            <a:endParaRPr lang="cs-CZ" sz="1600" dirty="0" smtClean="0"/>
          </a:p>
          <a:p>
            <a:pPr>
              <a:buNone/>
            </a:pPr>
            <a:r>
              <a:rPr lang="cs-CZ" u="sng" dirty="0" smtClean="0"/>
              <a:t>Vedení hodnocení</a:t>
            </a:r>
          </a:p>
          <a:p>
            <a:pPr lvl="0"/>
            <a:r>
              <a:rPr lang="cs-CZ" dirty="0" smtClean="0"/>
              <a:t>Organizace sběru dat: určení meetingů, vytvoření dotazníků a průvodců </a:t>
            </a:r>
          </a:p>
          <a:p>
            <a:pPr lvl="0"/>
            <a:r>
              <a:rPr lang="cs-CZ" dirty="0" smtClean="0"/>
              <a:t>Analýza/syntéza: hodnocení by se nemělo omezovat pouze na jednoduché zpravodajství. Mělo by se snažit problém vysvětlit a navrhnout řešení  </a:t>
            </a:r>
          </a:p>
          <a:p>
            <a:pPr lvl="0"/>
            <a:r>
              <a:rPr lang="cs-CZ" dirty="0" smtClean="0"/>
              <a:t>Tlumočit výsledky hodnotící instituci- a dalším zúčastněným stranám</a:t>
            </a:r>
          </a:p>
          <a:p>
            <a:pPr lvl="0"/>
            <a:r>
              <a:rPr lang="cs-CZ" dirty="0" smtClean="0"/>
              <a:t>Dokončit závěry a operativní doporučení. 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285720" y="6429396"/>
            <a:ext cx="50720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200" dirty="0" smtClean="0">
                <a:solidFill>
                  <a:schemeClr val="bg1"/>
                </a:solidFill>
              </a:rPr>
              <a:t>Připravil: Ing. Martin Koval, SEDUKON o. p. s.</a:t>
            </a:r>
            <a:endParaRPr lang="cs-CZ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4800" b="1" dirty="0" smtClean="0"/>
              <a:t>DĚKUJI ZA POZORNOST </a:t>
            </a:r>
            <a:r>
              <a:rPr lang="cs-CZ" sz="4800" b="1" dirty="0" smtClean="0">
                <a:sym typeface="Wingdings" pitchFamily="2" charset="2"/>
              </a:rPr>
              <a:t></a:t>
            </a:r>
            <a:endParaRPr lang="cs-CZ" sz="4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4282" y="228600"/>
            <a:ext cx="8621870" cy="758952"/>
          </a:xfrm>
        </p:spPr>
        <p:txBody>
          <a:bodyPr/>
          <a:lstStyle/>
          <a:p>
            <a:r>
              <a:rPr lang="cs-CZ" dirty="0" smtClean="0"/>
              <a:t>EVALUACE PROJEKTU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643050"/>
            <a:ext cx="8556528" cy="4643470"/>
          </a:xfrm>
        </p:spPr>
        <p:txBody>
          <a:bodyPr>
            <a:normAutofit/>
          </a:bodyPr>
          <a:lstStyle/>
          <a:p>
            <a:pPr algn="just"/>
            <a:r>
              <a:rPr lang="cs-CZ" sz="2400" dirty="0" smtClean="0"/>
              <a:t>Projekt může být hodnocen jako celek nebo se může hodnocení soustředit pouze na některé jeho části.</a:t>
            </a:r>
          </a:p>
          <a:p>
            <a:pPr algn="just">
              <a:buNone/>
            </a:pPr>
            <a:endParaRPr lang="cs-CZ" sz="1000" dirty="0" smtClean="0"/>
          </a:p>
          <a:p>
            <a:pPr algn="just"/>
            <a:r>
              <a:rPr lang="cs-CZ" sz="2400" dirty="0" smtClean="0"/>
              <a:t> Rozhodnutí o tom, co se bude hodnotit, závisí na tom, kdo byl hodnocením pověřen a jaký je jeho účel.</a:t>
            </a:r>
          </a:p>
          <a:p>
            <a:pPr lvl="1" algn="just"/>
            <a:r>
              <a:rPr lang="cs-CZ" sz="1800" dirty="0" smtClean="0"/>
              <a:t>Pro vedoucího projektu </a:t>
            </a:r>
          </a:p>
          <a:p>
            <a:pPr lvl="2" algn="just"/>
            <a:r>
              <a:rPr lang="cs-CZ" sz="1600" dirty="0" smtClean="0"/>
              <a:t>zlepšit kvalitu, </a:t>
            </a:r>
          </a:p>
          <a:p>
            <a:pPr lvl="2" algn="just"/>
            <a:r>
              <a:rPr lang="cs-CZ" sz="1600" dirty="0" smtClean="0"/>
              <a:t>plánovat budoucnost,</a:t>
            </a:r>
          </a:p>
          <a:p>
            <a:pPr lvl="2" algn="just"/>
            <a:r>
              <a:rPr lang="cs-CZ" sz="1600" dirty="0" smtClean="0"/>
              <a:t>Učit se z procesu (růst)</a:t>
            </a:r>
          </a:p>
          <a:p>
            <a:pPr lvl="2" algn="just"/>
            <a:r>
              <a:rPr lang="cs-CZ" sz="1600" dirty="0" smtClean="0"/>
              <a:t>Komunikovat interně a externě</a:t>
            </a:r>
          </a:p>
          <a:p>
            <a:pPr lvl="1" algn="just"/>
            <a:r>
              <a:rPr lang="cs-CZ" sz="1800" dirty="0" smtClean="0"/>
              <a:t>Pro sponzora – kontrolovat vynakládané prostředky, přispívat k hodnocení vlastními mechanismy</a:t>
            </a: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PROCES EVALUACE	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71612"/>
            <a:ext cx="8503920" cy="4643470"/>
          </a:xfrm>
        </p:spPr>
        <p:txBody>
          <a:bodyPr>
            <a:normAutofit fontScale="92500" lnSpcReduction="10000"/>
          </a:bodyPr>
          <a:lstStyle/>
          <a:p>
            <a:r>
              <a:rPr lang="cs-CZ" dirty="0" smtClean="0"/>
              <a:t>Příprava</a:t>
            </a:r>
          </a:p>
          <a:p>
            <a:pPr lvl="1"/>
            <a:r>
              <a:rPr lang="cs-CZ" dirty="0" smtClean="0"/>
              <a:t>Identifikace cílů (čeho chceme v rámci projektu dosáhnout).</a:t>
            </a:r>
          </a:p>
          <a:p>
            <a:pPr lvl="1"/>
            <a:r>
              <a:rPr lang="cs-CZ" dirty="0" smtClean="0"/>
              <a:t>Stanovení kritérií (podle čeho budeme hodnotit dosažení jednotlivých cílů).</a:t>
            </a:r>
          </a:p>
          <a:p>
            <a:pPr lvl="1"/>
            <a:r>
              <a:rPr lang="cs-CZ" dirty="0" smtClean="0"/>
              <a:t>Vytvoření evaluačních nástrojů pro jednotlivé cílové skupiny (jakými metodami a technikami budeme získávat potřebné informace).</a:t>
            </a:r>
          </a:p>
          <a:p>
            <a:pPr>
              <a:buNone/>
            </a:pPr>
            <a:endParaRPr lang="cs-CZ" dirty="0" smtClean="0"/>
          </a:p>
          <a:p>
            <a:r>
              <a:rPr lang="cs-CZ" dirty="0" smtClean="0"/>
              <a:t>Realizace</a:t>
            </a:r>
          </a:p>
          <a:p>
            <a:pPr lvl="1"/>
            <a:r>
              <a:rPr lang="cs-CZ" dirty="0" smtClean="0"/>
              <a:t>Sběr dat (realizace šetření prostřednictvím evaluačních nástrojů).</a:t>
            </a:r>
          </a:p>
          <a:p>
            <a:pPr lvl="1"/>
            <a:r>
              <a:rPr lang="cs-CZ" dirty="0" smtClean="0"/>
              <a:t>Vyhodnocení dat (posouzení úspěšnosti projektu vzhledem k jeho cílům).</a:t>
            </a:r>
          </a:p>
          <a:p>
            <a:pPr lvl="1"/>
            <a:r>
              <a:rPr lang="cs-CZ" dirty="0" smtClean="0"/>
              <a:t>Korekce probíhajících činností a doporučení pro navazující aktivity nebo podobné projekty.</a:t>
            </a:r>
          </a:p>
          <a:p>
            <a:pPr lvl="1">
              <a:buNone/>
            </a:pPr>
            <a:endParaRPr lang="cs-CZ" dirty="0" smtClean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DOBA EVALUACE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sz="2800" dirty="0" smtClean="0"/>
              <a:t>Kdy by se mělo hodnocení uskutečnit?</a:t>
            </a:r>
          </a:p>
          <a:p>
            <a:endParaRPr lang="cs-CZ" dirty="0"/>
          </a:p>
        </p:txBody>
      </p:sp>
      <p:pic>
        <p:nvPicPr>
          <p:cNvPr id="4" name="Obrázek 3" descr="Bez názvu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438" y="2428867"/>
            <a:ext cx="8012090" cy="2916085"/>
          </a:xfrm>
          <a:prstGeom prst="rect">
            <a:avLst/>
          </a:prstGeom>
        </p:spPr>
      </p:pic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FÁZE EVALUACE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643050"/>
            <a:ext cx="8503920" cy="4572032"/>
          </a:xfrm>
        </p:spPr>
        <p:txBody>
          <a:bodyPr>
            <a:normAutofit lnSpcReduction="10000"/>
          </a:bodyPr>
          <a:lstStyle/>
          <a:p>
            <a:pPr algn="just"/>
            <a:r>
              <a:rPr lang="cs-CZ" dirty="0" smtClean="0"/>
              <a:t>Evaluace je podmínkou úspěšné realizace projektu i následných navazujících aktivit.</a:t>
            </a:r>
          </a:p>
          <a:p>
            <a:pPr algn="just"/>
            <a:r>
              <a:rPr lang="cs-CZ" dirty="0" smtClean="0"/>
              <a:t>Smyslem evaluace je nejen vyhodnocení úspěšnosti projektu, ale také aktuální korekce probíhajících činností.</a:t>
            </a:r>
          </a:p>
          <a:p>
            <a:pPr algn="just">
              <a:spcAft>
                <a:spcPts val="1800"/>
              </a:spcAft>
              <a:buNone/>
            </a:pPr>
            <a:endParaRPr lang="cs-CZ" sz="2000" dirty="0" smtClean="0"/>
          </a:p>
          <a:p>
            <a:pPr marL="514350" indent="-514350" algn="just">
              <a:spcAft>
                <a:spcPts val="1800"/>
              </a:spcAft>
              <a:buFont typeface="+mj-lt"/>
              <a:buAutoNum type="arabicPeriod"/>
            </a:pPr>
            <a:r>
              <a:rPr lang="cs-CZ" dirty="0" smtClean="0"/>
              <a:t>Formální hodnocení žádosti</a:t>
            </a:r>
          </a:p>
          <a:p>
            <a:pPr marL="514350" indent="-514350" algn="just">
              <a:spcAft>
                <a:spcPts val="1800"/>
              </a:spcAft>
              <a:buFont typeface="+mj-lt"/>
              <a:buAutoNum type="arabicPeriod"/>
            </a:pPr>
            <a:r>
              <a:rPr lang="cs-CZ" dirty="0" smtClean="0"/>
              <a:t>Hodnocení přijatelnosti žádosti</a:t>
            </a:r>
          </a:p>
          <a:p>
            <a:pPr marL="514350" indent="-514350" algn="just">
              <a:spcAft>
                <a:spcPts val="1800"/>
              </a:spcAft>
              <a:buFont typeface="+mj-lt"/>
              <a:buAutoNum type="arabicPeriod"/>
            </a:pPr>
            <a:r>
              <a:rPr lang="cs-CZ" dirty="0" smtClean="0"/>
              <a:t>Věcné hodnocení</a:t>
            </a: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BY MĚLO BÝT HODNOCENO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57158" y="1571612"/>
            <a:ext cx="8627966" cy="464347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900" dirty="0" smtClean="0"/>
              <a:t>Základní hodnotící kritéria</a:t>
            </a:r>
          </a:p>
          <a:p>
            <a:pPr marL="514350" indent="-514350">
              <a:buNone/>
            </a:pPr>
            <a:endParaRPr lang="cs-CZ" sz="1100" u="sng" dirty="0" smtClean="0"/>
          </a:p>
          <a:p>
            <a:r>
              <a:rPr lang="cs-CZ" dirty="0" smtClean="0"/>
              <a:t>Návrh kritérií</a:t>
            </a:r>
          </a:p>
          <a:p>
            <a:pPr lvl="1"/>
            <a:r>
              <a:rPr lang="cs-CZ" dirty="0" smtClean="0"/>
              <a:t>Důležitost – co dělá projekt v tomto kontextu důležitým?</a:t>
            </a:r>
          </a:p>
          <a:p>
            <a:pPr lvl="1"/>
            <a:r>
              <a:rPr lang="cs-CZ" dirty="0" smtClean="0"/>
              <a:t>Soudržnost – umožňuje způsob organizace projektu dosáhnout cílů?</a:t>
            </a:r>
          </a:p>
          <a:p>
            <a:pPr lvl="1">
              <a:buNone/>
            </a:pPr>
            <a:endParaRPr lang="cs-CZ" sz="1100" dirty="0" smtClean="0"/>
          </a:p>
          <a:p>
            <a:r>
              <a:rPr lang="cs-CZ" dirty="0" smtClean="0"/>
              <a:t>Kritéria implementace</a:t>
            </a:r>
          </a:p>
          <a:p>
            <a:pPr lvl="1"/>
            <a:r>
              <a:rPr lang="cs-CZ" dirty="0" smtClean="0"/>
              <a:t>Efektivita – jsou využívány zdroje správně?</a:t>
            </a:r>
          </a:p>
          <a:p>
            <a:pPr lvl="1"/>
            <a:r>
              <a:rPr lang="cs-CZ" dirty="0" smtClean="0"/>
              <a:t>Efektivnost – jsou činnosti realizovány tak, jak bylo naplánováno?</a:t>
            </a:r>
          </a:p>
          <a:p>
            <a:pPr lvl="1">
              <a:buNone/>
            </a:pPr>
            <a:endParaRPr lang="cs-CZ" sz="1100" dirty="0" smtClean="0"/>
          </a:p>
          <a:p>
            <a:r>
              <a:rPr lang="cs-CZ" dirty="0" smtClean="0"/>
              <a:t>Kritéria týkající se budoucnosti</a:t>
            </a:r>
          </a:p>
          <a:p>
            <a:pPr lvl="1"/>
            <a:r>
              <a:rPr lang="cs-CZ" dirty="0" smtClean="0"/>
              <a:t>Dopad – jaký dlouhodobý dopad bude mít projekt na okolní prostředí?</a:t>
            </a:r>
          </a:p>
          <a:p>
            <a:pPr lvl="1"/>
            <a:r>
              <a:rPr lang="cs-CZ" dirty="0" smtClean="0"/>
              <a:t>Udržitelnost - Prognózy o tom, zda užitky budou pokračovat i po ukončení externí </a:t>
            </a:r>
            <a:r>
              <a:rPr lang="cs-CZ" dirty="0" err="1" smtClean="0"/>
              <a:t>fin</a:t>
            </a:r>
            <a:r>
              <a:rPr lang="cs-CZ" dirty="0" smtClean="0"/>
              <a:t>. podpory?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KRITÉRIA HODNOCENÍ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428736"/>
            <a:ext cx="621510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BY MĚLO BÝT HODNOCENO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643050"/>
            <a:ext cx="8503920" cy="4455998"/>
          </a:xfrm>
        </p:spPr>
        <p:txBody>
          <a:bodyPr>
            <a:normAutofit fontScale="77500" lnSpcReduction="20000"/>
          </a:bodyPr>
          <a:lstStyle/>
          <a:p>
            <a:pPr marL="514350" indent="-514350" algn="just">
              <a:buFont typeface="+mj-lt"/>
              <a:buAutoNum type="arabicPeriod" startAt="2"/>
            </a:pPr>
            <a:r>
              <a:rPr lang="cs-CZ" sz="2900" dirty="0" smtClean="0"/>
              <a:t>Proces a produkt</a:t>
            </a:r>
          </a:p>
          <a:p>
            <a:pPr marL="514350" indent="-514350" algn="just">
              <a:buNone/>
            </a:pPr>
            <a:endParaRPr lang="cs-CZ" sz="1300" u="sng" dirty="0" smtClean="0"/>
          </a:p>
          <a:p>
            <a:pPr algn="just"/>
            <a:r>
              <a:rPr lang="cs-CZ" dirty="0" smtClean="0"/>
              <a:t>Měla by být naše práce hodnocena jako proces (způsob jakým je práce vykonávána) nebo jako produkt (vyprodukovaný výstup)? </a:t>
            </a:r>
          </a:p>
          <a:p>
            <a:pPr algn="just">
              <a:buNone/>
            </a:pPr>
            <a:endParaRPr lang="cs-CZ" sz="1300" dirty="0" smtClean="0"/>
          </a:p>
          <a:p>
            <a:pPr marL="514350" indent="-514350" algn="just">
              <a:buFont typeface="+mj-lt"/>
              <a:buAutoNum type="arabicPeriod" startAt="3"/>
            </a:pPr>
            <a:r>
              <a:rPr lang="cs-CZ" sz="2900" dirty="0" smtClean="0"/>
              <a:t>Hodnocení se vztahuje na</a:t>
            </a:r>
          </a:p>
          <a:p>
            <a:pPr marL="514350" indent="-514350" algn="just">
              <a:buNone/>
            </a:pPr>
            <a:endParaRPr lang="cs-CZ" sz="1300" u="sng" dirty="0" smtClean="0"/>
          </a:p>
          <a:p>
            <a:pPr lvl="0" algn="just"/>
            <a:r>
              <a:rPr lang="cs-CZ" dirty="0" smtClean="0"/>
              <a:t>Uživatele: porozumění jejich očekáváním a připomínkám  </a:t>
            </a:r>
          </a:p>
          <a:p>
            <a:pPr lvl="0" algn="just"/>
            <a:r>
              <a:rPr lang="cs-CZ" dirty="0" smtClean="0"/>
              <a:t>Činnosti: měření nebo odhad výsledků oproti plánovaným cílům </a:t>
            </a:r>
          </a:p>
          <a:p>
            <a:pPr lvl="0" algn="just"/>
            <a:r>
              <a:rPr lang="cs-CZ" dirty="0" smtClean="0"/>
              <a:t>Zdroje: odhadnout výsledky ve vztahu k mobilizovaným zdrojům </a:t>
            </a:r>
          </a:p>
          <a:p>
            <a:pPr lvl="0" algn="just"/>
            <a:r>
              <a:rPr lang="cs-CZ" dirty="0" smtClean="0"/>
              <a:t>Zaměření: charakterizovat význam a soudržnost přístupů a metod </a:t>
            </a:r>
          </a:p>
          <a:p>
            <a:pPr lvl="0" algn="just"/>
            <a:r>
              <a:rPr lang="cs-CZ" dirty="0" smtClean="0"/>
              <a:t>Hodnoty: hodnocení (a měření) založené na referencích, které mohou být použity jako vedoucí principy nebo jako kompas pro organizaci nebo projekt jako celek. </a:t>
            </a:r>
          </a:p>
          <a:p>
            <a:pPr algn="just"/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dirty="0" smtClean="0"/>
              <a:t>Připravil: Ing. Martin Koval, SEDUKON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KDO BY MĚL HODNOTIT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1"/>
          </p:nvPr>
        </p:nvSpPr>
        <p:spPr>
          <a:xfrm>
            <a:off x="301752" y="1714488"/>
            <a:ext cx="8503920" cy="43577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400" u="sng" dirty="0" smtClean="0"/>
              <a:t>Externí hodnocení</a:t>
            </a:r>
          </a:p>
          <a:p>
            <a:pPr>
              <a:buNone/>
            </a:pPr>
            <a:endParaRPr lang="cs-CZ" sz="1000" dirty="0" smtClean="0"/>
          </a:p>
          <a:p>
            <a:r>
              <a:rPr lang="cs-CZ" sz="1900" dirty="0" smtClean="0"/>
              <a:t>hodnotitel je externím konzultantem, který má styky s organizací </a:t>
            </a:r>
          </a:p>
          <a:p>
            <a:pPr>
              <a:buNone/>
            </a:pPr>
            <a:endParaRPr lang="cs-CZ" sz="1000" dirty="0" smtClean="0"/>
          </a:p>
          <a:p>
            <a:r>
              <a:rPr lang="cs-CZ" sz="1900" dirty="0" smtClean="0"/>
              <a:t>Nestranné hodnocení, přispěje k analýze z jiného pohledu  </a:t>
            </a:r>
          </a:p>
          <a:p>
            <a:endParaRPr lang="cs-CZ" dirty="0" smtClean="0"/>
          </a:p>
          <a:p>
            <a:pPr>
              <a:buNone/>
            </a:pPr>
            <a:r>
              <a:rPr lang="cs-CZ" sz="2400" u="sng" dirty="0" smtClean="0"/>
              <a:t>Interní hodnocení </a:t>
            </a:r>
            <a:r>
              <a:rPr lang="cs-CZ" sz="2400" dirty="0" smtClean="0"/>
              <a:t>(</a:t>
            </a:r>
            <a:r>
              <a:rPr lang="cs-CZ" sz="2400" dirty="0" err="1" smtClean="0"/>
              <a:t>samohodnocení</a:t>
            </a:r>
            <a:r>
              <a:rPr lang="cs-CZ" sz="2400" dirty="0" smtClean="0"/>
              <a:t>)</a:t>
            </a:r>
          </a:p>
          <a:p>
            <a:pPr>
              <a:buNone/>
            </a:pPr>
            <a:endParaRPr lang="cs-CZ" sz="1100" dirty="0" smtClean="0"/>
          </a:p>
          <a:p>
            <a:r>
              <a:rPr lang="cs-CZ" sz="1900" dirty="0" smtClean="0"/>
              <a:t>Hodnotitel patří k organizaci a je zodpovědný za projekt.</a:t>
            </a:r>
          </a:p>
          <a:p>
            <a:pPr>
              <a:buNone/>
            </a:pPr>
            <a:endParaRPr lang="cs-CZ" sz="1000" dirty="0" smtClean="0"/>
          </a:p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cs-CZ" sz="1900" dirty="0" smtClean="0">
                <a:solidFill>
                  <a:schemeClr val="tx1"/>
                </a:solidFill>
              </a:rPr>
              <a:t>Stimuluje interní dynamičnost projektu a odpovědnost  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285720" y="6429396"/>
            <a:ext cx="50720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200" dirty="0" smtClean="0">
                <a:solidFill>
                  <a:schemeClr val="bg1"/>
                </a:solidFill>
              </a:rPr>
              <a:t>Připravil: Ing. Martin Koval, SEDUKON o. p. s.</a:t>
            </a:r>
            <a:endParaRPr lang="cs-CZ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178</TotalTime>
  <Words>682</Words>
  <Application>Microsoft Office PowerPoint</Application>
  <PresentationFormat>Předvádění na obrazovce (4:3)</PresentationFormat>
  <Paragraphs>137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Administrativní</vt:lpstr>
      <vt:lpstr>PRODEV</vt:lpstr>
      <vt:lpstr>EVALUACE PROJEKTU</vt:lpstr>
      <vt:lpstr>PROCES EVALUACE </vt:lpstr>
      <vt:lpstr>DOBA EVALUACE</vt:lpstr>
      <vt:lpstr>ZÁKLADNÍ FÁZE EVALUACE</vt:lpstr>
      <vt:lpstr>CO BY MĚLO BÝT HODNOCENO</vt:lpstr>
      <vt:lpstr>KRITÉRIA HODNOCENÍ</vt:lpstr>
      <vt:lpstr>CO BY MĚLO BÝT HODNOCENO</vt:lpstr>
      <vt:lpstr>KDO BY MĚL HODNOTIT</vt:lpstr>
      <vt:lpstr>KDO BY MĚL HODNOTIT</vt:lpstr>
      <vt:lpstr>METODY SBĚRU DAT</vt:lpstr>
      <vt:lpstr>ŘÍZENÍ VYHODNOCENÍ PROJEKTU</vt:lpstr>
      <vt:lpstr>Snímek 13</vt:lpstr>
    </vt:vector>
  </TitlesOfParts>
  <Company>Tempo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Acer eMachines</cp:lastModifiedBy>
  <cp:revision>45</cp:revision>
  <dcterms:created xsi:type="dcterms:W3CDTF">2011-05-24T07:04:01Z</dcterms:created>
  <dcterms:modified xsi:type="dcterms:W3CDTF">2011-08-03T12:14:10Z</dcterms:modified>
</cp:coreProperties>
</file>