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4" r:id="rId6"/>
    <p:sldId id="265" r:id="rId7"/>
    <p:sldId id="269" r:id="rId8"/>
    <p:sldId id="261" r:id="rId9"/>
    <p:sldId id="266" r:id="rId10"/>
    <p:sldId id="262" r:id="rId11"/>
    <p:sldId id="268" r:id="rId12"/>
    <p:sldId id="267" r:id="rId13"/>
    <p:sldId id="263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29836-AF5F-40B0-8B0C-A3005A2B80EE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C42FC-6625-4CD2-B376-CFC23264FCC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791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C42FC-6625-4CD2-B376-CFC23264FCC2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8302CB5-B197-4B74-AEDE-F01B0BABB5A9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697147E-9ED2-467E-A190-2E34EA93D98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1000132"/>
          </a:xfrm>
        </p:spPr>
        <p:txBody>
          <a:bodyPr>
            <a:normAutofit/>
          </a:bodyPr>
          <a:lstStyle/>
          <a:p>
            <a:r>
              <a:rPr lang="cs-CZ" sz="1900" dirty="0" smtClean="0">
                <a:solidFill>
                  <a:schemeClr val="bg2">
                    <a:lumMod val="50000"/>
                  </a:schemeClr>
                </a:solidFill>
              </a:rPr>
              <a:t>FINANCOVÁNÍ PROJEKTU </a:t>
            </a:r>
            <a:r>
              <a:rPr lang="cs-CZ" sz="1900" dirty="0" err="1" smtClean="0">
                <a:solidFill>
                  <a:schemeClr val="bg2">
                    <a:lumMod val="50000"/>
                  </a:schemeClr>
                </a:solidFill>
              </a:rPr>
              <a:t>ii</a:t>
            </a:r>
            <a:endParaRPr lang="cs-CZ" sz="1900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sz="19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18. května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mtClean="0"/>
              <a:t>VYJEDNÁVÁNÍ S DÁRCI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928802"/>
            <a:ext cx="8503920" cy="4170246"/>
          </a:xfrm>
        </p:spPr>
        <p:txBody>
          <a:bodyPr>
            <a:normAutofit/>
          </a:bodyPr>
          <a:lstStyle/>
          <a:p>
            <a:pPr lvl="0" algn="just"/>
            <a:r>
              <a:rPr lang="cs-CZ" dirty="0" smtClean="0"/>
              <a:t>Záměr je získat souhlas dárce tím, že cíle, zdroje a činnosti budou zcela koherentní.</a:t>
            </a:r>
          </a:p>
          <a:p>
            <a:pPr lvl="0"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Každá konzultace ve fázi návrhu projektu je rozhodující. 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Přijměte připomínky a přímo reagujte </a:t>
            </a:r>
            <a:r>
              <a:rPr lang="cs-CZ" dirty="0" smtClean="0">
                <a:latin typeface="Arial"/>
                <a:cs typeface="Arial"/>
              </a:rPr>
              <a:t>→ </a:t>
            </a:r>
            <a:r>
              <a:rPr lang="cs-CZ" dirty="0" smtClean="0"/>
              <a:t>být schopni podat vhodné argument vztahující se k problémovým oblastem a dárce přesvědčit.</a:t>
            </a:r>
          </a:p>
          <a:p>
            <a:pPr algn="just">
              <a:buNone/>
            </a:pPr>
            <a:endParaRPr lang="cs-CZ" sz="1100" dirty="0" smtClean="0"/>
          </a:p>
          <a:p>
            <a:pPr algn="just"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cs-CZ" sz="1600" dirty="0" smtClean="0"/>
          </a:p>
          <a:p>
            <a:pPr lvl="0" algn="just"/>
            <a:r>
              <a:rPr lang="cs-CZ" dirty="0" smtClean="0"/>
              <a:t>Přímá komunikace: osobní kontakt se zástupci dárce.</a:t>
            </a:r>
          </a:p>
          <a:p>
            <a:pPr lvl="0" algn="just">
              <a:buNone/>
            </a:pPr>
            <a:endParaRPr lang="cs-CZ" sz="1000" dirty="0" smtClean="0"/>
          </a:p>
          <a:p>
            <a:pPr lvl="0" algn="just"/>
            <a:r>
              <a:rPr lang="cs-CZ" dirty="0" smtClean="0"/>
              <a:t>Nepřímá komunikace: písemná komunikace může být preferovaná dárcem (příkladem je EU). Proto se mluvčím projektu stávají dokumenty. </a:t>
            </a:r>
          </a:p>
          <a:p>
            <a:pPr algn="just">
              <a:buNone/>
            </a:pPr>
            <a:endParaRPr lang="cs-CZ" dirty="0" smtClean="0"/>
          </a:p>
          <a:p>
            <a:pPr algn="just">
              <a:buNone/>
            </a:pPr>
            <a:r>
              <a:rPr lang="cs-CZ" dirty="0" smtClean="0"/>
              <a:t>Je tedy důležité zvládnout obě administrativní procedury. Texty a prezentace na jedné straně a kontakt s hodnotiteli a partnery na straně druhé.  </a:t>
            </a:r>
          </a:p>
          <a:p>
            <a:pPr algn="just">
              <a:buNone/>
            </a:pPr>
            <a:endParaRPr lang="cs-CZ" dirty="0" smtClean="0"/>
          </a:p>
          <a:p>
            <a:pPr algn="just">
              <a:buNone/>
            </a:pP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SCHVALOVÁNÍ PROJEKTŮ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714488"/>
            <a:ext cx="8503920" cy="4384560"/>
          </a:xfrm>
        </p:spPr>
        <p:txBody>
          <a:bodyPr/>
          <a:lstStyle/>
          <a:p>
            <a:pPr algn="just">
              <a:buNone/>
            </a:pPr>
            <a:r>
              <a:rPr lang="cs-CZ" dirty="0" smtClean="0"/>
              <a:t>Dárci schválí pouze návrhy projektů: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Jejichž cíle jsou kompatibilní s jejich vlastními kritérii .</a:t>
            </a:r>
          </a:p>
          <a:p>
            <a:pPr algn="just"/>
            <a:r>
              <a:rPr lang="cs-CZ" dirty="0" smtClean="0">
                <a:sym typeface="Wingdings"/>
              </a:rPr>
              <a:t>K</a:t>
            </a:r>
            <a:r>
              <a:rPr lang="cs-CZ" dirty="0" smtClean="0"/>
              <a:t>teré respektují jejich hodnoty. </a:t>
            </a:r>
          </a:p>
          <a:p>
            <a:pPr algn="just"/>
            <a:r>
              <a:rPr lang="cs-CZ" dirty="0" smtClean="0"/>
              <a:t>Které ukazují přidanou hodnotu jejich podpory (dárci si mohou vybrat, zdali chtějí být zahrnuti do projektu pouze na operativní úrovni nebo ne a to musí být respektováno) .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101232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ŽÁDOSTI O FINANCOVÁNÍ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cs-CZ" dirty="0" smtClean="0"/>
              <a:t>Je třeba porozumět prostředí, omezením a kritériím dárců.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Je nezbytné sepsat návrh z pohledu sponzora. Otázka “co sponzor očekává?” logicky navazuje na otázku “jaká jsou omezení sponzora?” 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Poslání dárců může být shrnuto následovně: přejí si být ujištěni, že dopad jejich finančních prostředků bude tak významný, jak jen to bude možné. Do projektu, pro který chtějí získat podporu, musí zahrnout i použité výpočty a měřitelné a ověřitelné ukazatele.</a:t>
            </a:r>
          </a:p>
          <a:p>
            <a:pPr algn="just">
              <a:buNone/>
            </a:pPr>
            <a:endParaRPr lang="cs-CZ" sz="1200" dirty="0" smtClean="0"/>
          </a:p>
          <a:p>
            <a:pPr algn="just"/>
            <a:r>
              <a:rPr lang="cs-CZ" dirty="0" smtClean="0"/>
              <a:t>Dárcovské agentury se řídí jejich vlastními směrnicemi. Držitelé projektu proto musí znát současně používané koncepty a modely a být si vědomi priorit v této oblasti. </a:t>
            </a:r>
          </a:p>
          <a:p>
            <a:pPr algn="just">
              <a:buNone/>
            </a:pPr>
            <a:endParaRPr lang="cs-CZ" sz="1300" dirty="0" smtClean="0"/>
          </a:p>
          <a:p>
            <a:pPr algn="just"/>
            <a:r>
              <a:rPr lang="cs-CZ" dirty="0" smtClean="0"/>
              <a:t>Množství a četnost dárci přijatých návrhů neponechává žádný prostor pro kreativitu. Každý dárce má specifickou šablonu žádosti a bylo by nepatřičné se od ní odklánět: lidé, kteří návrhy čtou, musí být schopni najít to, co hledají na místě, kde očekávají, že to najdou. </a:t>
            </a:r>
          </a:p>
          <a:p>
            <a:pPr algn="just"/>
            <a:endParaRPr lang="cs-CZ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PREZENTACE  A FORMA PROJEKTOVÝCH DOKUMENTŮ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8715436" cy="485778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cs-CZ" dirty="0" smtClean="0"/>
              <a:t>Správné psaní</a:t>
            </a:r>
          </a:p>
          <a:p>
            <a:pPr lvl="1" algn="just"/>
            <a:r>
              <a:rPr lang="cs-CZ" dirty="0" smtClean="0"/>
              <a:t>Vyvarovat se gramatickým a pravopisným chybám, používat jasné a přesné formulace, dostatečné řádkování, oddělit nadpisy odstavců a kapitol, zkontrolovat zda čísla stránek souhlasí s obsahem, kvalita tisku a papíru.</a:t>
            </a:r>
          </a:p>
          <a:p>
            <a:pPr lvl="1"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Lingvistika</a:t>
            </a:r>
          </a:p>
          <a:p>
            <a:pPr lvl="1" algn="just"/>
            <a:r>
              <a:rPr lang="cs-CZ" dirty="0" smtClean="0"/>
              <a:t>Je nutné přizpůsobit povaze a filozofii dárce.</a:t>
            </a:r>
          </a:p>
          <a:p>
            <a:pPr lvl="1" algn="just"/>
            <a:r>
              <a:rPr lang="cs-CZ" dirty="0" smtClean="0"/>
              <a:t>Zvážit, kdy je vhodné použít jednoduchý jazyk, který je přístupnější a komunikativnější nebo složité a odborné výrazy.</a:t>
            </a:r>
          </a:p>
          <a:p>
            <a:pPr lvl="1"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Formát, ve kterém je dokument představen </a:t>
            </a:r>
          </a:p>
          <a:p>
            <a:pPr lvl="1" algn="just"/>
            <a:r>
              <a:rPr lang="cs-CZ" dirty="0" smtClean="0"/>
              <a:t>Použití barev a modelů, reprezentativní vazba.</a:t>
            </a:r>
          </a:p>
          <a:p>
            <a:pPr lvl="1" algn="just"/>
            <a:r>
              <a:rPr lang="cs-CZ" dirty="0" smtClean="0"/>
              <a:t>Kvalitní materiálové provedení s barevnými prvky a s řádkovaným textem může stát až dvakrát tolik. Může být ale také mnohem menší investicí v porovnání s pozitivním dojmem čtenáře.</a:t>
            </a:r>
          </a:p>
          <a:p>
            <a:pPr lvl="1" algn="just">
              <a:buNone/>
            </a:pPr>
            <a:endParaRPr lang="cs-CZ" sz="1200" dirty="0" smtClean="0"/>
          </a:p>
          <a:p>
            <a:pPr algn="just"/>
            <a:r>
              <a:rPr lang="cs-CZ" dirty="0" smtClean="0"/>
              <a:t>Průvodní dopis</a:t>
            </a:r>
          </a:p>
          <a:p>
            <a:pPr lvl="1" algn="just"/>
            <a:r>
              <a:rPr lang="cs-CZ" dirty="0" smtClean="0"/>
              <a:t>Není součástí návrhu, ale doplňuje ho. </a:t>
            </a:r>
          </a:p>
          <a:p>
            <a:pPr lvl="1" algn="just"/>
            <a:r>
              <a:rPr lang="cs-CZ" dirty="0" smtClean="0"/>
              <a:t>Měl by být podepsaný.</a:t>
            </a:r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34400" cy="64294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STANDARDNÍ NÁVRH PROJEKTU PRO ŽÁDOST O FINANCOVÁNÍ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142844" y="1500174"/>
            <a:ext cx="8786874" cy="492922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cs-CZ" dirty="0" smtClean="0"/>
              <a:t>Úvodní list  </a:t>
            </a:r>
          </a:p>
          <a:p>
            <a:pPr lvl="1" algn="just"/>
            <a:r>
              <a:rPr lang="cs-CZ" sz="2400" dirty="0" smtClean="0"/>
              <a:t>jméno organizace, název projektu, umístění, účel dokumentu.</a:t>
            </a:r>
          </a:p>
          <a:p>
            <a:pPr lvl="1" algn="just">
              <a:buNone/>
            </a:pPr>
            <a:endParaRPr lang="cs-CZ" sz="1600" dirty="0" smtClean="0"/>
          </a:p>
          <a:p>
            <a:pPr algn="just"/>
            <a:r>
              <a:rPr lang="cs-CZ" dirty="0" smtClean="0"/>
              <a:t>Přehled návrhu </a:t>
            </a:r>
          </a:p>
          <a:p>
            <a:pPr lvl="1" algn="just"/>
            <a:r>
              <a:rPr lang="cs-CZ" sz="2400" dirty="0" smtClean="0"/>
              <a:t>Název, doba trvání, jméno a adresa iniciátora projektu, adresy zodpovědných osob, geografické mapy, klíčová slova a celková částka rozpočtu.</a:t>
            </a:r>
          </a:p>
          <a:p>
            <a:pPr lvl="1" algn="just">
              <a:buNone/>
            </a:pPr>
            <a:endParaRPr lang="cs-CZ" sz="1600" dirty="0" smtClean="0"/>
          </a:p>
          <a:p>
            <a:pPr algn="just"/>
            <a:r>
              <a:rPr lang="cs-CZ" dirty="0" smtClean="0"/>
              <a:t>Shrnutí </a:t>
            </a:r>
          </a:p>
          <a:p>
            <a:pPr lvl="1" algn="just"/>
            <a:r>
              <a:rPr lang="cs-CZ" sz="2400" dirty="0" smtClean="0"/>
              <a:t>1-2 strany </a:t>
            </a:r>
          </a:p>
          <a:p>
            <a:pPr lvl="1" algn="just"/>
            <a:r>
              <a:rPr lang="cs-CZ" sz="2400" dirty="0" smtClean="0"/>
              <a:t>mělo by odkazovat na požadované částky, ale i na celkový rozpočet potřebný pro realizaci aktivit.</a:t>
            </a:r>
          </a:p>
          <a:p>
            <a:pPr lvl="1" algn="just">
              <a:buNone/>
            </a:pPr>
            <a:endParaRPr lang="cs-CZ" sz="1800" dirty="0" smtClean="0"/>
          </a:p>
          <a:p>
            <a:pPr algn="just"/>
            <a:r>
              <a:rPr lang="cs-CZ" dirty="0" smtClean="0"/>
              <a:t>Cíle </a:t>
            </a:r>
          </a:p>
          <a:p>
            <a:pPr lvl="1" algn="just"/>
            <a:r>
              <a:rPr lang="cs-CZ" dirty="0" smtClean="0"/>
              <a:t>Základní cíl, tj. účel projektu, více specifických pod-cílů, strategických pod-sekcí nebo konkrétních výsledků.</a:t>
            </a:r>
          </a:p>
          <a:p>
            <a:pPr lvl="1" algn="just">
              <a:buNone/>
            </a:pPr>
            <a:endParaRPr lang="cs-CZ" sz="1800" dirty="0" smtClean="0"/>
          </a:p>
          <a:p>
            <a:pPr algn="just"/>
            <a:r>
              <a:rPr lang="cs-CZ" dirty="0" smtClean="0"/>
              <a:t>Obsah </a:t>
            </a:r>
          </a:p>
          <a:p>
            <a:pPr lvl="1" algn="just"/>
            <a:r>
              <a:rPr lang="cs-CZ" dirty="0" smtClean="0"/>
              <a:t>Fyzická, lidská a technická geografie - region a specifická lokalizace.</a:t>
            </a:r>
          </a:p>
          <a:p>
            <a:pPr lvl="1" algn="just"/>
            <a:r>
              <a:rPr lang="cs-CZ" dirty="0" smtClean="0"/>
              <a:t>Sociální - zúčastněné strany, jejich vztahy a minulost  </a:t>
            </a:r>
          </a:p>
          <a:p>
            <a:pPr lvl="1" algn="just"/>
            <a:r>
              <a:rPr lang="cs-CZ" dirty="0" smtClean="0"/>
              <a:t>Ekonomický - hlavní odvětví, rozvojové aktivity, klíčové problémy, které je třeba řešit. </a:t>
            </a:r>
          </a:p>
          <a:p>
            <a:pPr lvl="1" algn="just">
              <a:buNone/>
            </a:pPr>
            <a:endParaRPr lang="cs-CZ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92922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cs-CZ" dirty="0" smtClean="0"/>
              <a:t>Historie projektu</a:t>
            </a:r>
          </a:p>
          <a:p>
            <a:pPr lvl="1" algn="just"/>
            <a:r>
              <a:rPr lang="cs-CZ" dirty="0" smtClean="0"/>
              <a:t>Přehled o počátcích projektu.</a:t>
            </a:r>
          </a:p>
          <a:p>
            <a:pPr lvl="1" algn="just"/>
            <a:r>
              <a:rPr lang="cs-CZ" dirty="0" smtClean="0"/>
              <a:t>Představit ve vztahu k dalším probíhajícím a plánovaným projektům ve stejné geografické oblasti.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Partneři</a:t>
            </a:r>
          </a:p>
          <a:p>
            <a:pPr lvl="1" algn="just"/>
            <a:r>
              <a:rPr lang="cs-CZ" sz="2300" dirty="0" smtClean="0"/>
              <a:t>Prostředky, které plánují vložit do projektu, a jejich podíl.</a:t>
            </a:r>
          </a:p>
          <a:p>
            <a:pPr lvl="1" algn="just"/>
            <a:r>
              <a:rPr lang="cs-CZ" sz="2300" dirty="0" smtClean="0"/>
              <a:t>Které organizace byly  v návrhu konzultovány a zapojeny,  podíl místního obyvatelstva</a:t>
            </a:r>
          </a:p>
          <a:p>
            <a:pPr lvl="1"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Popis projektových činností</a:t>
            </a:r>
          </a:p>
          <a:p>
            <a:pPr lvl="1" algn="just"/>
            <a:r>
              <a:rPr lang="cs-CZ" sz="2300" dirty="0" smtClean="0"/>
              <a:t>Cíle a aktivity by na sebe měly navazovat.</a:t>
            </a:r>
          </a:p>
          <a:p>
            <a:pPr lvl="1"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Plán činností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Zdroje</a:t>
            </a:r>
          </a:p>
          <a:p>
            <a:pPr lvl="1" algn="just"/>
            <a:r>
              <a:rPr lang="cs-CZ" sz="2300" dirty="0" smtClean="0"/>
              <a:t>Lidské</a:t>
            </a:r>
          </a:p>
          <a:p>
            <a:pPr lvl="1" algn="just"/>
            <a:r>
              <a:rPr lang="cs-CZ" sz="2300" dirty="0" smtClean="0"/>
              <a:t>Technické</a:t>
            </a:r>
          </a:p>
          <a:p>
            <a:pPr lvl="1" algn="just"/>
            <a:r>
              <a:rPr lang="cs-CZ" sz="2300" dirty="0" smtClean="0"/>
              <a:t>Finanční</a:t>
            </a:r>
          </a:p>
          <a:p>
            <a:pPr lvl="1" algn="just">
              <a:buNone/>
            </a:pPr>
            <a:endParaRPr lang="cs-CZ" sz="1400" dirty="0" smtClean="0"/>
          </a:p>
          <a:p>
            <a:pPr algn="just"/>
            <a:endParaRPr lang="cs-CZ" sz="2300" dirty="0" smtClean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56528" cy="492922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cs-CZ" dirty="0" smtClean="0"/>
              <a:t>Udržitelnost</a:t>
            </a:r>
          </a:p>
          <a:p>
            <a:pPr lvl="1" algn="just"/>
            <a:r>
              <a:rPr lang="cs-CZ" sz="2300" dirty="0" smtClean="0"/>
              <a:t>Hodnotit nejméně ze tří úhlů: technický, </a:t>
            </a:r>
            <a:r>
              <a:rPr lang="cs-CZ" sz="2300" dirty="0" err="1" smtClean="0"/>
              <a:t>socio</a:t>
            </a:r>
            <a:r>
              <a:rPr lang="cs-CZ" sz="2300" dirty="0" smtClean="0"/>
              <a:t>-kulturní a ekonomický.</a:t>
            </a:r>
          </a:p>
          <a:p>
            <a:pPr lvl="1" algn="just"/>
            <a:r>
              <a:rPr lang="cs-CZ" sz="2300" dirty="0" smtClean="0"/>
              <a:t>Musí prokázat, že projekt bude dlouhodobě udržitelný.  </a:t>
            </a:r>
          </a:p>
          <a:p>
            <a:pPr lvl="1" algn="just"/>
            <a:r>
              <a:rPr lang="cs-CZ" sz="2300" dirty="0" smtClean="0"/>
              <a:t>Měla by být také dokumentována životaschopnost organizace, která projekt iniciovala. Zisky a ztráty projektu by měly být založeny na kalkulacích výdajů, které organizace do projektu již vložila, stejně jako na příjmech, které obdržela.</a:t>
            </a:r>
          </a:p>
          <a:p>
            <a:pPr>
              <a:buNone/>
            </a:pPr>
            <a:endParaRPr lang="cs-CZ" sz="1600" dirty="0" smtClean="0"/>
          </a:p>
          <a:p>
            <a:r>
              <a:rPr lang="cs-CZ" dirty="0" smtClean="0"/>
              <a:t>Vyhodnocení</a:t>
            </a:r>
          </a:p>
          <a:p>
            <a:pPr lvl="1"/>
            <a:r>
              <a:rPr lang="cs-CZ" dirty="0" smtClean="0"/>
              <a:t>Účelem vyhodnocení je zhodnotit situaci projektu ve specifických bodech v průběhu času nebo na konci projektu, a pokud je to nutné, vytvořit doporučení týkající se přizpůsobení.</a:t>
            </a:r>
          </a:p>
          <a:p>
            <a:pPr lvl="1"/>
            <a:r>
              <a:rPr lang="cs-CZ" dirty="0" smtClean="0"/>
              <a:t>Hodnotit s “objektivně ověřitelnými ukazateli“.</a:t>
            </a:r>
          </a:p>
          <a:p>
            <a:pPr lvl="1"/>
            <a:r>
              <a:rPr lang="cs-CZ" dirty="0" smtClean="0"/>
              <a:t>Návrh by měl určit způsob posuzování toho, kdo bude projekt hodnotit.  </a:t>
            </a:r>
          </a:p>
          <a:p>
            <a:pPr>
              <a:buNone/>
            </a:pPr>
            <a:endParaRPr lang="cs-CZ" sz="1300" dirty="0" smtClean="0"/>
          </a:p>
          <a:p>
            <a:pPr lvl="1"/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Finanční prvky</a:t>
            </a:r>
          </a:p>
          <a:p>
            <a:pPr lvl="1"/>
            <a:r>
              <a:rPr lang="cs-CZ" sz="2300" dirty="0" smtClean="0"/>
              <a:t>Rozpočet: měl by být předložen v souhrnných tabulkách, jak ročních, tak i celkových (agregované údaje). </a:t>
            </a:r>
          </a:p>
          <a:p>
            <a:pPr lvl="1"/>
            <a:r>
              <a:rPr lang="cs-CZ" sz="2300" dirty="0" smtClean="0"/>
              <a:t>Plán financování: měl by ukazovat příspěvek každého sponzora do rozpočtu.</a:t>
            </a:r>
          </a:p>
          <a:p>
            <a:pPr lvl="1"/>
            <a:r>
              <a:rPr lang="cs-CZ" sz="2000" dirty="0" smtClean="0"/>
              <a:t>Zřetelně vyjádřit všechny výpočty a čísla, která byla použita !</a:t>
            </a:r>
            <a:endParaRPr lang="cs-CZ" sz="2300" dirty="0" smtClean="0"/>
          </a:p>
          <a:p>
            <a:pPr lvl="1"/>
            <a:endParaRPr lang="cs-CZ" sz="1300" dirty="0" smtClean="0"/>
          </a:p>
          <a:p>
            <a:r>
              <a:rPr lang="cs-CZ" dirty="0" smtClean="0"/>
              <a:t>Přílohy</a:t>
            </a:r>
          </a:p>
          <a:p>
            <a:pPr lvl="1"/>
            <a:r>
              <a:rPr lang="cs-CZ" dirty="0" smtClean="0"/>
              <a:t>obsahovat jen opravdu užitečné dokumenty: Geografická mapa s umístěním projektu, Dokumenty použité pro návrh projektu, Oficiální dopisy , stavební plány, Partnerské dokumenty, aj. 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PŘEDLOŽENÍ ŽÁDOSTI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cs-CZ" dirty="0" smtClean="0"/>
              <a:t>Identifikujte rozpočtové položky odpovídající žádosti. </a:t>
            </a:r>
          </a:p>
          <a:p>
            <a:pPr lvl="0" algn="just">
              <a:buNone/>
            </a:pPr>
            <a:endParaRPr lang="cs-CZ" sz="1100" dirty="0" smtClean="0"/>
          </a:p>
          <a:p>
            <a:pPr lvl="0" algn="just"/>
            <a:r>
              <a:rPr lang="cs-CZ" dirty="0" smtClean="0"/>
              <a:t>Uveďte informace o osobě zodpovědné za projekt ve Vaší organizaci.</a:t>
            </a:r>
          </a:p>
          <a:p>
            <a:pPr lvl="0" algn="just">
              <a:buNone/>
            </a:pPr>
            <a:endParaRPr lang="cs-CZ" sz="1100" dirty="0" smtClean="0"/>
          </a:p>
          <a:p>
            <a:pPr lvl="0" algn="just"/>
            <a:r>
              <a:rPr lang="cs-CZ" dirty="0" smtClean="0"/>
              <a:t>Neváhejte kontaktovat dárce.</a:t>
            </a:r>
          </a:p>
          <a:p>
            <a:pPr lvl="0" algn="just">
              <a:buNone/>
            </a:pPr>
            <a:endParaRPr lang="cs-CZ" sz="1100" dirty="0" smtClean="0"/>
          </a:p>
          <a:p>
            <a:pPr lvl="0" algn="just"/>
            <a:r>
              <a:rPr lang="cs-CZ" dirty="0" smtClean="0"/>
              <a:t>Zkontrolujte kritické termíny (nabídky, granty).  </a:t>
            </a:r>
          </a:p>
          <a:p>
            <a:pPr lvl="0" algn="just">
              <a:buNone/>
            </a:pPr>
            <a:endParaRPr lang="cs-CZ" sz="1100" dirty="0" smtClean="0"/>
          </a:p>
          <a:p>
            <a:pPr lvl="0" algn="just"/>
            <a:r>
              <a:rPr lang="cs-CZ" dirty="0" smtClean="0"/>
              <a:t>Nezapomeňte na další dokumenty, po kterých se mohou ptát (stanovy, výroční a finanční zprávy, projektová dokumentace z minulých let).</a:t>
            </a:r>
          </a:p>
          <a:p>
            <a:pPr lvl="0" algn="just">
              <a:buNone/>
            </a:pPr>
            <a:endParaRPr lang="cs-CZ" sz="1100" dirty="0" smtClean="0"/>
          </a:p>
          <a:p>
            <a:pPr lvl="0" algn="just"/>
            <a:r>
              <a:rPr lang="cs-CZ" dirty="0" smtClean="0"/>
              <a:t>Uchovejte si kopie všech dokumentů, které byly předloženy pro budoucí vyjednávání.</a:t>
            </a:r>
          </a:p>
          <a:p>
            <a:pPr lvl="0" algn="just">
              <a:buNone/>
            </a:pPr>
            <a:endParaRPr lang="cs-CZ" sz="1800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OVĚŘENÍ ŽÁDOSTI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/>
            <a:r>
              <a:rPr lang="cs-CZ" dirty="0" smtClean="0"/>
              <a:t>Ujistěte se telefonicky, že dokument byl doručen.   </a:t>
            </a:r>
          </a:p>
          <a:p>
            <a:pPr lvl="0" algn="just">
              <a:buNone/>
            </a:pPr>
            <a:endParaRPr lang="cs-CZ" sz="1000" dirty="0" smtClean="0"/>
          </a:p>
          <a:p>
            <a:pPr lvl="0" algn="just"/>
            <a:r>
              <a:rPr lang="cs-CZ" dirty="0" smtClean="0"/>
              <a:t>Buďte připraveni na ústní prezentaci (cca půl hodiny). Je užitečné přinést si s sebou shrnutí projektu, abyste byli schopni rychle vysvětlit situaci potenciálnímu partnerovi, který nemá čas číst 50 stran programového dokumentu. </a:t>
            </a:r>
          </a:p>
          <a:p>
            <a:pPr lvl="0" algn="just">
              <a:buNone/>
            </a:pPr>
            <a:endParaRPr lang="cs-CZ" sz="1000" dirty="0" smtClean="0"/>
          </a:p>
          <a:p>
            <a:pPr lvl="0" algn="just"/>
            <a:r>
              <a:rPr lang="cs-CZ" dirty="0" smtClean="0"/>
              <a:t>Neváhejte zaslat další případné dokumenty, které mohou žádost doplnit a ukázat Vaši dynamičnost.  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102</TotalTime>
  <Words>848</Words>
  <Application>Microsoft Office PowerPoint</Application>
  <PresentationFormat>Předvádění na obrazovce (4:3)</PresentationFormat>
  <Paragraphs>138</Paragraphs>
  <Slides>13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PŘÍPRAVA ŽÁDOSTI O FINANCOVÁNÍ</vt:lpstr>
      <vt:lpstr>PREZENTACE  A FORMA PROJEKTOVÝCH DOKUMENTŮ</vt:lpstr>
      <vt:lpstr>STANDARDNÍ NÁVRH PROJEKTU PRO ŽÁDOST O FINANCOVÁNÍ</vt:lpstr>
      <vt:lpstr>Prezentace aplikace PowerPoint</vt:lpstr>
      <vt:lpstr>Prezentace aplikace PowerPoint</vt:lpstr>
      <vt:lpstr>Prezentace aplikace PowerPoint</vt:lpstr>
      <vt:lpstr>PŘEDLOŽENÍ ŽÁDOSTI</vt:lpstr>
      <vt:lpstr>OVĚŘENÍ ŽÁDOSTI</vt:lpstr>
      <vt:lpstr>VYJEDNÁVÁNÍ S DÁRCI</vt:lpstr>
      <vt:lpstr>ZPŮSOBY KOMUNIKACE</vt:lpstr>
      <vt:lpstr>SCHVALOVÁNÍ PROJEKTŮ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30</cp:revision>
  <dcterms:created xsi:type="dcterms:W3CDTF">2011-05-24T06:57:51Z</dcterms:created>
  <dcterms:modified xsi:type="dcterms:W3CDTF">2011-07-27T11:21:41Z</dcterms:modified>
</cp:coreProperties>
</file>