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65" r:id="rId3"/>
    <p:sldId id="268" r:id="rId4"/>
    <p:sldId id="269" r:id="rId5"/>
    <p:sldId id="264" r:id="rId6"/>
    <p:sldId id="259" r:id="rId7"/>
    <p:sldId id="262" r:id="rId8"/>
    <p:sldId id="260" r:id="rId9"/>
    <p:sldId id="263" r:id="rId10"/>
    <p:sldId id="266" r:id="rId11"/>
    <p:sldId id="261" r:id="rId12"/>
    <p:sldId id="267" r:id="rId13"/>
  </p:sldIdLst>
  <p:sldSz cx="9144000" cy="6858000" type="screen4x3"/>
  <p:notesSz cx="6858000" cy="9144000"/>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1386"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Úvodní snímek">
    <p:bg>
      <p:bgRef idx="1001">
        <a:schemeClr val="bg2"/>
      </p:bgRef>
    </p:bg>
    <p:spTree>
      <p:nvGrpSpPr>
        <p:cNvPr id="1" name=""/>
        <p:cNvGrpSpPr/>
        <p:nvPr/>
      </p:nvGrpSpPr>
      <p:grpSpPr>
        <a:xfrm>
          <a:off x="0" y="0"/>
          <a:ext cx="0" cy="0"/>
          <a:chOff x="0" y="0"/>
          <a:chExt cx="0" cy="0"/>
        </a:xfrm>
      </p:grpSpPr>
      <p:sp>
        <p:nvSpPr>
          <p:cNvPr id="15" name="Obdélník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Obdélník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Obdélník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Obdélník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Obdélník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Podnadpis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cs-CZ" smtClean="0"/>
              <a:t>Klepnutím lze upravit styl předlohy podnadpisů.</a:t>
            </a:r>
            <a:endParaRPr kumimoji="0" lang="en-US"/>
          </a:p>
        </p:txBody>
      </p:sp>
      <p:sp>
        <p:nvSpPr>
          <p:cNvPr id="28" name="Zástupný symbol pro datum 27"/>
          <p:cNvSpPr>
            <a:spLocks noGrp="1"/>
          </p:cNvSpPr>
          <p:nvPr>
            <p:ph type="dt" sz="half" idx="10"/>
          </p:nvPr>
        </p:nvSpPr>
        <p:spPr/>
        <p:txBody>
          <a:bodyPr/>
          <a:lstStyle/>
          <a:p>
            <a:fld id="{9310903F-E97D-4031-9C34-45ADC442B965}" type="datetimeFigureOut">
              <a:rPr lang="cs-CZ" smtClean="0"/>
              <a:pPr/>
              <a:t>27.7.2011</a:t>
            </a:fld>
            <a:endParaRPr lang="cs-CZ"/>
          </a:p>
        </p:txBody>
      </p:sp>
      <p:sp>
        <p:nvSpPr>
          <p:cNvPr id="17" name="Zástupný symbol pro zápatí 16"/>
          <p:cNvSpPr>
            <a:spLocks noGrp="1"/>
          </p:cNvSpPr>
          <p:nvPr>
            <p:ph type="ftr" sz="quarter" idx="11"/>
          </p:nvPr>
        </p:nvSpPr>
        <p:spPr/>
        <p:txBody>
          <a:bodyPr/>
          <a:lstStyle/>
          <a:p>
            <a:endParaRPr lang="cs-CZ"/>
          </a:p>
        </p:txBody>
      </p:sp>
      <p:sp>
        <p:nvSpPr>
          <p:cNvPr id="7" name="Přímá spojovací čára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bdélník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Elipsa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Elipsa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Zástupný symbol pro číslo snímku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FD429E87-1501-4837-9BCF-080B73573AF5}" type="slidenum">
              <a:rPr lang="cs-CZ" smtClean="0"/>
              <a:pPr/>
              <a:t>‹#›</a:t>
            </a:fld>
            <a:endParaRPr lang="cs-CZ"/>
          </a:p>
        </p:txBody>
      </p:sp>
      <p:sp>
        <p:nvSpPr>
          <p:cNvPr id="8" name="Nadpis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cs-CZ" smtClean="0"/>
              <a:t>Klepnutím lze upravit styl předlohy nadpisů.</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bg>
      <p:bgRef idx="1001">
        <a:schemeClr val="bg2"/>
      </p:bgRef>
    </p:bg>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kumimoji="0" lang="cs-CZ" smtClean="0"/>
              <a:t>Klepnutím lze upravit styl předlohy nadpisů.</a:t>
            </a:r>
            <a:endParaRPr kumimoji="0" lang="en-US"/>
          </a:p>
        </p:txBody>
      </p:sp>
      <p:sp>
        <p:nvSpPr>
          <p:cNvPr id="3" name="Zástupný symbol pro svislý text 2"/>
          <p:cNvSpPr>
            <a:spLocks noGrp="1"/>
          </p:cNvSpPr>
          <p:nvPr>
            <p:ph type="body" orient="vert" idx="1"/>
          </p:nvPr>
        </p:nvSpPr>
        <p:spPr/>
        <p:txBody>
          <a:bodyPr vert="eaVert"/>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4" name="Zástupný symbol pro datum 3"/>
          <p:cNvSpPr>
            <a:spLocks noGrp="1"/>
          </p:cNvSpPr>
          <p:nvPr>
            <p:ph type="dt" sz="half" idx="10"/>
          </p:nvPr>
        </p:nvSpPr>
        <p:spPr/>
        <p:txBody>
          <a:bodyPr/>
          <a:lstStyle/>
          <a:p>
            <a:fld id="{9310903F-E97D-4031-9C34-45ADC442B965}" type="datetimeFigureOut">
              <a:rPr lang="cs-CZ" smtClean="0"/>
              <a:pPr/>
              <a:t>27.7.2011</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FD429E87-1501-4837-9BCF-080B73573AF5}" type="slidenum">
              <a:rPr lang="cs-CZ" smtClean="0"/>
              <a:pPr/>
              <a:t>‹#›</a:t>
            </a:fld>
            <a:endParaRPr lang="cs-CZ"/>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Svislý nadpis a text">
    <p:bg>
      <p:bgRef idx="1001">
        <a:schemeClr val="bg2"/>
      </p:bgRef>
    </p:bg>
    <p:spTree>
      <p:nvGrpSpPr>
        <p:cNvPr id="1" name=""/>
        <p:cNvGrpSpPr/>
        <p:nvPr/>
      </p:nvGrpSpPr>
      <p:grpSpPr>
        <a:xfrm>
          <a:off x="0" y="0"/>
          <a:ext cx="0" cy="0"/>
          <a:chOff x="0" y="0"/>
          <a:chExt cx="0" cy="0"/>
        </a:xfrm>
      </p:grpSpPr>
      <p:sp>
        <p:nvSpPr>
          <p:cNvPr id="7" name="Obdélník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Obdélník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Obdélník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Obdélník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Obdélník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Obdélník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Přímá spojovací čára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Elipsa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Elipsa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Zástupný symbol pro číslo snímku 5"/>
          <p:cNvSpPr>
            <a:spLocks noGrp="1"/>
          </p:cNvSpPr>
          <p:nvPr>
            <p:ph type="sldNum" sz="quarter" idx="12"/>
          </p:nvPr>
        </p:nvSpPr>
        <p:spPr>
          <a:xfrm>
            <a:off x="6915912" y="3009901"/>
            <a:ext cx="457200" cy="441325"/>
          </a:xfrm>
        </p:spPr>
        <p:txBody>
          <a:bodyPr/>
          <a:lstStyle/>
          <a:p>
            <a:fld id="{FD429E87-1501-4837-9BCF-080B73573AF5}" type="slidenum">
              <a:rPr lang="cs-CZ" smtClean="0"/>
              <a:pPr/>
              <a:t>‹#›</a:t>
            </a:fld>
            <a:endParaRPr lang="cs-CZ"/>
          </a:p>
        </p:txBody>
      </p:sp>
      <p:sp>
        <p:nvSpPr>
          <p:cNvPr id="3" name="Zástupný symbol pro svislý text 2"/>
          <p:cNvSpPr>
            <a:spLocks noGrp="1"/>
          </p:cNvSpPr>
          <p:nvPr>
            <p:ph type="body" orient="vert" idx="1"/>
          </p:nvPr>
        </p:nvSpPr>
        <p:spPr>
          <a:xfrm>
            <a:off x="304800" y="304800"/>
            <a:ext cx="6553200" cy="5821366"/>
          </a:xfrm>
        </p:spPr>
        <p:txBody>
          <a:bodyPr vert="eaVert"/>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4" name="Zástupný symbol pro datum 3"/>
          <p:cNvSpPr>
            <a:spLocks noGrp="1"/>
          </p:cNvSpPr>
          <p:nvPr>
            <p:ph type="dt" sz="half" idx="10"/>
          </p:nvPr>
        </p:nvSpPr>
        <p:spPr/>
        <p:txBody>
          <a:bodyPr/>
          <a:lstStyle/>
          <a:p>
            <a:fld id="{9310903F-E97D-4031-9C34-45ADC442B965}" type="datetimeFigureOut">
              <a:rPr lang="cs-CZ" smtClean="0"/>
              <a:pPr/>
              <a:t>27.7.2011</a:t>
            </a:fld>
            <a:endParaRPr lang="cs-CZ"/>
          </a:p>
        </p:txBody>
      </p:sp>
      <p:sp>
        <p:nvSpPr>
          <p:cNvPr id="5" name="Zástupný symbol pro zápatí 4"/>
          <p:cNvSpPr>
            <a:spLocks noGrp="1"/>
          </p:cNvSpPr>
          <p:nvPr>
            <p:ph type="ftr" sz="quarter" idx="11"/>
          </p:nvPr>
        </p:nvSpPr>
        <p:spPr/>
        <p:txBody>
          <a:bodyPr/>
          <a:lstStyle/>
          <a:p>
            <a:endParaRPr lang="cs-CZ"/>
          </a:p>
        </p:txBody>
      </p:sp>
      <p:sp>
        <p:nvSpPr>
          <p:cNvPr id="2" name="Svislý nadpis 1"/>
          <p:cNvSpPr>
            <a:spLocks noGrp="1"/>
          </p:cNvSpPr>
          <p:nvPr>
            <p:ph type="title" orient="vert"/>
          </p:nvPr>
        </p:nvSpPr>
        <p:spPr>
          <a:xfrm>
            <a:off x="7391400" y="304801"/>
            <a:ext cx="1447800" cy="5851525"/>
          </a:xfrm>
        </p:spPr>
        <p:txBody>
          <a:bodyPr vert="eaVert"/>
          <a:lstStyle/>
          <a:p>
            <a:r>
              <a:rPr kumimoji="0" lang="cs-CZ" smtClean="0"/>
              <a:t>Klepnutím lze upravit styl předlohy nadpisů.</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bg>
      <p:bgRef idx="1001">
        <a:schemeClr val="bg2"/>
      </p:bgRef>
    </p:bg>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lvl1pPr>
              <a:defRPr>
                <a:solidFill>
                  <a:schemeClr val="accent3">
                    <a:shade val="75000"/>
                  </a:schemeClr>
                </a:solidFill>
              </a:defRPr>
            </a:lvl1pPr>
          </a:lstStyle>
          <a:p>
            <a:r>
              <a:rPr kumimoji="0" lang="cs-CZ" smtClean="0"/>
              <a:t>Klepnutím lze upravit styl předlohy nadpisů.</a:t>
            </a:r>
            <a:endParaRPr kumimoji="0" lang="en-US"/>
          </a:p>
        </p:txBody>
      </p:sp>
      <p:sp>
        <p:nvSpPr>
          <p:cNvPr id="4" name="Zástupný symbol pro datum 3"/>
          <p:cNvSpPr>
            <a:spLocks noGrp="1"/>
          </p:cNvSpPr>
          <p:nvPr>
            <p:ph type="dt" sz="half" idx="10"/>
          </p:nvPr>
        </p:nvSpPr>
        <p:spPr/>
        <p:txBody>
          <a:bodyPr/>
          <a:lstStyle/>
          <a:p>
            <a:fld id="{9310903F-E97D-4031-9C34-45ADC442B965}" type="datetimeFigureOut">
              <a:rPr lang="cs-CZ" smtClean="0"/>
              <a:pPr/>
              <a:t>27.7.2011</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a:xfrm>
            <a:off x="4361688" y="1026372"/>
            <a:ext cx="457200" cy="441325"/>
          </a:xfrm>
        </p:spPr>
        <p:txBody>
          <a:bodyPr/>
          <a:lstStyle/>
          <a:p>
            <a:fld id="{FD429E87-1501-4837-9BCF-080B73573AF5}" type="slidenum">
              <a:rPr lang="cs-CZ" smtClean="0"/>
              <a:pPr/>
              <a:t>‹#›</a:t>
            </a:fld>
            <a:endParaRPr lang="cs-CZ"/>
          </a:p>
        </p:txBody>
      </p:sp>
      <p:sp>
        <p:nvSpPr>
          <p:cNvPr id="8" name="Zástupný symbol pro obsah 7"/>
          <p:cNvSpPr>
            <a:spLocks noGrp="1"/>
          </p:cNvSpPr>
          <p:nvPr>
            <p:ph sz="quarter" idx="1"/>
          </p:nvPr>
        </p:nvSpPr>
        <p:spPr>
          <a:xfrm>
            <a:off x="301752" y="1527048"/>
            <a:ext cx="8503920" cy="4572000"/>
          </a:xfrm>
        </p:spPr>
        <p:txBody>
          <a:bodyPr/>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Záhlaví části">
    <p:bg>
      <p:bgRef idx="1001">
        <a:schemeClr val="bg1"/>
      </p:bgRef>
    </p:bg>
    <p:spTree>
      <p:nvGrpSpPr>
        <p:cNvPr id="1" name=""/>
        <p:cNvGrpSpPr/>
        <p:nvPr/>
      </p:nvGrpSpPr>
      <p:grpSpPr>
        <a:xfrm>
          <a:off x="0" y="0"/>
          <a:ext cx="0" cy="0"/>
          <a:chOff x="0" y="0"/>
          <a:chExt cx="0" cy="0"/>
        </a:xfrm>
      </p:grpSpPr>
      <p:sp>
        <p:nvSpPr>
          <p:cNvPr id="17" name="Obdélník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Obdélník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Obdélník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Obdélník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Obdélník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Obdélník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Zástupný symbol pro text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cs-CZ" smtClean="0"/>
              <a:t>Klepnutím lze upravit styly předlohy textu.</a:t>
            </a:r>
          </a:p>
        </p:txBody>
      </p:sp>
      <p:sp>
        <p:nvSpPr>
          <p:cNvPr id="13" name="Obdélník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Obdélník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Zástupný symbol pro zápatí 4"/>
          <p:cNvSpPr>
            <a:spLocks noGrp="1"/>
          </p:cNvSpPr>
          <p:nvPr>
            <p:ph type="ftr" sz="quarter" idx="11"/>
          </p:nvPr>
        </p:nvSpPr>
        <p:spPr/>
        <p:txBody>
          <a:bodyPr/>
          <a:lstStyle/>
          <a:p>
            <a:endParaRPr lang="cs-CZ"/>
          </a:p>
        </p:txBody>
      </p:sp>
      <p:sp>
        <p:nvSpPr>
          <p:cNvPr id="4" name="Zástupný symbol pro datum 3"/>
          <p:cNvSpPr>
            <a:spLocks noGrp="1"/>
          </p:cNvSpPr>
          <p:nvPr>
            <p:ph type="dt" sz="half" idx="10"/>
          </p:nvPr>
        </p:nvSpPr>
        <p:spPr/>
        <p:txBody>
          <a:bodyPr/>
          <a:lstStyle/>
          <a:p>
            <a:fld id="{9310903F-E97D-4031-9C34-45ADC442B965}" type="datetimeFigureOut">
              <a:rPr lang="cs-CZ" smtClean="0"/>
              <a:pPr/>
              <a:t>27.7.2011</a:t>
            </a:fld>
            <a:endParaRPr lang="cs-CZ"/>
          </a:p>
        </p:txBody>
      </p:sp>
      <p:sp>
        <p:nvSpPr>
          <p:cNvPr id="8" name="Přímá spojovací čára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Elipsa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Elipsa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Zástupný symbol pro číslo snímku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FD429E87-1501-4837-9BCF-080B73573AF5}" type="slidenum">
              <a:rPr lang="cs-CZ" smtClean="0"/>
              <a:pPr/>
              <a:t>‹#›</a:t>
            </a:fld>
            <a:endParaRPr lang="cs-CZ"/>
          </a:p>
        </p:txBody>
      </p:sp>
      <p:sp>
        <p:nvSpPr>
          <p:cNvPr id="2" name="Nadpis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cs-CZ" smtClean="0"/>
              <a:t>Klepnutím lze upravit styl předlohy nadpisů.</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bg>
      <p:bgRef idx="1001">
        <a:schemeClr val="bg2"/>
      </p:bgRef>
    </p:bg>
    <p:spTree>
      <p:nvGrpSpPr>
        <p:cNvPr id="1" name=""/>
        <p:cNvGrpSpPr/>
        <p:nvPr/>
      </p:nvGrpSpPr>
      <p:grpSpPr>
        <a:xfrm>
          <a:off x="0" y="0"/>
          <a:ext cx="0" cy="0"/>
          <a:chOff x="0" y="0"/>
          <a:chExt cx="0" cy="0"/>
        </a:xfrm>
      </p:grpSpPr>
      <p:sp>
        <p:nvSpPr>
          <p:cNvPr id="2" name="Nadpis 1"/>
          <p:cNvSpPr>
            <a:spLocks noGrp="1"/>
          </p:cNvSpPr>
          <p:nvPr>
            <p:ph type="title"/>
          </p:nvPr>
        </p:nvSpPr>
        <p:spPr>
          <a:xfrm>
            <a:off x="301752" y="228600"/>
            <a:ext cx="8534400" cy="758952"/>
          </a:xfrm>
        </p:spPr>
        <p:txBody>
          <a:bodyPr/>
          <a:lstStyle/>
          <a:p>
            <a:r>
              <a:rPr kumimoji="0" lang="cs-CZ" smtClean="0"/>
              <a:t>Klepnutím lze upravit styl předlohy nadpisů.</a:t>
            </a:r>
            <a:endParaRPr kumimoji="0" lang="en-US"/>
          </a:p>
        </p:txBody>
      </p:sp>
      <p:sp>
        <p:nvSpPr>
          <p:cNvPr id="5" name="Zástupný symbol pro datum 4"/>
          <p:cNvSpPr>
            <a:spLocks noGrp="1"/>
          </p:cNvSpPr>
          <p:nvPr>
            <p:ph type="dt" sz="half" idx="10"/>
          </p:nvPr>
        </p:nvSpPr>
        <p:spPr>
          <a:xfrm>
            <a:off x="5791200" y="6409944"/>
            <a:ext cx="3044952" cy="365760"/>
          </a:xfrm>
        </p:spPr>
        <p:txBody>
          <a:bodyPr/>
          <a:lstStyle/>
          <a:p>
            <a:fld id="{9310903F-E97D-4031-9C34-45ADC442B965}" type="datetimeFigureOut">
              <a:rPr lang="cs-CZ" smtClean="0"/>
              <a:pPr/>
              <a:t>27.7.2011</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FD429E87-1501-4837-9BCF-080B73573AF5}" type="slidenum">
              <a:rPr lang="cs-CZ" smtClean="0"/>
              <a:pPr/>
              <a:t>‹#›</a:t>
            </a:fld>
            <a:endParaRPr lang="cs-CZ"/>
          </a:p>
        </p:txBody>
      </p:sp>
      <p:sp>
        <p:nvSpPr>
          <p:cNvPr id="8" name="Přímá spojovací čára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Zástupný symbol pro obsah 9"/>
          <p:cNvSpPr>
            <a:spLocks noGrp="1"/>
          </p:cNvSpPr>
          <p:nvPr>
            <p:ph sz="half" idx="1"/>
          </p:nvPr>
        </p:nvSpPr>
        <p:spPr>
          <a:xfrm>
            <a:off x="301752" y="1371600"/>
            <a:ext cx="4038600" cy="4681728"/>
          </a:xfrm>
        </p:spPr>
        <p:txBody>
          <a:bodyPr/>
          <a:lstStyle>
            <a:lvl1pPr>
              <a:defRPr sz="2500"/>
            </a:lvl1pPr>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12" name="Zástupný symbol pro obsah 11"/>
          <p:cNvSpPr>
            <a:spLocks noGrp="1"/>
          </p:cNvSpPr>
          <p:nvPr>
            <p:ph sz="half" idx="2"/>
          </p:nvPr>
        </p:nvSpPr>
        <p:spPr>
          <a:xfrm>
            <a:off x="4800600" y="1371600"/>
            <a:ext cx="4038600" cy="4681728"/>
          </a:xfrm>
        </p:spPr>
        <p:txBody>
          <a:bodyPr/>
          <a:lstStyle>
            <a:lvl1pPr>
              <a:defRPr sz="2500"/>
            </a:lvl1pPr>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Porovnání">
    <p:bg>
      <p:bgRef idx="1001">
        <a:schemeClr val="bg2"/>
      </p:bgRef>
    </p:bg>
    <p:spTree>
      <p:nvGrpSpPr>
        <p:cNvPr id="1" name=""/>
        <p:cNvGrpSpPr/>
        <p:nvPr/>
      </p:nvGrpSpPr>
      <p:grpSpPr>
        <a:xfrm>
          <a:off x="0" y="0"/>
          <a:ext cx="0" cy="0"/>
          <a:chOff x="0" y="0"/>
          <a:chExt cx="0" cy="0"/>
        </a:xfrm>
      </p:grpSpPr>
      <p:sp>
        <p:nvSpPr>
          <p:cNvPr id="10" name="Přímá spojovací čára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Obdélník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Obdélník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Obdélník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Obdélník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Obdélník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bdélník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Zástupný symbol pro text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cs-CZ" smtClean="0"/>
              <a:t>Klepnutím lze upravit styly předlohy textu.</a:t>
            </a:r>
          </a:p>
        </p:txBody>
      </p:sp>
      <p:sp>
        <p:nvSpPr>
          <p:cNvPr id="4" name="Zástupný symbol pro text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cs-CZ" smtClean="0"/>
              <a:t>Klepnutím lze upravit styly předlohy textu.</a:t>
            </a:r>
          </a:p>
        </p:txBody>
      </p:sp>
      <p:sp>
        <p:nvSpPr>
          <p:cNvPr id="7" name="Zástupný symbol pro datum 6"/>
          <p:cNvSpPr>
            <a:spLocks noGrp="1"/>
          </p:cNvSpPr>
          <p:nvPr>
            <p:ph type="dt" sz="half" idx="10"/>
          </p:nvPr>
        </p:nvSpPr>
        <p:spPr/>
        <p:txBody>
          <a:bodyPr/>
          <a:lstStyle/>
          <a:p>
            <a:fld id="{9310903F-E97D-4031-9C34-45ADC442B965}" type="datetimeFigureOut">
              <a:rPr lang="cs-CZ" smtClean="0"/>
              <a:pPr/>
              <a:t>27.7.2011</a:t>
            </a:fld>
            <a:endParaRPr lang="cs-CZ"/>
          </a:p>
        </p:txBody>
      </p:sp>
      <p:sp>
        <p:nvSpPr>
          <p:cNvPr id="8" name="Zástupný symbol pro zápatí 7"/>
          <p:cNvSpPr>
            <a:spLocks noGrp="1"/>
          </p:cNvSpPr>
          <p:nvPr>
            <p:ph type="ftr" sz="quarter" idx="11"/>
          </p:nvPr>
        </p:nvSpPr>
        <p:spPr>
          <a:xfrm>
            <a:off x="304800" y="6409944"/>
            <a:ext cx="3581400" cy="365760"/>
          </a:xfrm>
        </p:spPr>
        <p:txBody>
          <a:bodyPr/>
          <a:lstStyle/>
          <a:p>
            <a:endParaRPr lang="cs-CZ"/>
          </a:p>
        </p:txBody>
      </p:sp>
      <p:sp>
        <p:nvSpPr>
          <p:cNvPr id="15" name="Přímá spojovací čára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Obdélník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Zástupný symbol pro obsah 23"/>
          <p:cNvSpPr>
            <a:spLocks noGrp="1"/>
          </p:cNvSpPr>
          <p:nvPr>
            <p:ph sz="quarter" idx="2"/>
          </p:nvPr>
        </p:nvSpPr>
        <p:spPr>
          <a:xfrm>
            <a:off x="301752" y="2471383"/>
            <a:ext cx="4041648" cy="3818404"/>
          </a:xfrm>
        </p:spPr>
        <p:txBody>
          <a:bodyPr/>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26" name="Zástupný symbol pro obsah 25"/>
          <p:cNvSpPr>
            <a:spLocks noGrp="1"/>
          </p:cNvSpPr>
          <p:nvPr>
            <p:ph sz="quarter" idx="4"/>
          </p:nvPr>
        </p:nvSpPr>
        <p:spPr>
          <a:xfrm>
            <a:off x="4800600" y="2471383"/>
            <a:ext cx="4038600" cy="3822192"/>
          </a:xfrm>
        </p:spPr>
        <p:txBody>
          <a:bodyPr/>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25" name="Elipsa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Elipsa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Zástupný symbol pro číslo snímku 8"/>
          <p:cNvSpPr>
            <a:spLocks noGrp="1"/>
          </p:cNvSpPr>
          <p:nvPr>
            <p:ph type="sldNum" sz="quarter" idx="12"/>
          </p:nvPr>
        </p:nvSpPr>
        <p:spPr>
          <a:xfrm>
            <a:off x="4343400" y="1042416"/>
            <a:ext cx="457200" cy="441325"/>
          </a:xfrm>
        </p:spPr>
        <p:txBody>
          <a:bodyPr/>
          <a:lstStyle>
            <a:lvl1pPr algn="ctr">
              <a:defRPr/>
            </a:lvl1pPr>
          </a:lstStyle>
          <a:p>
            <a:fld id="{FD429E87-1501-4837-9BCF-080B73573AF5}" type="slidenum">
              <a:rPr lang="cs-CZ" smtClean="0"/>
              <a:pPr/>
              <a:t>‹#›</a:t>
            </a:fld>
            <a:endParaRPr lang="cs-CZ"/>
          </a:p>
        </p:txBody>
      </p:sp>
      <p:sp>
        <p:nvSpPr>
          <p:cNvPr id="23" name="Nadpis 22"/>
          <p:cNvSpPr>
            <a:spLocks noGrp="1"/>
          </p:cNvSpPr>
          <p:nvPr>
            <p:ph type="title"/>
          </p:nvPr>
        </p:nvSpPr>
        <p:spPr/>
        <p:txBody>
          <a:bodyPr rtlCol="0" anchor="b" anchorCtr="0"/>
          <a:lstStyle/>
          <a:p>
            <a:r>
              <a:rPr kumimoji="0" lang="cs-CZ" smtClean="0"/>
              <a:t>Klepnutím lze upravit styl předlohy nadpisů.</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kumimoji="0" lang="cs-CZ" smtClean="0"/>
              <a:t>Klepnutím lze upravit styl předlohy nadpisů.</a:t>
            </a:r>
            <a:endParaRPr kumimoji="0" lang="en-US"/>
          </a:p>
        </p:txBody>
      </p:sp>
      <p:sp>
        <p:nvSpPr>
          <p:cNvPr id="3" name="Zástupný symbol pro datum 2"/>
          <p:cNvSpPr>
            <a:spLocks noGrp="1"/>
          </p:cNvSpPr>
          <p:nvPr>
            <p:ph type="dt" sz="half" idx="10"/>
          </p:nvPr>
        </p:nvSpPr>
        <p:spPr/>
        <p:txBody>
          <a:bodyPr/>
          <a:lstStyle/>
          <a:p>
            <a:fld id="{9310903F-E97D-4031-9C34-45ADC442B965}" type="datetimeFigureOut">
              <a:rPr lang="cs-CZ" smtClean="0"/>
              <a:pPr/>
              <a:t>27.7.2011</a:t>
            </a:fld>
            <a:endParaRPr lang="cs-CZ"/>
          </a:p>
        </p:txBody>
      </p:sp>
      <p:sp>
        <p:nvSpPr>
          <p:cNvPr id="4" name="Zástupný symbol pro zápatí 3"/>
          <p:cNvSpPr>
            <a:spLocks noGrp="1"/>
          </p:cNvSpPr>
          <p:nvPr>
            <p:ph type="ftr" sz="quarter" idx="11"/>
          </p:nvPr>
        </p:nvSpPr>
        <p:spPr/>
        <p:txBody>
          <a:bodyPr/>
          <a:lstStyle/>
          <a:p>
            <a:endParaRPr lang="cs-CZ"/>
          </a:p>
        </p:txBody>
      </p:sp>
      <p:sp>
        <p:nvSpPr>
          <p:cNvPr id="5" name="Zástupný symbol pro číslo snímku 4"/>
          <p:cNvSpPr>
            <a:spLocks noGrp="1"/>
          </p:cNvSpPr>
          <p:nvPr>
            <p:ph type="sldNum" sz="quarter" idx="12"/>
          </p:nvPr>
        </p:nvSpPr>
        <p:spPr>
          <a:xfrm>
            <a:off x="4343400" y="1036020"/>
            <a:ext cx="457200" cy="441325"/>
          </a:xfrm>
        </p:spPr>
        <p:txBody>
          <a:bodyPr/>
          <a:lstStyle/>
          <a:p>
            <a:fld id="{FD429E87-1501-4837-9BCF-080B73573AF5}" type="slidenum">
              <a:rPr lang="cs-CZ" smtClean="0"/>
              <a:pPr/>
              <a:t>‹#›</a:t>
            </a:fld>
            <a:endParaRPr lang="cs-CZ"/>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Prázdný">
    <p:spTree>
      <p:nvGrpSpPr>
        <p:cNvPr id="1" name=""/>
        <p:cNvGrpSpPr/>
        <p:nvPr/>
      </p:nvGrpSpPr>
      <p:grpSpPr>
        <a:xfrm>
          <a:off x="0" y="0"/>
          <a:ext cx="0" cy="0"/>
          <a:chOff x="0" y="0"/>
          <a:chExt cx="0" cy="0"/>
        </a:xfrm>
      </p:grpSpPr>
      <p:sp>
        <p:nvSpPr>
          <p:cNvPr id="7" name="Obdélník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Obdélník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Obdélník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Obdélník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Obdélník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Obdélník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Zástupný symbol pro datum 1"/>
          <p:cNvSpPr>
            <a:spLocks noGrp="1"/>
          </p:cNvSpPr>
          <p:nvPr>
            <p:ph type="dt" sz="half" idx="10"/>
          </p:nvPr>
        </p:nvSpPr>
        <p:spPr/>
        <p:txBody>
          <a:bodyPr/>
          <a:lstStyle/>
          <a:p>
            <a:fld id="{9310903F-E97D-4031-9C34-45ADC442B965}" type="datetimeFigureOut">
              <a:rPr lang="cs-CZ" smtClean="0"/>
              <a:pPr/>
              <a:t>27.7.2011</a:t>
            </a:fld>
            <a:endParaRPr lang="cs-CZ"/>
          </a:p>
        </p:txBody>
      </p:sp>
      <p:sp>
        <p:nvSpPr>
          <p:cNvPr id="3" name="Zástupný symbol pro zápatí 2"/>
          <p:cNvSpPr>
            <a:spLocks noGrp="1"/>
          </p:cNvSpPr>
          <p:nvPr>
            <p:ph type="ftr" sz="quarter" idx="11"/>
          </p:nvPr>
        </p:nvSpPr>
        <p:spPr/>
        <p:txBody>
          <a:bodyPr/>
          <a:lstStyle/>
          <a:p>
            <a:endParaRPr lang="cs-CZ"/>
          </a:p>
        </p:txBody>
      </p:sp>
      <p:sp>
        <p:nvSpPr>
          <p:cNvPr id="4" name="Zástupný symbol pro číslo snímku 3"/>
          <p:cNvSpPr>
            <a:spLocks noGrp="1"/>
          </p:cNvSpPr>
          <p:nvPr>
            <p:ph type="sldNum" sz="quarter" idx="12"/>
          </p:nvPr>
        </p:nvSpPr>
        <p:spPr>
          <a:xfrm>
            <a:off x="4267200" y="6324600"/>
            <a:ext cx="609600" cy="441324"/>
          </a:xfrm>
        </p:spPr>
        <p:txBody>
          <a:bodyPr/>
          <a:lstStyle>
            <a:lvl1pPr>
              <a:defRPr>
                <a:solidFill>
                  <a:srgbClr val="FFFFFF"/>
                </a:solidFill>
              </a:defRPr>
            </a:lvl1pPr>
          </a:lstStyle>
          <a:p>
            <a:fld id="{FD429E87-1501-4837-9BCF-080B73573AF5}" type="slidenum">
              <a:rPr lang="cs-CZ" smtClean="0"/>
              <a:pPr/>
              <a:t>‹#›</a:t>
            </a:fld>
            <a:endParaRPr lang="cs-CZ"/>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Obsah s titulkem">
    <p:bg>
      <p:bgRef idx="1001">
        <a:schemeClr val="bg1"/>
      </p:bgRef>
    </p:bg>
    <p:spTree>
      <p:nvGrpSpPr>
        <p:cNvPr id="1" name=""/>
        <p:cNvGrpSpPr/>
        <p:nvPr/>
      </p:nvGrpSpPr>
      <p:grpSpPr>
        <a:xfrm>
          <a:off x="0" y="0"/>
          <a:ext cx="0" cy="0"/>
          <a:chOff x="0" y="0"/>
          <a:chExt cx="0" cy="0"/>
        </a:xfrm>
      </p:grpSpPr>
      <p:sp>
        <p:nvSpPr>
          <p:cNvPr id="19" name="Obdélník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Obdélník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Obdélník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Obdélník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Obdélník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Obdélník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Nadpis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cs-CZ" smtClean="0"/>
              <a:t>Klepnutím lze upravit styl předlohy nadpisů.</a:t>
            </a:r>
            <a:endParaRPr kumimoji="0" lang="en-US"/>
          </a:p>
        </p:txBody>
      </p:sp>
      <p:sp>
        <p:nvSpPr>
          <p:cNvPr id="3" name="Zástupný symbol pro text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cs-CZ" smtClean="0"/>
              <a:t>Klepnutím lze upravit styly předlohy textu.</a:t>
            </a:r>
          </a:p>
        </p:txBody>
      </p:sp>
      <p:sp>
        <p:nvSpPr>
          <p:cNvPr id="8" name="Obdélník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Přímá spojovací čára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Zástupný symbol pro obsah 19"/>
          <p:cNvSpPr>
            <a:spLocks noGrp="1"/>
          </p:cNvSpPr>
          <p:nvPr>
            <p:ph sz="quarter" idx="1"/>
          </p:nvPr>
        </p:nvSpPr>
        <p:spPr>
          <a:xfrm>
            <a:off x="3124200" y="685800"/>
            <a:ext cx="5638800" cy="5410200"/>
          </a:xfrm>
        </p:spPr>
        <p:txBody>
          <a:bodyPr/>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10" name="Elipsa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Elipsa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Zástupný symbol pro číslo snímku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FD429E87-1501-4837-9BCF-080B73573AF5}" type="slidenum">
              <a:rPr lang="cs-CZ" smtClean="0"/>
              <a:pPr/>
              <a:t>‹#›</a:t>
            </a:fld>
            <a:endParaRPr lang="cs-CZ"/>
          </a:p>
        </p:txBody>
      </p:sp>
      <p:sp>
        <p:nvSpPr>
          <p:cNvPr id="21" name="Obdélník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Zástupný symbol pro datum 4"/>
          <p:cNvSpPr>
            <a:spLocks noGrp="1"/>
          </p:cNvSpPr>
          <p:nvPr>
            <p:ph type="dt" sz="half" idx="10"/>
          </p:nvPr>
        </p:nvSpPr>
        <p:spPr/>
        <p:txBody>
          <a:bodyPr/>
          <a:lstStyle/>
          <a:p>
            <a:fld id="{9310903F-E97D-4031-9C34-45ADC442B965}" type="datetimeFigureOut">
              <a:rPr lang="cs-CZ" smtClean="0"/>
              <a:pPr/>
              <a:t>27.7.2011</a:t>
            </a:fld>
            <a:endParaRPr lang="cs-CZ"/>
          </a:p>
        </p:txBody>
      </p:sp>
      <p:sp>
        <p:nvSpPr>
          <p:cNvPr id="6" name="Zástupný symbol pro zápatí 5"/>
          <p:cNvSpPr>
            <a:spLocks noGrp="1"/>
          </p:cNvSpPr>
          <p:nvPr>
            <p:ph type="ftr" sz="quarter" idx="11"/>
          </p:nvPr>
        </p:nvSpPr>
        <p:spPr>
          <a:xfrm>
            <a:off x="301752" y="6410848"/>
            <a:ext cx="3383280" cy="365760"/>
          </a:xfrm>
        </p:spPr>
        <p:txBody>
          <a:bodyPr/>
          <a:lstStyle/>
          <a:p>
            <a:endParaRPr lang="cs-CZ"/>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Obrázek s titulkem">
    <p:spTree>
      <p:nvGrpSpPr>
        <p:cNvPr id="1" name=""/>
        <p:cNvGrpSpPr/>
        <p:nvPr/>
      </p:nvGrpSpPr>
      <p:grpSpPr>
        <a:xfrm>
          <a:off x="0" y="0"/>
          <a:ext cx="0" cy="0"/>
          <a:chOff x="0" y="0"/>
          <a:chExt cx="0" cy="0"/>
        </a:xfrm>
      </p:grpSpPr>
      <p:sp>
        <p:nvSpPr>
          <p:cNvPr id="21" name="Přímá spojovací čára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Obdélník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Obdélník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Obdélník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Obdélník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Obdélník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Obdélník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bdélník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Elipsa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Elipsa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Zástupný symbol pro číslo snímku 6"/>
          <p:cNvSpPr>
            <a:spLocks noGrp="1"/>
          </p:cNvSpPr>
          <p:nvPr>
            <p:ph type="sldNum" sz="quarter" idx="12"/>
          </p:nvPr>
        </p:nvSpPr>
        <p:spPr>
          <a:xfrm>
            <a:off x="1371600" y="312738"/>
            <a:ext cx="457200" cy="441325"/>
          </a:xfrm>
        </p:spPr>
        <p:txBody>
          <a:bodyPr/>
          <a:lstStyle/>
          <a:p>
            <a:fld id="{FD429E87-1501-4837-9BCF-080B73573AF5}" type="slidenum">
              <a:rPr lang="cs-CZ" smtClean="0"/>
              <a:pPr/>
              <a:t>‹#›</a:t>
            </a:fld>
            <a:endParaRPr lang="cs-CZ"/>
          </a:p>
        </p:txBody>
      </p:sp>
      <p:sp>
        <p:nvSpPr>
          <p:cNvPr id="2" name="Nadpis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cs-CZ" smtClean="0"/>
              <a:t>Klepnutím lze upravit styl předlohy nadpisů.</a:t>
            </a:r>
            <a:endParaRPr kumimoji="0" lang="en-US"/>
          </a:p>
        </p:txBody>
      </p:sp>
      <p:sp>
        <p:nvSpPr>
          <p:cNvPr id="3" name="Zástupný symbol pro obrázek 2"/>
          <p:cNvSpPr>
            <a:spLocks noGrp="1"/>
          </p:cNvSpPr>
          <p:nvPr>
            <p:ph type="pic" idx="1"/>
          </p:nvPr>
        </p:nvSpPr>
        <p:spPr>
          <a:xfrm>
            <a:off x="3000375" y="609600"/>
            <a:ext cx="5867400" cy="4267200"/>
          </a:xfrm>
        </p:spPr>
        <p:txBody>
          <a:bodyPr/>
          <a:lstStyle>
            <a:lvl1pPr marL="0" indent="0">
              <a:buNone/>
              <a:defRPr sz="3200"/>
            </a:lvl1pPr>
          </a:lstStyle>
          <a:p>
            <a:r>
              <a:rPr kumimoji="0" lang="cs-CZ" smtClean="0"/>
              <a:t>Klepnutím na ikonu přidáte obrázek.</a:t>
            </a:r>
            <a:endParaRPr kumimoji="0" lang="en-US" dirty="0"/>
          </a:p>
        </p:txBody>
      </p:sp>
      <p:sp>
        <p:nvSpPr>
          <p:cNvPr id="4" name="Zástupný symbol pro text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cs-CZ" smtClean="0"/>
              <a:t>Klepnutím lze upravit styly předlohy textu.</a:t>
            </a:r>
          </a:p>
        </p:txBody>
      </p:sp>
      <p:sp>
        <p:nvSpPr>
          <p:cNvPr id="22" name="Obdélník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Zástupný symbol pro datum 4"/>
          <p:cNvSpPr>
            <a:spLocks noGrp="1"/>
          </p:cNvSpPr>
          <p:nvPr>
            <p:ph type="dt" sz="half" idx="10"/>
          </p:nvPr>
        </p:nvSpPr>
        <p:spPr>
          <a:xfrm>
            <a:off x="5788152" y="6404984"/>
            <a:ext cx="3044952" cy="365760"/>
          </a:xfrm>
        </p:spPr>
        <p:txBody>
          <a:bodyPr/>
          <a:lstStyle/>
          <a:p>
            <a:fld id="{9310903F-E97D-4031-9C34-45ADC442B965}" type="datetimeFigureOut">
              <a:rPr lang="cs-CZ" smtClean="0"/>
              <a:pPr/>
              <a:t>27.7.2011</a:t>
            </a:fld>
            <a:endParaRPr lang="cs-CZ"/>
          </a:p>
        </p:txBody>
      </p:sp>
      <p:sp>
        <p:nvSpPr>
          <p:cNvPr id="6" name="Zástupný symbol pro zápatí 5"/>
          <p:cNvSpPr>
            <a:spLocks noGrp="1"/>
          </p:cNvSpPr>
          <p:nvPr>
            <p:ph type="ftr" sz="quarter" idx="11"/>
          </p:nvPr>
        </p:nvSpPr>
        <p:spPr>
          <a:xfrm>
            <a:off x="301752" y="6410848"/>
            <a:ext cx="3584448" cy="365760"/>
          </a:xfrm>
        </p:spPr>
        <p:txBody>
          <a:bodyPr/>
          <a:lstStyle/>
          <a:p>
            <a:endParaRPr lang="cs-CZ"/>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Obdélník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Obdélník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Obdélník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Obdélník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Obdélník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Zástupný symbol pro datum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9310903F-E97D-4031-9C34-45ADC442B965}" type="datetimeFigureOut">
              <a:rPr lang="cs-CZ" smtClean="0"/>
              <a:pPr/>
              <a:t>27.7.2011</a:t>
            </a:fld>
            <a:endParaRPr lang="cs-CZ"/>
          </a:p>
        </p:txBody>
      </p:sp>
      <p:sp>
        <p:nvSpPr>
          <p:cNvPr id="3" name="Zástupný symbol pro zápatí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cs-CZ"/>
          </a:p>
        </p:txBody>
      </p:sp>
      <p:sp>
        <p:nvSpPr>
          <p:cNvPr id="8" name="Obdélník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Přímá spojovací čára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Elipsa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Elipsa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Zástupný symbol pro číslo snímku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FD429E87-1501-4837-9BCF-080B73573AF5}" type="slidenum">
              <a:rPr lang="cs-CZ" smtClean="0"/>
              <a:pPr/>
              <a:t>‹#›</a:t>
            </a:fld>
            <a:endParaRPr lang="cs-CZ"/>
          </a:p>
        </p:txBody>
      </p:sp>
      <p:sp>
        <p:nvSpPr>
          <p:cNvPr id="22" name="Zástupný symbol pro nadpis 21"/>
          <p:cNvSpPr>
            <a:spLocks noGrp="1"/>
          </p:cNvSpPr>
          <p:nvPr>
            <p:ph type="title"/>
          </p:nvPr>
        </p:nvSpPr>
        <p:spPr>
          <a:xfrm>
            <a:off x="301752" y="228600"/>
            <a:ext cx="8534400" cy="758952"/>
          </a:xfrm>
          <a:prstGeom prst="rect">
            <a:avLst/>
          </a:prstGeom>
        </p:spPr>
        <p:txBody>
          <a:bodyPr vert="horz" anchor="b">
            <a:normAutofit/>
          </a:bodyPr>
          <a:lstStyle/>
          <a:p>
            <a:r>
              <a:rPr kumimoji="0" lang="cs-CZ" smtClean="0"/>
              <a:t>Klepnutím lze upravit styl předlohy nadpisů.</a:t>
            </a:r>
            <a:endParaRPr kumimoji="0" lang="en-US"/>
          </a:p>
        </p:txBody>
      </p:sp>
      <p:sp>
        <p:nvSpPr>
          <p:cNvPr id="13" name="Zástupný symbol pro text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cs-CZ" smtClean="0"/>
              <a:t>Klepnutím lze upravit styly předlohy textu.</a:t>
            </a:r>
          </a:p>
          <a:p>
            <a:pPr lvl="1" eaLnBrk="1" latinLnBrk="0" hangingPunct="1"/>
            <a:r>
              <a:rPr kumimoji="0" lang="cs-CZ" smtClean="0"/>
              <a:t>Druhá úroveň</a:t>
            </a:r>
          </a:p>
          <a:p>
            <a:pPr lvl="2" eaLnBrk="1" latinLnBrk="0" hangingPunct="1"/>
            <a:r>
              <a:rPr kumimoji="0" lang="cs-CZ" smtClean="0"/>
              <a:t>Třetí úroveň</a:t>
            </a:r>
          </a:p>
          <a:p>
            <a:pPr lvl="3" eaLnBrk="1" latinLnBrk="0" hangingPunct="1"/>
            <a:r>
              <a:rPr kumimoji="0" lang="cs-CZ" smtClean="0"/>
              <a:t>Čtvrtá úroveň</a:t>
            </a:r>
          </a:p>
          <a:p>
            <a:pPr lvl="4" eaLnBrk="1" latinLnBrk="0" hangingPunct="1"/>
            <a:r>
              <a:rPr kumimoji="0" lang="cs-CZ" smtClean="0"/>
              <a:t>Pátá úroveň</a:t>
            </a:r>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odnadpis 2"/>
          <p:cNvSpPr>
            <a:spLocks noGrp="1"/>
          </p:cNvSpPr>
          <p:nvPr>
            <p:ph type="subTitle" idx="1"/>
          </p:nvPr>
        </p:nvSpPr>
        <p:spPr>
          <a:xfrm>
            <a:off x="214282" y="4214818"/>
            <a:ext cx="8715436" cy="1143008"/>
          </a:xfrm>
        </p:spPr>
        <p:txBody>
          <a:bodyPr>
            <a:normAutofit/>
          </a:bodyPr>
          <a:lstStyle/>
          <a:p>
            <a:r>
              <a:rPr lang="cs-CZ" sz="1700" dirty="0" smtClean="0">
                <a:solidFill>
                  <a:schemeClr val="bg2">
                    <a:lumMod val="50000"/>
                  </a:schemeClr>
                </a:solidFill>
              </a:rPr>
              <a:t>FINANCOVÁNÍ PROJEKTU </a:t>
            </a:r>
            <a:r>
              <a:rPr lang="cs-CZ" sz="1700" dirty="0" err="1" smtClean="0">
                <a:solidFill>
                  <a:schemeClr val="bg2">
                    <a:lumMod val="50000"/>
                  </a:schemeClr>
                </a:solidFill>
              </a:rPr>
              <a:t>iii</a:t>
            </a:r>
            <a:endParaRPr lang="cs-CZ" sz="1700" dirty="0" smtClean="0">
              <a:solidFill>
                <a:schemeClr val="bg2">
                  <a:lumMod val="50000"/>
                </a:schemeClr>
              </a:solidFill>
            </a:endParaRPr>
          </a:p>
          <a:p>
            <a:endParaRPr lang="cs-CZ" sz="1700" dirty="0" smtClean="0">
              <a:solidFill>
                <a:schemeClr val="bg2">
                  <a:lumMod val="50000"/>
                </a:schemeClr>
              </a:solidFill>
            </a:endParaRPr>
          </a:p>
          <a:p>
            <a:r>
              <a:rPr lang="cs-CZ" sz="1400" dirty="0" smtClean="0">
                <a:solidFill>
                  <a:schemeClr val="bg1"/>
                </a:solidFill>
              </a:rPr>
              <a:t>Datum: 25. května 2011</a:t>
            </a:r>
            <a:endParaRPr lang="cs-CZ" sz="1400" dirty="0">
              <a:solidFill>
                <a:schemeClr val="bg1"/>
              </a:solidFill>
            </a:endParaRPr>
          </a:p>
        </p:txBody>
      </p:sp>
      <p:sp>
        <p:nvSpPr>
          <p:cNvPr id="2" name="Nadpis 1"/>
          <p:cNvSpPr>
            <a:spLocks noGrp="1"/>
          </p:cNvSpPr>
          <p:nvPr>
            <p:ph type="ctrTitle"/>
          </p:nvPr>
        </p:nvSpPr>
        <p:spPr>
          <a:xfrm>
            <a:off x="685800" y="1357298"/>
            <a:ext cx="7772400" cy="776302"/>
          </a:xfrm>
        </p:spPr>
        <p:txBody>
          <a:bodyPr>
            <a:normAutofit/>
          </a:bodyPr>
          <a:lstStyle/>
          <a:p>
            <a:r>
              <a:rPr lang="cs-CZ" dirty="0" smtClean="0"/>
              <a:t>PRODEV</a:t>
            </a:r>
            <a:endParaRPr lang="cs-CZ" dirty="0"/>
          </a:p>
        </p:txBody>
      </p:sp>
      <p:pic>
        <p:nvPicPr>
          <p:cNvPr id="5" name="Obrázek 4" descr="1LLP_Logo_JPG.jpg"/>
          <p:cNvPicPr>
            <a:picLocks noChangeAspect="1"/>
          </p:cNvPicPr>
          <p:nvPr/>
        </p:nvPicPr>
        <p:blipFill>
          <a:blip r:embed="rId2" cstate="print"/>
          <a:stretch>
            <a:fillRect/>
          </a:stretch>
        </p:blipFill>
        <p:spPr>
          <a:xfrm>
            <a:off x="6500826" y="285728"/>
            <a:ext cx="2357682" cy="954000"/>
          </a:xfrm>
          <a:prstGeom prst="rect">
            <a:avLst/>
          </a:prstGeom>
        </p:spPr>
      </p:pic>
      <p:pic>
        <p:nvPicPr>
          <p:cNvPr id="1026" name="Picture 2"/>
          <p:cNvPicPr>
            <a:picLocks noChangeAspect="1" noChangeArrowheads="1"/>
          </p:cNvPicPr>
          <p:nvPr/>
        </p:nvPicPr>
        <p:blipFill>
          <a:blip r:embed="rId3" cstate="print"/>
          <a:srcRect/>
          <a:stretch>
            <a:fillRect/>
          </a:stretch>
        </p:blipFill>
        <p:spPr bwMode="auto">
          <a:xfrm>
            <a:off x="214282" y="285728"/>
            <a:ext cx="1337588" cy="954000"/>
          </a:xfrm>
          <a:prstGeom prst="rect">
            <a:avLst/>
          </a:prstGeom>
          <a:noFill/>
          <a:ln w="9525">
            <a:noFill/>
            <a:miter lim="800000"/>
            <a:headEnd/>
            <a:tailEnd/>
          </a:ln>
          <a:effectLst/>
        </p:spPr>
      </p:pic>
      <p:pic>
        <p:nvPicPr>
          <p:cNvPr id="7" name="Picture 4" descr="Logo - Big"/>
          <p:cNvPicPr>
            <a:picLocks noChangeAspect="1" noChangeArrowheads="1"/>
          </p:cNvPicPr>
          <p:nvPr/>
        </p:nvPicPr>
        <p:blipFill>
          <a:blip r:embed="rId4" cstate="print"/>
          <a:srcRect/>
          <a:stretch>
            <a:fillRect/>
          </a:stretch>
        </p:blipFill>
        <p:spPr bwMode="auto">
          <a:xfrm>
            <a:off x="1643042" y="285728"/>
            <a:ext cx="2128211" cy="954000"/>
          </a:xfrm>
          <a:prstGeom prst="rect">
            <a:avLst/>
          </a:prstGeom>
          <a:noFill/>
        </p:spPr>
      </p:pic>
      <p:sp>
        <p:nvSpPr>
          <p:cNvPr id="8" name="Podnadpis 2"/>
          <p:cNvSpPr txBox="1">
            <a:spLocks/>
          </p:cNvSpPr>
          <p:nvPr/>
        </p:nvSpPr>
        <p:spPr>
          <a:xfrm>
            <a:off x="214282" y="3000372"/>
            <a:ext cx="8715436" cy="895352"/>
          </a:xfrm>
          <a:prstGeom prst="rect">
            <a:avLst/>
          </a:prstGeom>
        </p:spPr>
        <p:txBody>
          <a:bodyPr vert="horz">
            <a:normAutofit/>
          </a:bodyPr>
          <a:lstStyle/>
          <a:p>
            <a:pPr marL="0" marR="0" lvl="0" indent="0" algn="ctr" defTabSz="914400" rtl="0" eaLnBrk="1" fontAlgn="auto" latinLnBrk="0" hangingPunct="1">
              <a:lnSpc>
                <a:spcPct val="100000"/>
              </a:lnSpc>
              <a:spcBef>
                <a:spcPct val="20000"/>
              </a:spcBef>
              <a:spcAft>
                <a:spcPts val="0"/>
              </a:spcAft>
              <a:buClr>
                <a:schemeClr val="accent1"/>
              </a:buClr>
              <a:buSzPct val="85000"/>
              <a:buFont typeface="Wingdings 2"/>
              <a:buNone/>
              <a:tabLst/>
              <a:defRPr/>
            </a:pPr>
            <a:r>
              <a:rPr kumimoji="0" lang="cs-CZ" sz="1400" b="1" i="0" u="none" strike="noStrike" kern="1200" cap="all" spc="250" normalizeH="0" baseline="0" noProof="0" dirty="0" smtClean="0">
                <a:ln>
                  <a:noFill/>
                </a:ln>
                <a:solidFill>
                  <a:schemeClr val="tx2"/>
                </a:solidFill>
                <a:effectLst/>
                <a:uLnTx/>
                <a:uFillTx/>
                <a:latin typeface="+mn-lt"/>
                <a:ea typeface="+mn-ea"/>
                <a:cs typeface="+mn-cs"/>
              </a:rPr>
              <a:t>Project management </a:t>
            </a:r>
            <a:r>
              <a:rPr kumimoji="0" lang="cs-CZ" sz="1400" b="1" i="0" u="none" strike="noStrike" kern="1200" cap="all" spc="250" normalizeH="0" baseline="0" noProof="0" dirty="0" err="1" smtClean="0">
                <a:ln>
                  <a:noFill/>
                </a:ln>
                <a:solidFill>
                  <a:schemeClr val="tx2"/>
                </a:solidFill>
                <a:effectLst/>
                <a:uLnTx/>
                <a:uFillTx/>
                <a:latin typeface="+mn-lt"/>
                <a:ea typeface="+mn-ea"/>
                <a:cs typeface="+mn-cs"/>
              </a:rPr>
              <a:t>for</a:t>
            </a:r>
            <a:r>
              <a:rPr kumimoji="0" lang="cs-CZ" sz="1400" b="1" i="0" u="none" strike="noStrike" kern="1200" cap="all" spc="250" normalizeH="0" baseline="0" noProof="0" dirty="0" smtClean="0">
                <a:ln>
                  <a:noFill/>
                </a:ln>
                <a:solidFill>
                  <a:schemeClr val="tx2"/>
                </a:solidFill>
                <a:effectLst/>
                <a:uLnTx/>
                <a:uFillTx/>
                <a:latin typeface="+mn-lt"/>
                <a:ea typeface="+mn-ea"/>
                <a:cs typeface="+mn-cs"/>
              </a:rPr>
              <a:t> </a:t>
            </a:r>
            <a:r>
              <a:rPr kumimoji="0" lang="cs-CZ" sz="1400" b="1" i="0" u="none" strike="noStrike" kern="1200" cap="all" spc="250" normalizeH="0" baseline="0" noProof="0" dirty="0" err="1" smtClean="0">
                <a:ln>
                  <a:noFill/>
                </a:ln>
                <a:solidFill>
                  <a:schemeClr val="tx2"/>
                </a:solidFill>
                <a:effectLst/>
                <a:uLnTx/>
                <a:uFillTx/>
                <a:latin typeface="+mn-lt"/>
                <a:ea typeface="+mn-ea"/>
                <a:cs typeface="+mn-cs"/>
              </a:rPr>
              <a:t>community</a:t>
            </a:r>
            <a:r>
              <a:rPr kumimoji="0" lang="cs-CZ" sz="1400" b="1" i="0" u="none" strike="noStrike" kern="1200" cap="all" spc="250" normalizeH="0" baseline="0" noProof="0" dirty="0" smtClean="0">
                <a:ln>
                  <a:noFill/>
                </a:ln>
                <a:solidFill>
                  <a:schemeClr val="tx2"/>
                </a:solidFill>
                <a:effectLst/>
                <a:uLnTx/>
                <a:uFillTx/>
                <a:latin typeface="+mn-lt"/>
                <a:ea typeface="+mn-ea"/>
                <a:cs typeface="+mn-cs"/>
              </a:rPr>
              <a:t> </a:t>
            </a:r>
            <a:r>
              <a:rPr kumimoji="0" lang="cs-CZ" sz="1400" b="1" i="0" u="none" strike="noStrike" kern="1200" cap="all" spc="250" normalizeH="0" baseline="0" noProof="0" dirty="0" err="1" smtClean="0">
                <a:ln>
                  <a:noFill/>
                </a:ln>
                <a:solidFill>
                  <a:schemeClr val="tx2"/>
                </a:solidFill>
                <a:effectLst/>
                <a:uLnTx/>
                <a:uFillTx/>
                <a:latin typeface="+mn-lt"/>
                <a:ea typeface="+mn-ea"/>
                <a:cs typeface="+mn-cs"/>
              </a:rPr>
              <a:t>development</a:t>
            </a:r>
            <a:r>
              <a:rPr kumimoji="0" lang="cs-CZ" sz="1400" b="1" i="0" u="none" strike="noStrike" kern="1200" cap="all" spc="250" normalizeH="0" baseline="0" noProof="0" dirty="0" smtClean="0">
                <a:ln>
                  <a:noFill/>
                </a:ln>
                <a:solidFill>
                  <a:schemeClr val="tx2"/>
                </a:solidFill>
                <a:effectLst/>
                <a:uLnTx/>
                <a:uFillTx/>
                <a:latin typeface="+mn-lt"/>
                <a:ea typeface="+mn-ea"/>
                <a:cs typeface="+mn-cs"/>
              </a:rPr>
              <a:t> </a:t>
            </a:r>
            <a:r>
              <a:rPr kumimoji="0" lang="cs-CZ" sz="1400" b="1" i="0" u="none" strike="noStrike" kern="1200" cap="all" spc="250" normalizeH="0" baseline="0" noProof="0" dirty="0" err="1" smtClean="0">
                <a:ln>
                  <a:noFill/>
                </a:ln>
                <a:solidFill>
                  <a:schemeClr val="tx2"/>
                </a:solidFill>
                <a:effectLst/>
                <a:uLnTx/>
                <a:uFillTx/>
                <a:latin typeface="+mn-lt"/>
                <a:ea typeface="+mn-ea"/>
                <a:cs typeface="+mn-cs"/>
              </a:rPr>
              <a:t>workers</a:t>
            </a:r>
            <a:endParaRPr kumimoji="0" lang="cs-CZ" sz="1400" b="1" i="0" u="none" strike="noStrike" kern="1200" cap="all" spc="250" normalizeH="0" baseline="0" noProof="0" dirty="0" smtClean="0">
              <a:ln>
                <a:noFill/>
              </a:ln>
              <a:solidFill>
                <a:schemeClr val="tx2"/>
              </a:solidFill>
              <a:effectLst/>
              <a:uLnTx/>
              <a:uFillTx/>
              <a:latin typeface="+mn-lt"/>
              <a:ea typeface="+mn-ea"/>
              <a:cs typeface="+mn-cs"/>
            </a:endParaRPr>
          </a:p>
          <a:p>
            <a:pPr marL="0" marR="0" lvl="0" indent="0" algn="ctr" defTabSz="914400" rtl="0" eaLnBrk="1" fontAlgn="auto" latinLnBrk="0" hangingPunct="1">
              <a:lnSpc>
                <a:spcPct val="100000"/>
              </a:lnSpc>
              <a:spcBef>
                <a:spcPct val="20000"/>
              </a:spcBef>
              <a:spcAft>
                <a:spcPts val="0"/>
              </a:spcAft>
              <a:buClr>
                <a:schemeClr val="accent1"/>
              </a:buClr>
              <a:buSzPct val="85000"/>
              <a:buFont typeface="Wingdings 2"/>
              <a:buNone/>
              <a:tabLst/>
              <a:defRPr/>
            </a:pPr>
            <a:endParaRPr kumimoji="0" lang="cs-CZ" sz="1400" b="1" i="0" u="none" strike="noStrike" kern="1200" cap="all" spc="250" normalizeH="0" baseline="0" noProof="0" dirty="0" smtClean="0">
              <a:ln>
                <a:noFill/>
              </a:ln>
              <a:solidFill>
                <a:schemeClr val="tx2"/>
              </a:solidFill>
              <a:effectLst/>
              <a:uLnTx/>
              <a:uFillTx/>
              <a:latin typeface="+mn-lt"/>
              <a:ea typeface="+mn-ea"/>
              <a:cs typeface="+mn-cs"/>
            </a:endParaRPr>
          </a:p>
          <a:p>
            <a:pPr marL="0" marR="0" lvl="0" indent="0" algn="ctr" defTabSz="914400" rtl="0" eaLnBrk="1" fontAlgn="auto" latinLnBrk="0" hangingPunct="1">
              <a:lnSpc>
                <a:spcPct val="100000"/>
              </a:lnSpc>
              <a:spcBef>
                <a:spcPct val="20000"/>
              </a:spcBef>
              <a:spcAft>
                <a:spcPts val="0"/>
              </a:spcAft>
              <a:buClr>
                <a:schemeClr val="accent1"/>
              </a:buClr>
              <a:buSzPct val="85000"/>
              <a:buFont typeface="Wingdings 2"/>
              <a:buNone/>
              <a:tabLst/>
              <a:defRPr/>
            </a:pPr>
            <a:r>
              <a:rPr kumimoji="0" lang="cs-CZ" sz="1400" b="1" i="0" u="none" strike="noStrike" kern="1200" cap="all" spc="250" normalizeH="0" baseline="0" noProof="0" dirty="0" smtClean="0">
                <a:ln>
                  <a:noFill/>
                </a:ln>
                <a:solidFill>
                  <a:schemeClr val="tx2"/>
                </a:solidFill>
                <a:effectLst/>
                <a:uLnTx/>
                <a:uFillTx/>
                <a:latin typeface="+mn-lt"/>
                <a:ea typeface="+mn-ea"/>
                <a:cs typeface="+mn-cs"/>
              </a:rPr>
              <a:t>Číslo projektu: 2009-1-FR1-LEO05-07400</a:t>
            </a:r>
          </a:p>
          <a:p>
            <a:pPr marL="0" marR="0" lvl="0" indent="0" algn="ctr" defTabSz="914400" rtl="0" eaLnBrk="1" fontAlgn="auto" latinLnBrk="0" hangingPunct="1">
              <a:lnSpc>
                <a:spcPct val="100000"/>
              </a:lnSpc>
              <a:spcBef>
                <a:spcPct val="20000"/>
              </a:spcBef>
              <a:spcAft>
                <a:spcPts val="0"/>
              </a:spcAft>
              <a:buClr>
                <a:schemeClr val="accent1"/>
              </a:buClr>
              <a:buSzPct val="85000"/>
              <a:buFont typeface="Wingdings 2"/>
              <a:buNone/>
              <a:tabLst/>
              <a:defRPr/>
            </a:pPr>
            <a:endParaRPr kumimoji="0" lang="cs-CZ" sz="1400" b="1" i="0" u="none" strike="noStrike" kern="1200" cap="all" spc="250" normalizeH="0" baseline="0" noProof="0" dirty="0" smtClean="0">
              <a:ln>
                <a:noFill/>
              </a:ln>
              <a:solidFill>
                <a:schemeClr val="tx2"/>
              </a:solidFill>
              <a:effectLst/>
              <a:uLnTx/>
              <a:uFillTx/>
              <a:latin typeface="+mn-lt"/>
              <a:ea typeface="+mn-ea"/>
              <a:cs typeface="+mn-cs"/>
            </a:endParaRPr>
          </a:p>
          <a:p>
            <a:pPr marL="0" marR="0" lvl="0" indent="0" algn="ctr" defTabSz="914400" rtl="0" eaLnBrk="1" fontAlgn="auto" latinLnBrk="0" hangingPunct="1">
              <a:lnSpc>
                <a:spcPct val="100000"/>
              </a:lnSpc>
              <a:spcBef>
                <a:spcPct val="20000"/>
              </a:spcBef>
              <a:spcAft>
                <a:spcPts val="0"/>
              </a:spcAft>
              <a:buClr>
                <a:schemeClr val="accent1"/>
              </a:buClr>
              <a:buSzPct val="85000"/>
              <a:buFont typeface="Wingdings 2"/>
              <a:buNone/>
              <a:tabLst/>
              <a:defRPr/>
            </a:pPr>
            <a:endParaRPr kumimoji="0" lang="cs-CZ" sz="1400" b="1" i="0" u="none" strike="noStrike" kern="1200" cap="all" spc="250" normalizeH="0" baseline="0" noProof="0" dirty="0">
              <a:ln>
                <a:noFill/>
              </a:ln>
              <a:solidFill>
                <a:schemeClr val="tx2"/>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ADMINISTRACE PROJEKTU</a:t>
            </a:r>
            <a:endParaRPr lang="cs-CZ" dirty="0"/>
          </a:p>
        </p:txBody>
      </p:sp>
      <p:sp>
        <p:nvSpPr>
          <p:cNvPr id="3" name="Zástupný symbol pro obsah 2"/>
          <p:cNvSpPr>
            <a:spLocks noGrp="1"/>
          </p:cNvSpPr>
          <p:nvPr>
            <p:ph sz="quarter" idx="1"/>
          </p:nvPr>
        </p:nvSpPr>
        <p:spPr>
          <a:xfrm>
            <a:off x="301752" y="1357298"/>
            <a:ext cx="8503920" cy="4929222"/>
          </a:xfrm>
        </p:spPr>
        <p:txBody>
          <a:bodyPr>
            <a:normAutofit fontScale="85000" lnSpcReduction="20000"/>
          </a:bodyPr>
          <a:lstStyle/>
          <a:p>
            <a:pPr algn="just"/>
            <a:r>
              <a:rPr lang="cs-CZ" dirty="0" smtClean="0"/>
              <a:t>Finanční management</a:t>
            </a:r>
          </a:p>
          <a:p>
            <a:pPr lvl="1" algn="just"/>
            <a:r>
              <a:rPr lang="cs-CZ" dirty="0" smtClean="0"/>
              <a:t>Podmínky způsobilosti nákladů</a:t>
            </a:r>
          </a:p>
          <a:p>
            <a:pPr lvl="1" algn="just"/>
            <a:r>
              <a:rPr lang="cs-CZ" dirty="0" smtClean="0"/>
              <a:t>Rozpočet</a:t>
            </a:r>
          </a:p>
          <a:p>
            <a:pPr lvl="1" algn="just"/>
            <a:r>
              <a:rPr lang="cs-CZ" dirty="0" smtClean="0"/>
              <a:t>Účetnictví </a:t>
            </a:r>
          </a:p>
          <a:p>
            <a:pPr lvl="1" algn="just"/>
            <a:r>
              <a:rPr lang="cs-CZ" dirty="0" smtClean="0"/>
              <a:t>zálohové platby, proplácení nákladů</a:t>
            </a:r>
          </a:p>
          <a:p>
            <a:pPr lvl="1" algn="just"/>
            <a:r>
              <a:rPr lang="cs-CZ" dirty="0" smtClean="0"/>
              <a:t>Bankovní účet</a:t>
            </a:r>
          </a:p>
          <a:p>
            <a:pPr lvl="1" algn="just">
              <a:buNone/>
            </a:pPr>
            <a:endParaRPr lang="cs-CZ" sz="1100" dirty="0" smtClean="0"/>
          </a:p>
          <a:p>
            <a:pPr algn="just"/>
            <a:r>
              <a:rPr lang="cs-CZ" dirty="0" smtClean="0"/>
              <a:t>Evaluace projektů</a:t>
            </a:r>
          </a:p>
          <a:p>
            <a:pPr algn="just">
              <a:buNone/>
            </a:pPr>
            <a:endParaRPr lang="cs-CZ" sz="1200" dirty="0" smtClean="0"/>
          </a:p>
          <a:p>
            <a:pPr algn="just"/>
            <a:r>
              <a:rPr lang="cs-CZ" dirty="0" smtClean="0"/>
              <a:t>Povinná publicita</a:t>
            </a:r>
          </a:p>
          <a:p>
            <a:pPr lvl="1" algn="just"/>
            <a:r>
              <a:rPr lang="cs-CZ" dirty="0" smtClean="0"/>
              <a:t>Pravidla pro publicitu,</a:t>
            </a:r>
          </a:p>
          <a:p>
            <a:pPr lvl="1" algn="just"/>
            <a:r>
              <a:rPr lang="cs-CZ" dirty="0" smtClean="0"/>
              <a:t>Loga</a:t>
            </a:r>
          </a:p>
          <a:p>
            <a:pPr lvl="1" algn="just">
              <a:buNone/>
            </a:pPr>
            <a:endParaRPr lang="cs-CZ" sz="1200" dirty="0" smtClean="0"/>
          </a:p>
          <a:p>
            <a:pPr algn="just"/>
            <a:r>
              <a:rPr lang="cs-CZ" dirty="0" smtClean="0"/>
              <a:t>Monitoring projektu</a:t>
            </a:r>
          </a:p>
          <a:p>
            <a:pPr algn="just">
              <a:buNone/>
            </a:pPr>
            <a:endParaRPr lang="cs-CZ" sz="1300" dirty="0" smtClean="0"/>
          </a:p>
          <a:p>
            <a:pPr algn="just"/>
            <a:r>
              <a:rPr lang="cs-CZ" dirty="0" smtClean="0"/>
              <a:t>Ukončení projektu</a:t>
            </a:r>
          </a:p>
          <a:p>
            <a:pPr lvl="1" algn="just"/>
            <a:r>
              <a:rPr lang="cs-CZ" dirty="0" smtClean="0"/>
              <a:t>Závěrečná monitorovací zpráva</a:t>
            </a:r>
            <a:endParaRPr lang="cs-CZ" dirty="0"/>
          </a:p>
        </p:txBody>
      </p:sp>
      <p:sp>
        <p:nvSpPr>
          <p:cNvPr id="4" name="Zástupný symbol pro zápatí 2"/>
          <p:cNvSpPr>
            <a:spLocks noGrp="1"/>
          </p:cNvSpPr>
          <p:nvPr>
            <p:ph type="ftr" sz="quarter" idx="11"/>
          </p:nvPr>
        </p:nvSpPr>
        <p:spPr>
          <a:xfrm>
            <a:off x="304800" y="6410848"/>
            <a:ext cx="3581400" cy="365760"/>
          </a:xfrm>
        </p:spPr>
        <p:txBody>
          <a:bodyPr/>
          <a:lstStyle/>
          <a:p>
            <a:r>
              <a:rPr lang="cs-CZ" smtClean="0"/>
              <a:t>Připravil: Ing. Martin Koval, SEDUKON o. p. s.</a:t>
            </a:r>
            <a:endParaRPr lang="cs-CZ"/>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285720" y="214290"/>
            <a:ext cx="8534400" cy="557194"/>
          </a:xfrm>
        </p:spPr>
        <p:txBody>
          <a:bodyPr>
            <a:normAutofit fontScale="90000"/>
          </a:bodyPr>
          <a:lstStyle/>
          <a:p>
            <a:r>
              <a:rPr lang="cs-CZ" dirty="0" smtClean="0"/>
              <a:t>ADMINISTRATIVA PROJEKTU</a:t>
            </a:r>
            <a:endParaRPr lang="cs-CZ" dirty="0"/>
          </a:p>
        </p:txBody>
      </p:sp>
      <p:sp>
        <p:nvSpPr>
          <p:cNvPr id="3" name="Zástupný symbol pro zápatí 2"/>
          <p:cNvSpPr>
            <a:spLocks noGrp="1"/>
          </p:cNvSpPr>
          <p:nvPr>
            <p:ph type="ftr" sz="quarter" idx="11"/>
          </p:nvPr>
        </p:nvSpPr>
        <p:spPr/>
        <p:txBody>
          <a:bodyPr/>
          <a:lstStyle/>
          <a:p>
            <a:r>
              <a:rPr lang="cs-CZ" smtClean="0"/>
              <a:t>Připravil: Ing. Martin Koval, SEDUKON o. p. s.</a:t>
            </a:r>
            <a:endParaRPr lang="cs-CZ"/>
          </a:p>
        </p:txBody>
      </p:sp>
      <p:pic>
        <p:nvPicPr>
          <p:cNvPr id="5" name="Zástupný symbol pro obsah 4" descr="Bez názvu.bmp"/>
          <p:cNvPicPr>
            <a:picLocks noGrp="1" noChangeAspect="1"/>
          </p:cNvPicPr>
          <p:nvPr>
            <p:ph sz="quarter" idx="1"/>
          </p:nvPr>
        </p:nvPicPr>
        <p:blipFill>
          <a:blip r:embed="rId2"/>
          <a:stretch>
            <a:fillRect/>
          </a:stretch>
        </p:blipFill>
        <p:spPr>
          <a:xfrm>
            <a:off x="1714480" y="785794"/>
            <a:ext cx="6072230" cy="5585861"/>
          </a:xfr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zápatí 2"/>
          <p:cNvSpPr>
            <a:spLocks noGrp="1"/>
          </p:cNvSpPr>
          <p:nvPr>
            <p:ph type="ftr" sz="quarter" idx="11"/>
          </p:nvPr>
        </p:nvSpPr>
        <p:spPr/>
        <p:txBody>
          <a:bodyPr/>
          <a:lstStyle/>
          <a:p>
            <a:r>
              <a:rPr lang="cs-CZ" smtClean="0"/>
              <a:t>Připravil: Ing. Martin Koval, SEDUKON o. p. s.</a:t>
            </a:r>
            <a:endParaRPr lang="cs-CZ"/>
          </a:p>
        </p:txBody>
      </p:sp>
      <p:sp>
        <p:nvSpPr>
          <p:cNvPr id="4" name="Zástupný symbol pro obsah 3"/>
          <p:cNvSpPr>
            <a:spLocks noGrp="1"/>
          </p:cNvSpPr>
          <p:nvPr>
            <p:ph sz="quarter" idx="1"/>
          </p:nvPr>
        </p:nvSpPr>
        <p:spPr/>
        <p:txBody>
          <a:bodyPr/>
          <a:lstStyle/>
          <a:p>
            <a:pPr algn="ctr">
              <a:buNone/>
            </a:pPr>
            <a:endParaRPr lang="cs-CZ" dirty="0" smtClean="0"/>
          </a:p>
          <a:p>
            <a:pPr algn="ctr">
              <a:buNone/>
            </a:pPr>
            <a:endParaRPr lang="cs-CZ" dirty="0" smtClean="0"/>
          </a:p>
          <a:p>
            <a:pPr algn="ctr">
              <a:buNone/>
            </a:pPr>
            <a:endParaRPr lang="cs-CZ" dirty="0" smtClean="0"/>
          </a:p>
          <a:p>
            <a:pPr algn="ctr">
              <a:buNone/>
            </a:pPr>
            <a:r>
              <a:rPr lang="cs-CZ" sz="4800" b="1" dirty="0" smtClean="0"/>
              <a:t>DĚKUJI ZA POZORNOST </a:t>
            </a:r>
            <a:r>
              <a:rPr lang="cs-CZ" sz="4800" b="1" dirty="0" smtClean="0">
                <a:sym typeface="Wingdings" pitchFamily="2" charset="2"/>
              </a:rPr>
              <a:t></a:t>
            </a:r>
            <a:endParaRPr lang="cs-CZ" sz="4800" b="1" dirty="0"/>
          </a:p>
        </p:txBody>
      </p:sp>
    </p:spTree>
    <p:extLst>
      <p:ext uri="{BB962C8B-B14F-4D97-AF65-F5344CB8AC3E}">
        <p14:creationId xmlns:p14="http://schemas.microsoft.com/office/powerpoint/2010/main" val="10123259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VÝBĚROVÉ ŘÍZENÍ</a:t>
            </a:r>
            <a:endParaRPr lang="cs-CZ" dirty="0"/>
          </a:p>
        </p:txBody>
      </p:sp>
      <p:sp>
        <p:nvSpPr>
          <p:cNvPr id="3" name="Zástupný symbol pro obsah 2"/>
          <p:cNvSpPr>
            <a:spLocks noGrp="1"/>
          </p:cNvSpPr>
          <p:nvPr>
            <p:ph sz="quarter" idx="1"/>
          </p:nvPr>
        </p:nvSpPr>
        <p:spPr>
          <a:xfrm>
            <a:off x="301752" y="1571612"/>
            <a:ext cx="8503920" cy="4786346"/>
          </a:xfrm>
        </p:spPr>
        <p:txBody>
          <a:bodyPr>
            <a:normAutofit fontScale="92500" lnSpcReduction="20000"/>
          </a:bodyPr>
          <a:lstStyle/>
          <a:p>
            <a:pPr algn="just"/>
            <a:r>
              <a:rPr lang="cs-CZ" dirty="0" smtClean="0"/>
              <a:t>Před vytvořením a podáním projektové žádosti musí potenciální žadatel posoudit, zda je jeho záměr kompatibilní se zadáním aktuální výzvy.</a:t>
            </a:r>
          </a:p>
          <a:p>
            <a:pPr algn="just">
              <a:buNone/>
            </a:pPr>
            <a:endParaRPr lang="cs-CZ" sz="1100" dirty="0" smtClean="0"/>
          </a:p>
          <a:p>
            <a:pPr algn="just"/>
            <a:r>
              <a:rPr lang="cs-CZ" dirty="0" smtClean="0"/>
              <a:t>Žadatel musí spadat do kategorie oprávněných žadatelů.</a:t>
            </a:r>
          </a:p>
          <a:p>
            <a:pPr algn="just">
              <a:buNone/>
            </a:pPr>
            <a:endParaRPr lang="cs-CZ" sz="1100" dirty="0" smtClean="0"/>
          </a:p>
          <a:p>
            <a:pPr algn="just"/>
            <a:r>
              <a:rPr lang="cs-CZ" dirty="0" smtClean="0"/>
              <a:t>Projektová žádost musí být zpracovaná v elektronické podobě.</a:t>
            </a:r>
          </a:p>
          <a:p>
            <a:pPr algn="just">
              <a:buNone/>
            </a:pPr>
            <a:endParaRPr lang="cs-CZ" sz="1100" dirty="0" smtClean="0"/>
          </a:p>
          <a:p>
            <a:pPr algn="just"/>
            <a:r>
              <a:rPr lang="cs-CZ" dirty="0" smtClean="0"/>
              <a:t>Po kontrole kritérií způsobilosti projektu, vyzvou donoři několik expertů, aby projekt ohodnotili podle dalších měřítek. Každé kritérium může být zaznamenáno. Průměr udává hodnocení žádosti. Pokud jej hodnotí více expertů, výsledné ohodnocení je stanoveno buď dohodou, nebo průměrem. </a:t>
            </a:r>
          </a:p>
          <a:p>
            <a:pPr algn="just"/>
            <a:endParaRPr lang="cs-CZ" dirty="0"/>
          </a:p>
        </p:txBody>
      </p:sp>
      <p:sp>
        <p:nvSpPr>
          <p:cNvPr id="4" name="Zástupný symbol pro zápatí 2"/>
          <p:cNvSpPr>
            <a:spLocks noGrp="1"/>
          </p:cNvSpPr>
          <p:nvPr>
            <p:ph type="ftr" sz="quarter" idx="11"/>
          </p:nvPr>
        </p:nvSpPr>
        <p:spPr>
          <a:xfrm>
            <a:off x="304800" y="6410848"/>
            <a:ext cx="3581400" cy="365760"/>
          </a:xfrm>
        </p:spPr>
        <p:txBody>
          <a:bodyPr/>
          <a:lstStyle/>
          <a:p>
            <a:r>
              <a:rPr lang="cs-CZ" dirty="0" smtClean="0"/>
              <a:t>Připravil: Ing. Martin Koval, SEDUKON o. p. s.</a:t>
            </a:r>
            <a:endParaRPr lang="cs-CZ"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POSOUZENÍ PROJEKTOVÉ ŽÁDOSTI</a:t>
            </a:r>
            <a:endParaRPr lang="cs-CZ" dirty="0"/>
          </a:p>
        </p:txBody>
      </p:sp>
      <p:sp>
        <p:nvSpPr>
          <p:cNvPr id="3" name="Zástupný symbol pro obsah 2"/>
          <p:cNvSpPr>
            <a:spLocks noGrp="1"/>
          </p:cNvSpPr>
          <p:nvPr>
            <p:ph sz="quarter" idx="1"/>
          </p:nvPr>
        </p:nvSpPr>
        <p:spPr>
          <a:xfrm>
            <a:off x="301752" y="1643050"/>
            <a:ext cx="8503920" cy="4455998"/>
          </a:xfrm>
        </p:spPr>
        <p:txBody>
          <a:bodyPr>
            <a:normAutofit fontScale="92500"/>
          </a:bodyPr>
          <a:lstStyle/>
          <a:p>
            <a:pPr algn="just"/>
            <a:r>
              <a:rPr lang="cs-CZ" dirty="0" smtClean="0"/>
              <a:t>Posouzení projektu podle kritérií přijatelnosti.</a:t>
            </a:r>
          </a:p>
          <a:p>
            <a:pPr lvl="1" algn="just"/>
            <a:r>
              <a:rPr lang="cs-CZ" dirty="0" smtClean="0"/>
              <a:t>Hodnotí tým expertů.</a:t>
            </a:r>
          </a:p>
          <a:p>
            <a:pPr lvl="1" algn="just"/>
            <a:r>
              <a:rPr lang="cs-CZ" dirty="0" smtClean="0"/>
              <a:t>V případě, že je projekt nesplňuje, je vyřazen.</a:t>
            </a:r>
          </a:p>
          <a:p>
            <a:pPr algn="just">
              <a:buNone/>
            </a:pPr>
            <a:endParaRPr lang="cs-CZ" sz="1000" dirty="0" smtClean="0"/>
          </a:p>
          <a:p>
            <a:pPr algn="just"/>
            <a:r>
              <a:rPr lang="cs-CZ" dirty="0" smtClean="0"/>
              <a:t>Kontrola formálních náležitostí.</a:t>
            </a:r>
          </a:p>
          <a:p>
            <a:pPr lvl="1" algn="just"/>
            <a:r>
              <a:rPr lang="cs-CZ" dirty="0" smtClean="0"/>
              <a:t>Forma žádosti, kompletní vyplnění, podpisy statutárního zástupce, doložené povinné přílohy.</a:t>
            </a:r>
          </a:p>
          <a:p>
            <a:pPr lvl="1" algn="just"/>
            <a:r>
              <a:rPr lang="cs-CZ" dirty="0" smtClean="0"/>
              <a:t>V případě nesplnění je žadatel vyzván k jejich doplnění.</a:t>
            </a:r>
          </a:p>
          <a:p>
            <a:pPr algn="just">
              <a:buNone/>
            </a:pPr>
            <a:endParaRPr lang="cs-CZ" sz="1000" dirty="0" smtClean="0"/>
          </a:p>
          <a:p>
            <a:pPr algn="just"/>
            <a:r>
              <a:rPr lang="cs-CZ" dirty="0" smtClean="0"/>
              <a:t>Hodnocení kvality projektu podle výběrových kritérií.</a:t>
            </a:r>
          </a:p>
          <a:p>
            <a:pPr lvl="1" algn="just"/>
            <a:r>
              <a:rPr lang="cs-CZ" dirty="0" smtClean="0"/>
              <a:t>Jednotlivá kritéria přiřazují projektu body.</a:t>
            </a:r>
          </a:p>
          <a:p>
            <a:pPr lvl="1" algn="just"/>
            <a:r>
              <a:rPr lang="cs-CZ" dirty="0" smtClean="0"/>
              <a:t>Min. 2 hodnotitelé kvůli nezaujatosti a nezávislosti</a:t>
            </a:r>
          </a:p>
          <a:p>
            <a:pPr algn="just">
              <a:buNone/>
            </a:pPr>
            <a:endParaRPr lang="cs-CZ" sz="1000" dirty="0" smtClean="0"/>
          </a:p>
        </p:txBody>
      </p:sp>
      <p:sp>
        <p:nvSpPr>
          <p:cNvPr id="4" name="Zástupný symbol pro zápatí 2"/>
          <p:cNvSpPr>
            <a:spLocks noGrp="1"/>
          </p:cNvSpPr>
          <p:nvPr>
            <p:ph type="ftr" sz="quarter" idx="11"/>
          </p:nvPr>
        </p:nvSpPr>
        <p:spPr>
          <a:xfrm>
            <a:off x="304800" y="6410848"/>
            <a:ext cx="3581400" cy="365760"/>
          </a:xfrm>
        </p:spPr>
        <p:txBody>
          <a:bodyPr/>
          <a:lstStyle/>
          <a:p>
            <a:r>
              <a:rPr lang="cs-CZ" dirty="0" smtClean="0"/>
              <a:t>Připravil: Ing. Martin Koval, SEDUKON o. p. s.</a:t>
            </a:r>
            <a:endParaRPr lang="cs-CZ"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sz="quarter" idx="1"/>
          </p:nvPr>
        </p:nvSpPr>
        <p:spPr>
          <a:xfrm>
            <a:off x="301752" y="1643050"/>
            <a:ext cx="8503920" cy="4455998"/>
          </a:xfrm>
        </p:spPr>
        <p:txBody>
          <a:bodyPr>
            <a:normAutofit lnSpcReduction="10000"/>
          </a:bodyPr>
          <a:lstStyle/>
          <a:p>
            <a:pPr algn="just"/>
            <a:r>
              <a:rPr lang="cs-CZ" dirty="0" smtClean="0"/>
              <a:t>Ex-ante analýza rizik projektu</a:t>
            </a:r>
          </a:p>
          <a:p>
            <a:pPr algn="just"/>
            <a:r>
              <a:rPr lang="cs-CZ" dirty="0" smtClean="0"/>
              <a:t>Kontrola ex-ante.</a:t>
            </a:r>
          </a:p>
          <a:p>
            <a:pPr lvl="1" algn="just"/>
            <a:r>
              <a:rPr lang="cs-CZ" dirty="0" smtClean="0"/>
              <a:t>Soulad schválených údajů v žádosti s realitou.</a:t>
            </a:r>
          </a:p>
          <a:p>
            <a:pPr lvl="1" algn="just"/>
            <a:r>
              <a:rPr lang="cs-CZ" dirty="0" smtClean="0"/>
              <a:t>Na základě výsledků je možné vyřadit výdaje, které jsou nezpůsobilé a snížit částky, které neodpovídají obvyklé ceně v daném místě.</a:t>
            </a:r>
          </a:p>
          <a:p>
            <a:pPr algn="just">
              <a:buNone/>
            </a:pPr>
            <a:endParaRPr lang="cs-CZ" sz="1000" dirty="0" smtClean="0"/>
          </a:p>
          <a:p>
            <a:pPr algn="just"/>
            <a:r>
              <a:rPr lang="cs-CZ" dirty="0" smtClean="0"/>
              <a:t>Projekty, které úspěšně projdou všemi fázemi hodnocení jsou doporučeny k poskytnutí dotace. </a:t>
            </a:r>
          </a:p>
          <a:p>
            <a:pPr algn="just">
              <a:buNone/>
            </a:pPr>
            <a:endParaRPr lang="cs-CZ" sz="1100" dirty="0" smtClean="0"/>
          </a:p>
          <a:p>
            <a:pPr algn="just"/>
            <a:r>
              <a:rPr lang="cs-CZ" dirty="0" smtClean="0"/>
              <a:t>Rozhodnutí je pak doručeno žadateli s příslušnými dokumenty.</a:t>
            </a:r>
            <a:endParaRPr lang="cs-CZ" dirty="0"/>
          </a:p>
        </p:txBody>
      </p:sp>
      <p:sp>
        <p:nvSpPr>
          <p:cNvPr id="4" name="Zástupný symbol pro zápatí 2"/>
          <p:cNvSpPr>
            <a:spLocks noGrp="1"/>
          </p:cNvSpPr>
          <p:nvPr>
            <p:ph type="ftr" sz="quarter" idx="11"/>
          </p:nvPr>
        </p:nvSpPr>
        <p:spPr>
          <a:xfrm>
            <a:off x="304800" y="6410848"/>
            <a:ext cx="3581400" cy="365760"/>
          </a:xfrm>
        </p:spPr>
        <p:txBody>
          <a:bodyPr/>
          <a:lstStyle/>
          <a:p>
            <a:r>
              <a:rPr lang="cs-CZ" dirty="0" smtClean="0"/>
              <a:t>Připravil: Ing. Martin Koval, SEDUKON o. p. s.</a:t>
            </a:r>
            <a:endParaRPr lang="cs-CZ"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KRITÉRIA NEPŘIJATELNOSTI</a:t>
            </a:r>
            <a:endParaRPr lang="cs-CZ" dirty="0"/>
          </a:p>
        </p:txBody>
      </p:sp>
      <p:sp>
        <p:nvSpPr>
          <p:cNvPr id="3" name="Zástupný symbol pro obsah 2"/>
          <p:cNvSpPr>
            <a:spLocks noGrp="1"/>
          </p:cNvSpPr>
          <p:nvPr>
            <p:ph sz="quarter" idx="1"/>
          </p:nvPr>
        </p:nvSpPr>
        <p:spPr>
          <a:xfrm>
            <a:off x="301752" y="1714488"/>
            <a:ext cx="8503920" cy="4572032"/>
          </a:xfrm>
        </p:spPr>
        <p:txBody>
          <a:bodyPr>
            <a:normAutofit lnSpcReduction="10000"/>
          </a:bodyPr>
          <a:lstStyle/>
          <a:p>
            <a:r>
              <a:rPr lang="cs-CZ" dirty="0" smtClean="0"/>
              <a:t>Nesoulad některých údajů s textem výzvy.</a:t>
            </a:r>
          </a:p>
          <a:p>
            <a:pPr lvl="1"/>
            <a:r>
              <a:rPr lang="cs-CZ" dirty="0" smtClean="0"/>
              <a:t>cílová skupina není v dané výzvě podporována, </a:t>
            </a:r>
          </a:p>
          <a:p>
            <a:pPr lvl="1"/>
            <a:r>
              <a:rPr lang="cs-CZ" dirty="0" smtClean="0"/>
              <a:t>výše objemu finanční podpory překračuje povolený limit celkových způsobilých výdajů </a:t>
            </a:r>
          </a:p>
          <a:p>
            <a:pPr lvl="1"/>
            <a:r>
              <a:rPr lang="cs-CZ" dirty="0" smtClean="0"/>
              <a:t>požadovaná dotace se nevztahuje ke způsobilým výdajům stanoveným pro příslušnou oblast podpory.</a:t>
            </a:r>
          </a:p>
          <a:p>
            <a:pPr lvl="1">
              <a:buNone/>
            </a:pPr>
            <a:endParaRPr lang="cs-CZ" sz="1000" dirty="0" smtClean="0"/>
          </a:p>
          <a:p>
            <a:r>
              <a:rPr lang="cs-CZ" dirty="0" smtClean="0"/>
              <a:t>Ve struktuře výdajů musí být respektovány limity pro jednotlivé skupiny výdajů.</a:t>
            </a:r>
          </a:p>
          <a:p>
            <a:pPr>
              <a:buNone/>
            </a:pPr>
            <a:endParaRPr lang="cs-CZ" sz="1100" dirty="0" smtClean="0"/>
          </a:p>
          <a:p>
            <a:r>
              <a:rPr lang="cs-CZ" dirty="0" smtClean="0"/>
              <a:t>Nedoložení všech požadovaných příloh.</a:t>
            </a:r>
          </a:p>
          <a:p>
            <a:pPr>
              <a:buNone/>
            </a:pPr>
            <a:endParaRPr lang="cs-CZ" sz="1100" dirty="0" smtClean="0"/>
          </a:p>
          <a:p>
            <a:r>
              <a:rPr lang="cs-CZ" dirty="0" smtClean="0"/>
              <a:t>Nedoručení ve stanoveném termínu.</a:t>
            </a:r>
            <a:endParaRPr lang="cs-CZ" dirty="0"/>
          </a:p>
        </p:txBody>
      </p:sp>
      <p:sp>
        <p:nvSpPr>
          <p:cNvPr id="4" name="Zástupný symbol pro zápatí 2"/>
          <p:cNvSpPr>
            <a:spLocks noGrp="1"/>
          </p:cNvSpPr>
          <p:nvPr>
            <p:ph type="ftr" sz="quarter" idx="11"/>
          </p:nvPr>
        </p:nvSpPr>
        <p:spPr>
          <a:xfrm>
            <a:off x="304800" y="6410848"/>
            <a:ext cx="3581400" cy="365760"/>
          </a:xfrm>
        </p:spPr>
        <p:txBody>
          <a:bodyPr/>
          <a:lstStyle/>
          <a:p>
            <a:r>
              <a:rPr lang="cs-CZ" dirty="0" smtClean="0"/>
              <a:t>Připravil: Ing. Martin Koval, SEDUKON o. p. s.</a:t>
            </a:r>
            <a:endParaRPr lang="cs-CZ"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285720" y="214290"/>
            <a:ext cx="8534400" cy="630386"/>
          </a:xfrm>
        </p:spPr>
        <p:txBody>
          <a:bodyPr/>
          <a:lstStyle/>
          <a:p>
            <a:r>
              <a:rPr lang="cs-CZ" dirty="0" smtClean="0"/>
              <a:t>Proces vybírání projektu</a:t>
            </a:r>
            <a:endParaRPr lang="cs-CZ" dirty="0"/>
          </a:p>
        </p:txBody>
      </p:sp>
      <p:sp>
        <p:nvSpPr>
          <p:cNvPr id="3" name="Zástupný symbol pro zápatí 2"/>
          <p:cNvSpPr>
            <a:spLocks noGrp="1"/>
          </p:cNvSpPr>
          <p:nvPr>
            <p:ph type="ftr" sz="quarter" idx="11"/>
          </p:nvPr>
        </p:nvSpPr>
        <p:spPr/>
        <p:txBody>
          <a:bodyPr/>
          <a:lstStyle/>
          <a:p>
            <a:r>
              <a:rPr lang="cs-CZ" smtClean="0"/>
              <a:t>Připravil: Ing. Martin Koval, SEDUKON o. p. s.</a:t>
            </a:r>
            <a:endParaRPr lang="cs-CZ"/>
          </a:p>
        </p:txBody>
      </p:sp>
      <p:pic>
        <p:nvPicPr>
          <p:cNvPr id="5" name="Zástupný symbol pro obsah 4" descr="Bez názvu.bmp"/>
          <p:cNvPicPr>
            <a:picLocks noGrp="1" noChangeAspect="1"/>
          </p:cNvPicPr>
          <p:nvPr>
            <p:ph sz="quarter" idx="1"/>
          </p:nvPr>
        </p:nvPicPr>
        <p:blipFill>
          <a:blip r:embed="rId2"/>
          <a:stretch>
            <a:fillRect/>
          </a:stretch>
        </p:blipFill>
        <p:spPr>
          <a:xfrm>
            <a:off x="1357290" y="785794"/>
            <a:ext cx="6143667" cy="5572164"/>
          </a:xfr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UZAVŘENÍ SMLOUVY</a:t>
            </a:r>
            <a:endParaRPr lang="cs-CZ" dirty="0"/>
          </a:p>
        </p:txBody>
      </p:sp>
      <p:sp>
        <p:nvSpPr>
          <p:cNvPr id="3" name="Zástupný symbol pro obsah 2"/>
          <p:cNvSpPr>
            <a:spLocks noGrp="1"/>
          </p:cNvSpPr>
          <p:nvPr>
            <p:ph sz="quarter" idx="1"/>
          </p:nvPr>
        </p:nvSpPr>
        <p:spPr>
          <a:xfrm>
            <a:off x="301752" y="1527048"/>
            <a:ext cx="8503920" cy="4688034"/>
          </a:xfrm>
        </p:spPr>
        <p:txBody>
          <a:bodyPr>
            <a:normAutofit/>
          </a:bodyPr>
          <a:lstStyle/>
          <a:p>
            <a:pPr algn="just"/>
            <a:r>
              <a:rPr lang="cs-CZ" dirty="0" smtClean="0"/>
              <a:t>Uzavírá se mezi účastníky a dárci a je posledním krokem přípravy projektu.</a:t>
            </a:r>
          </a:p>
          <a:p>
            <a:pPr algn="just"/>
            <a:r>
              <a:rPr lang="cs-CZ" dirty="0" smtClean="0"/>
              <a:t>Může zahrnovat podepsání několika dokumentů (dohody a smlouvy).</a:t>
            </a:r>
          </a:p>
          <a:p>
            <a:pPr algn="just"/>
            <a:r>
              <a:rPr lang="cs-CZ" dirty="0" smtClean="0"/>
              <a:t>Dohody by měly poskytnout </a:t>
            </a:r>
          </a:p>
          <a:p>
            <a:pPr lvl="1" algn="just"/>
            <a:r>
              <a:rPr lang="cs-CZ" dirty="0" smtClean="0"/>
              <a:t>úplné a správné vymezení rolí, povinností a opatření, které by měly být přijaty v případě výskytu problémů; </a:t>
            </a:r>
          </a:p>
          <a:p>
            <a:pPr lvl="1" algn="just"/>
            <a:r>
              <a:rPr lang="cs-CZ" dirty="0" smtClean="0"/>
              <a:t>úpravy projektové strategie;</a:t>
            </a:r>
          </a:p>
          <a:p>
            <a:pPr lvl="1" algn="just"/>
            <a:r>
              <a:rPr lang="cs-CZ" dirty="0" smtClean="0"/>
              <a:t>ujednání o finančních vztazích;</a:t>
            </a:r>
          </a:p>
          <a:p>
            <a:pPr lvl="1" algn="just"/>
            <a:r>
              <a:rPr lang="cs-CZ" dirty="0" smtClean="0"/>
              <a:t>koordinaci postupů mezi signatáři a monitorovacími a hodnotícími mechanismy.  </a:t>
            </a:r>
          </a:p>
          <a:p>
            <a:pPr algn="just"/>
            <a:endParaRPr lang="cs-CZ" dirty="0"/>
          </a:p>
        </p:txBody>
      </p:sp>
      <p:sp>
        <p:nvSpPr>
          <p:cNvPr id="4" name="Zástupný symbol pro zápatí 2"/>
          <p:cNvSpPr>
            <a:spLocks noGrp="1"/>
          </p:cNvSpPr>
          <p:nvPr>
            <p:ph type="ftr" sz="quarter" idx="11"/>
          </p:nvPr>
        </p:nvSpPr>
        <p:spPr>
          <a:xfrm>
            <a:off x="304800" y="6410848"/>
            <a:ext cx="3581400" cy="365760"/>
          </a:xfrm>
        </p:spPr>
        <p:txBody>
          <a:bodyPr/>
          <a:lstStyle/>
          <a:p>
            <a:r>
              <a:rPr lang="cs-CZ" smtClean="0"/>
              <a:t>Připravil: Ing. Martin Koval, SEDUKON o. p. s.</a:t>
            </a:r>
            <a:endParaRPr lang="cs-CZ"/>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endParaRPr lang="cs-CZ" dirty="0"/>
          </a:p>
        </p:txBody>
      </p:sp>
      <p:sp>
        <p:nvSpPr>
          <p:cNvPr id="3" name="Zástupný symbol pro zápatí 2"/>
          <p:cNvSpPr>
            <a:spLocks noGrp="1"/>
          </p:cNvSpPr>
          <p:nvPr>
            <p:ph type="ftr" sz="quarter" idx="11"/>
          </p:nvPr>
        </p:nvSpPr>
        <p:spPr/>
        <p:txBody>
          <a:bodyPr/>
          <a:lstStyle/>
          <a:p>
            <a:r>
              <a:rPr lang="cs-CZ" smtClean="0"/>
              <a:t>Připravil: Ing. Martin Koval, SEDUKON o. p. s.</a:t>
            </a:r>
            <a:endParaRPr lang="cs-CZ"/>
          </a:p>
        </p:txBody>
      </p:sp>
      <p:sp>
        <p:nvSpPr>
          <p:cNvPr id="4" name="Zástupný symbol pro obsah 3"/>
          <p:cNvSpPr>
            <a:spLocks noGrp="1"/>
          </p:cNvSpPr>
          <p:nvPr>
            <p:ph sz="quarter" idx="1"/>
          </p:nvPr>
        </p:nvSpPr>
        <p:spPr>
          <a:xfrm>
            <a:off x="301752" y="1357298"/>
            <a:ext cx="8503920" cy="4741750"/>
          </a:xfrm>
        </p:spPr>
        <p:txBody>
          <a:bodyPr/>
          <a:lstStyle/>
          <a:p>
            <a:pPr>
              <a:buNone/>
            </a:pPr>
            <a:endParaRPr lang="cs-CZ" dirty="0" smtClean="0"/>
          </a:p>
          <a:p>
            <a:pPr>
              <a:buNone/>
            </a:pPr>
            <a:endParaRPr lang="cs-CZ" dirty="0"/>
          </a:p>
        </p:txBody>
      </p:sp>
      <p:pic>
        <p:nvPicPr>
          <p:cNvPr id="5" name="Obrázek 4" descr="Bez názvu.bmp"/>
          <p:cNvPicPr>
            <a:picLocks noChangeAspect="1"/>
          </p:cNvPicPr>
          <p:nvPr/>
        </p:nvPicPr>
        <p:blipFill>
          <a:blip r:embed="rId2"/>
          <a:stretch>
            <a:fillRect/>
          </a:stretch>
        </p:blipFill>
        <p:spPr>
          <a:xfrm>
            <a:off x="1050457" y="1428736"/>
            <a:ext cx="6545360" cy="4929222"/>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ADMINISTRACE PROJEKTU	</a:t>
            </a:r>
            <a:endParaRPr lang="cs-CZ" dirty="0"/>
          </a:p>
        </p:txBody>
      </p:sp>
      <p:sp>
        <p:nvSpPr>
          <p:cNvPr id="3" name="Zástupný symbol pro obsah 2"/>
          <p:cNvSpPr>
            <a:spLocks noGrp="1"/>
          </p:cNvSpPr>
          <p:nvPr>
            <p:ph sz="quarter" idx="1"/>
          </p:nvPr>
        </p:nvSpPr>
        <p:spPr>
          <a:xfrm>
            <a:off x="301752" y="1527048"/>
            <a:ext cx="8503920" cy="4830910"/>
          </a:xfrm>
        </p:spPr>
        <p:txBody>
          <a:bodyPr>
            <a:normAutofit fontScale="85000" lnSpcReduction="20000"/>
          </a:bodyPr>
          <a:lstStyle/>
          <a:p>
            <a:pPr algn="just"/>
            <a:r>
              <a:rPr lang="cs-CZ" dirty="0" smtClean="0"/>
              <a:t>Jedná se o dlouhý proces, který začíná projektovou dokumentací a končí samotnou realizací projektu</a:t>
            </a:r>
          </a:p>
          <a:p>
            <a:pPr algn="just">
              <a:buNone/>
            </a:pPr>
            <a:endParaRPr lang="cs-CZ" sz="1900" dirty="0" smtClean="0"/>
          </a:p>
          <a:p>
            <a:pPr algn="just"/>
            <a:r>
              <a:rPr lang="cs-CZ" dirty="0" smtClean="0"/>
              <a:t>Vypracování projektové dokumentace</a:t>
            </a:r>
          </a:p>
          <a:p>
            <a:pPr lvl="1" algn="just"/>
            <a:r>
              <a:rPr lang="cs-CZ" dirty="0" smtClean="0"/>
              <a:t>Všechny nezbytné údaje o projektu a jeho realizaci</a:t>
            </a:r>
          </a:p>
          <a:p>
            <a:pPr lvl="1" algn="just">
              <a:buNone/>
            </a:pPr>
            <a:endParaRPr lang="cs-CZ" sz="1200" dirty="0" smtClean="0"/>
          </a:p>
          <a:p>
            <a:pPr algn="just"/>
            <a:r>
              <a:rPr lang="cs-CZ" dirty="0" smtClean="0"/>
              <a:t>Schválení a zahájení projektu</a:t>
            </a:r>
          </a:p>
          <a:p>
            <a:pPr lvl="1" algn="just"/>
            <a:r>
              <a:rPr lang="cs-CZ" dirty="0" smtClean="0"/>
              <a:t>Podpis grantové smlouvy</a:t>
            </a:r>
          </a:p>
          <a:p>
            <a:pPr lvl="1" algn="just"/>
            <a:r>
              <a:rPr lang="cs-CZ" dirty="0" smtClean="0"/>
              <a:t>Zahájení projektu</a:t>
            </a:r>
          </a:p>
          <a:p>
            <a:pPr lvl="1" algn="just"/>
            <a:r>
              <a:rPr lang="cs-CZ" dirty="0" smtClean="0"/>
              <a:t>Poskytnutí záloh</a:t>
            </a:r>
          </a:p>
          <a:p>
            <a:pPr lvl="1" algn="just"/>
            <a:r>
              <a:rPr lang="cs-CZ" dirty="0" smtClean="0"/>
              <a:t>Archivace</a:t>
            </a:r>
          </a:p>
          <a:p>
            <a:pPr lvl="1" algn="just">
              <a:buNone/>
            </a:pPr>
            <a:endParaRPr lang="cs-CZ" sz="1300" dirty="0" smtClean="0"/>
          </a:p>
          <a:p>
            <a:pPr algn="just"/>
            <a:r>
              <a:rPr lang="cs-CZ" dirty="0" smtClean="0"/>
              <a:t>Partnerství + projektový tým</a:t>
            </a:r>
          </a:p>
          <a:p>
            <a:pPr lvl="1" algn="just"/>
            <a:r>
              <a:rPr lang="cs-CZ" dirty="0" smtClean="0"/>
              <a:t>Vymezení role partnerů a samotného projektového týmu v projektu</a:t>
            </a:r>
          </a:p>
          <a:p>
            <a:pPr lvl="1" algn="just">
              <a:buNone/>
            </a:pPr>
            <a:endParaRPr lang="cs-CZ" sz="1300" dirty="0" smtClean="0"/>
          </a:p>
          <a:p>
            <a:pPr algn="just"/>
            <a:r>
              <a:rPr lang="cs-CZ" dirty="0" smtClean="0"/>
              <a:t>Příprava monitorovacích zpráv</a:t>
            </a:r>
          </a:p>
          <a:p>
            <a:pPr lvl="1" algn="just"/>
            <a:r>
              <a:rPr lang="cs-CZ" dirty="0" smtClean="0"/>
              <a:t>Dodržet specifika a stanovený obsah</a:t>
            </a:r>
          </a:p>
          <a:p>
            <a:pPr lvl="1" algn="just"/>
            <a:endParaRPr lang="cs-CZ" dirty="0" smtClean="0"/>
          </a:p>
          <a:p>
            <a:pPr algn="just">
              <a:buNone/>
            </a:pPr>
            <a:endParaRPr lang="cs-CZ" dirty="0" smtClean="0"/>
          </a:p>
          <a:p>
            <a:pPr algn="just"/>
            <a:endParaRPr lang="cs-CZ" dirty="0"/>
          </a:p>
        </p:txBody>
      </p:sp>
      <p:sp>
        <p:nvSpPr>
          <p:cNvPr id="4" name="Zástupný symbol pro zápatí 2"/>
          <p:cNvSpPr>
            <a:spLocks noGrp="1"/>
          </p:cNvSpPr>
          <p:nvPr>
            <p:ph type="ftr" sz="quarter" idx="11"/>
          </p:nvPr>
        </p:nvSpPr>
        <p:spPr>
          <a:xfrm>
            <a:off x="304800" y="6410848"/>
            <a:ext cx="3581400" cy="365760"/>
          </a:xfrm>
        </p:spPr>
        <p:txBody>
          <a:bodyPr/>
          <a:lstStyle/>
          <a:p>
            <a:r>
              <a:rPr lang="cs-CZ" smtClean="0"/>
              <a:t>Připravil: Ing. Martin Koval, SEDUKON o. p. s.</a:t>
            </a:r>
            <a:endParaRPr lang="cs-CZ"/>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Administrativní">
  <a:themeElements>
    <a:clrScheme name="Administrativní">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Administrativní">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dministrativní">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95</TotalTime>
  <Words>564</Words>
  <Application>Microsoft Office PowerPoint</Application>
  <PresentationFormat>Předvádění na obrazovce (4:3)</PresentationFormat>
  <Paragraphs>107</Paragraphs>
  <Slides>12</Slides>
  <Notes>0</Notes>
  <HiddenSlides>0</HiddenSlides>
  <MMClips>0</MMClips>
  <ScaleCrop>false</ScaleCrop>
  <HeadingPairs>
    <vt:vector size="4" baseType="variant">
      <vt:variant>
        <vt:lpstr>Motiv</vt:lpstr>
      </vt:variant>
      <vt:variant>
        <vt:i4>1</vt:i4>
      </vt:variant>
      <vt:variant>
        <vt:lpstr>Nadpisy snímků</vt:lpstr>
      </vt:variant>
      <vt:variant>
        <vt:i4>12</vt:i4>
      </vt:variant>
    </vt:vector>
  </HeadingPairs>
  <TitlesOfParts>
    <vt:vector size="13" baseType="lpstr">
      <vt:lpstr>Administrativní</vt:lpstr>
      <vt:lpstr>PRODEV</vt:lpstr>
      <vt:lpstr>VÝBĚROVÉ ŘÍZENÍ</vt:lpstr>
      <vt:lpstr>POSOUZENÍ PROJEKTOVÉ ŽÁDOSTI</vt:lpstr>
      <vt:lpstr>Prezentace aplikace PowerPoint</vt:lpstr>
      <vt:lpstr>KRITÉRIA NEPŘIJATELNOSTI</vt:lpstr>
      <vt:lpstr>Proces vybírání projektu</vt:lpstr>
      <vt:lpstr>UZAVŘENÍ SMLOUVY</vt:lpstr>
      <vt:lpstr>Prezentace aplikace PowerPoint</vt:lpstr>
      <vt:lpstr>ADMINISTRACE PROJEKTU </vt:lpstr>
      <vt:lpstr>ADMINISTRACE PROJEKTU</vt:lpstr>
      <vt:lpstr>ADMINISTRATIVA PROJEKTU</vt:lpstr>
      <vt:lpstr>Prezentace aplikace PowerPoint</vt:lpstr>
    </vt:vector>
  </TitlesOfParts>
  <Company>Tempo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PRODEV</dc:title>
  <dc:creator>Asistent</dc:creator>
  <cp:lastModifiedBy>Martin</cp:lastModifiedBy>
  <cp:revision>21</cp:revision>
  <dcterms:created xsi:type="dcterms:W3CDTF">2011-05-24T07:01:38Z</dcterms:created>
  <dcterms:modified xsi:type="dcterms:W3CDTF">2011-07-27T11:23:25Z</dcterms:modified>
</cp:coreProperties>
</file>