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9" r:id="rId3"/>
    <p:sldId id="265" r:id="rId4"/>
    <p:sldId id="267" r:id="rId5"/>
    <p:sldId id="266" r:id="rId6"/>
    <p:sldId id="270" r:id="rId7"/>
    <p:sldId id="271" r:id="rId8"/>
    <p:sldId id="268" r:id="rId9"/>
    <p:sldId id="272" r:id="rId10"/>
    <p:sldId id="273" r:id="rId11"/>
    <p:sldId id="274" r:id="rId12"/>
    <p:sldId id="264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AF52-B7E5-4BFF-B3F1-474BEFB41CF5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ipsa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302EF8A-1869-471D-8C1C-DD6EEBE719C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AF52-B7E5-4BFF-B3F1-474BEFB41CF5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2EF8A-1869-471D-8C1C-DD6EEBE719C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C302EF8A-1869-471D-8C1C-DD6EEBE719C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AF52-B7E5-4BFF-B3F1-474BEFB41CF5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AF52-B7E5-4BFF-B3F1-474BEFB41CF5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C302EF8A-1869-471D-8C1C-DD6EEBE719C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bdélník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AF52-B7E5-4BFF-B3F1-474BEFB41CF5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302EF8A-1869-471D-8C1C-DD6EEBE719C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0C93AF52-B7E5-4BFF-B3F1-474BEFB41CF5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2EF8A-1869-471D-8C1C-DD6EEBE719C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Zástupný symbol pro obsah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obsah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ovací čára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AF52-B7E5-4BFF-B3F1-474BEFB41CF5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cs-CZ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Zástupný symbol pro obsah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6" name="Zástupný symbol pro obsah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Elipsa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ipsa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C302EF8A-1869-471D-8C1C-DD6EEBE719C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Nadpis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AF52-B7E5-4BFF-B3F1-474BEFB41CF5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C302EF8A-1869-471D-8C1C-DD6EEBE719C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Obdélník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AF52-B7E5-4BFF-B3F1-474BEFB41CF5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302EF8A-1869-471D-8C1C-DD6EEBE719C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Obdélník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Zástupný symbol pro obsah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302EF8A-1869-471D-8C1C-DD6EEBE719C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AF52-B7E5-4BFF-B3F1-474BEFB41CF5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římá spojovací čára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ipsa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C302EF8A-1869-471D-8C1C-DD6EEBE719C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0C93AF52-B7E5-4BFF-B3F1-474BEFB41CF5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0C93AF52-B7E5-4BFF-B3F1-474BEFB41CF5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302EF8A-1869-471D-8C1C-DD6EEBE719C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14282" y="4214818"/>
            <a:ext cx="8715436" cy="895352"/>
          </a:xfrm>
        </p:spPr>
        <p:txBody>
          <a:bodyPr>
            <a:normAutofit/>
          </a:bodyPr>
          <a:lstStyle/>
          <a:p>
            <a:r>
              <a:rPr lang="cs-CZ" dirty="0" smtClean="0">
                <a:solidFill>
                  <a:schemeClr val="bg2">
                    <a:lumMod val="50000"/>
                  </a:schemeClr>
                </a:solidFill>
              </a:rPr>
              <a:t>Monitoring a evaluace projektu II</a:t>
            </a:r>
          </a:p>
          <a:p>
            <a:endParaRPr lang="cs-CZ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cs-CZ" sz="1400" dirty="0" smtClean="0">
                <a:solidFill>
                  <a:schemeClr val="bg1"/>
                </a:solidFill>
              </a:rPr>
              <a:t>Datum: 8. června 2011</a:t>
            </a:r>
            <a:endParaRPr lang="cs-CZ" sz="1400" dirty="0">
              <a:solidFill>
                <a:schemeClr val="bg1"/>
              </a:solidFill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357298"/>
            <a:ext cx="7772400" cy="776302"/>
          </a:xfrm>
        </p:spPr>
        <p:txBody>
          <a:bodyPr>
            <a:normAutofit/>
          </a:bodyPr>
          <a:lstStyle/>
          <a:p>
            <a:r>
              <a:rPr lang="cs-CZ" dirty="0" smtClean="0"/>
              <a:t>PRODEV</a:t>
            </a:r>
            <a:endParaRPr lang="cs-CZ" dirty="0"/>
          </a:p>
        </p:txBody>
      </p:sp>
      <p:pic>
        <p:nvPicPr>
          <p:cNvPr id="5" name="Obrázek 4" descr="1LLP_Logo_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0826" y="285728"/>
            <a:ext cx="2357682" cy="954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28"/>
            <a:ext cx="1337588" cy="9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 descr="Logo - Bi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285728"/>
            <a:ext cx="2128211" cy="954000"/>
          </a:xfrm>
          <a:prstGeom prst="rect">
            <a:avLst/>
          </a:prstGeom>
          <a:noFill/>
        </p:spPr>
      </p:pic>
      <p:sp>
        <p:nvSpPr>
          <p:cNvPr id="8" name="Podnadpis 2"/>
          <p:cNvSpPr txBox="1">
            <a:spLocks/>
          </p:cNvSpPr>
          <p:nvPr/>
        </p:nvSpPr>
        <p:spPr>
          <a:xfrm>
            <a:off x="214282" y="3000372"/>
            <a:ext cx="8715436" cy="8953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Project management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community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workers</a:t>
            </a: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Číslo projektu: 2009-1-FR1-LEO05-07400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ZPRACOVÁNÍ MONITOROVACÍ ZPRÁVY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2000240"/>
            <a:ext cx="8503920" cy="4143404"/>
          </a:xfrm>
        </p:spPr>
        <p:txBody>
          <a:bodyPr>
            <a:normAutofit/>
          </a:bodyPr>
          <a:lstStyle/>
          <a:p>
            <a:pPr algn="just">
              <a:spcAft>
                <a:spcPts val="600"/>
              </a:spcAft>
            </a:pPr>
            <a:r>
              <a:rPr lang="cs-CZ" sz="2400" dirty="0" smtClean="0"/>
              <a:t>V případě nejasností konzultace s poskytovatelem dotace.</a:t>
            </a:r>
          </a:p>
          <a:p>
            <a:pPr algn="just">
              <a:spcAft>
                <a:spcPts val="600"/>
              </a:spcAft>
            </a:pPr>
            <a:r>
              <a:rPr lang="cs-CZ" sz="2400" dirty="0" smtClean="0"/>
              <a:t>Chybná monitorovací zpráva je vrácena k dopracování – přerušuje se lhůta pro proplacení dotace.</a:t>
            </a:r>
          </a:p>
          <a:p>
            <a:pPr algn="just">
              <a:spcAft>
                <a:spcPts val="600"/>
              </a:spcAft>
            </a:pPr>
            <a:r>
              <a:rPr lang="cs-CZ" sz="2400" dirty="0" smtClean="0"/>
              <a:t>Nenechávat na poslední chvíli – pozdní odevzdání může být kvalifikováno jako porušení podmínek Smlouvy/rozhodnutí. </a:t>
            </a:r>
          </a:p>
          <a:p>
            <a:pPr algn="just"/>
            <a:r>
              <a:rPr lang="cs-CZ" sz="2400" dirty="0" smtClean="0"/>
              <a:t>Doložit všechny požadované přílohy – v případně pochybností konzultovat s poskytovatelem dotace, zda se na Vás daná příloha vztahuje.</a:t>
            </a:r>
          </a:p>
          <a:p>
            <a:pPr algn="just"/>
            <a:endParaRPr lang="cs-CZ" dirty="0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UZAVÍRÁNÍ PROJEKTU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928802"/>
            <a:ext cx="8503920" cy="4170246"/>
          </a:xfrm>
        </p:spPr>
        <p:txBody>
          <a:bodyPr>
            <a:norm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cs-CZ" sz="2400" dirty="0" smtClean="0"/>
              <a:t>Kompletní kontrola dokumentace projektu.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cs-CZ" sz="2400" dirty="0" smtClean="0"/>
              <a:t>Vyhodnocení realizace projektu ( poučení z chyb pro příště).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cs-CZ" sz="2400" dirty="0" smtClean="0"/>
              <a:t>Kontrola účetnictví projektu 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cs-CZ" sz="2400" dirty="0" smtClean="0"/>
              <a:t>Kontrola důležitých dokladů k finalizaci projektu.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cs-CZ" sz="2400" dirty="0" smtClean="0"/>
              <a:t>Nezapomeňte, že pracovníci, kteří se o projekt starají, mohou Vaši firmu opustit, projekt by měl být uspořádán přehledně tak, aby se v něm vyznal i nový projektový manažera hlavně – kontrolní orgány !</a:t>
            </a:r>
          </a:p>
          <a:p>
            <a:pPr>
              <a:lnSpc>
                <a:spcPct val="90000"/>
              </a:lnSpc>
            </a:pPr>
            <a:endParaRPr lang="cs-CZ" dirty="0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r>
              <a:rPr lang="cs-CZ" sz="4800" b="1" dirty="0" smtClean="0"/>
              <a:t>DĚKUJI ZA POZORNOST </a:t>
            </a:r>
            <a:r>
              <a:rPr lang="cs-CZ" sz="4800" b="1" dirty="0" smtClean="0">
                <a:sym typeface="Wingdings" pitchFamily="2" charset="2"/>
              </a:rPr>
              <a:t></a:t>
            </a:r>
            <a:endParaRPr lang="cs-CZ" sz="48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MONITORING PROJEKTU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2071678"/>
            <a:ext cx="8503920" cy="3857652"/>
          </a:xfrm>
        </p:spPr>
        <p:txBody>
          <a:bodyPr/>
          <a:lstStyle/>
          <a:p>
            <a:pPr algn="just">
              <a:spcAft>
                <a:spcPts val="600"/>
              </a:spcAft>
            </a:pPr>
            <a:r>
              <a:rPr lang="cs-CZ" sz="2400" dirty="0" smtClean="0"/>
              <a:t>Důležitý předpoklad úspěšné realizace projektu.</a:t>
            </a:r>
          </a:p>
          <a:p>
            <a:pPr algn="just">
              <a:spcAft>
                <a:spcPts val="600"/>
              </a:spcAft>
            </a:pPr>
            <a:r>
              <a:rPr lang="cs-CZ" sz="2400" dirty="0" smtClean="0"/>
              <a:t>Je nutné na něj myslet již při tvorbě projektu (finanční, lidské zdroje- interní, externí,časové nároky, kompetence, zodpovědnost, administrativa, …).</a:t>
            </a:r>
          </a:p>
          <a:p>
            <a:pPr algn="just">
              <a:spcAft>
                <a:spcPts val="600"/>
              </a:spcAft>
            </a:pPr>
            <a:r>
              <a:rPr lang="cs-CZ" sz="2400" dirty="0" smtClean="0"/>
              <a:t>Pro kvalitní monitoring je také důležitý kvalitní podrobný plán projektu s jasným určením kompetencí </a:t>
            </a:r>
          </a:p>
          <a:p>
            <a:pPr algn="just"/>
            <a:endParaRPr lang="cs-CZ" sz="2400" dirty="0" smtClean="0"/>
          </a:p>
          <a:p>
            <a:pPr algn="just"/>
            <a:endParaRPr lang="cs-CZ" dirty="0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INTERNÍ MONITORING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285720" y="1643050"/>
            <a:ext cx="8572560" cy="4500594"/>
          </a:xfrm>
        </p:spPr>
        <p:txBody>
          <a:bodyPr>
            <a:norm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cs-CZ" sz="2400" i="1" dirty="0" smtClean="0"/>
              <a:t>Rozpočtový management</a:t>
            </a:r>
          </a:p>
          <a:p>
            <a:pPr marL="514350" indent="-514350" algn="just">
              <a:buNone/>
            </a:pPr>
            <a:endParaRPr lang="cs-CZ" sz="1300" i="1" dirty="0" smtClean="0"/>
          </a:p>
          <a:p>
            <a:pPr lvl="0" algn="just"/>
            <a:r>
              <a:rPr lang="cs-CZ" sz="2000" dirty="0" smtClean="0"/>
              <a:t>Monitorování finančního plánování </a:t>
            </a:r>
          </a:p>
          <a:p>
            <a:pPr lvl="0" algn="just"/>
            <a:r>
              <a:rPr lang="cs-CZ" sz="2000" dirty="0" smtClean="0"/>
              <a:t>Monitorování projektového účetnictví </a:t>
            </a:r>
          </a:p>
          <a:p>
            <a:pPr algn="just"/>
            <a:r>
              <a:rPr lang="cs-CZ" sz="2000" dirty="0" smtClean="0"/>
              <a:t>Průběžné a závěrečné finanční zprávy pro dárce</a:t>
            </a:r>
          </a:p>
          <a:p>
            <a:pPr algn="just">
              <a:buNone/>
            </a:pPr>
            <a:endParaRPr lang="cs-CZ" sz="1000" dirty="0" smtClean="0"/>
          </a:p>
          <a:p>
            <a:pPr marL="514350" indent="-514350" algn="just">
              <a:buFont typeface="+mj-lt"/>
              <a:buAutoNum type="arabicPeriod" startAt="2"/>
            </a:pPr>
            <a:r>
              <a:rPr lang="cs-CZ" sz="2400" i="1" dirty="0" smtClean="0"/>
              <a:t>Řízení týmů a vztahů s a mezi partnery</a:t>
            </a:r>
          </a:p>
          <a:p>
            <a:pPr marL="514350" indent="-514350" algn="just">
              <a:buNone/>
            </a:pPr>
            <a:endParaRPr lang="cs-CZ" sz="1400" i="1" dirty="0" smtClean="0"/>
          </a:p>
          <a:p>
            <a:pPr algn="just"/>
            <a:r>
              <a:rPr lang="cs-CZ" sz="2000" dirty="0" smtClean="0"/>
              <a:t>Úspěšnost projektu značně závisí na odvedené práci lidí podílejících se na implementaci. Proto je důležité týmy monitorovat a ujistit se, že se požadované informace šíří mezi všemi hlavními subjekty.</a:t>
            </a:r>
          </a:p>
          <a:p>
            <a:pPr algn="just"/>
            <a:r>
              <a:rPr lang="cs-CZ" sz="2000" dirty="0" smtClean="0"/>
              <a:t>Monitorování projektového týmu také zahrnuje řízení lidských zdrojů, včetně správní (jako je řízení pracovních smluv) a lidské oblasti. </a:t>
            </a:r>
          </a:p>
          <a:p>
            <a:pPr algn="just">
              <a:buNone/>
            </a:pPr>
            <a:endParaRPr lang="cs-CZ" sz="2000" dirty="0" smtClean="0"/>
          </a:p>
          <a:p>
            <a:pPr algn="just">
              <a:buNone/>
            </a:pPr>
            <a:endParaRPr lang="cs-CZ" sz="11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INTERNÍ MONITORING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428736"/>
            <a:ext cx="8503920" cy="4857784"/>
          </a:xfrm>
        </p:spPr>
        <p:txBody>
          <a:bodyPr>
            <a:normAutofit fontScale="85000" lnSpcReduction="10000"/>
          </a:bodyPr>
          <a:lstStyle/>
          <a:p>
            <a:pPr marL="514350" indent="-514350" algn="just">
              <a:buFont typeface="+mj-lt"/>
              <a:buAutoNum type="arabicPeriod" startAt="3"/>
            </a:pPr>
            <a:r>
              <a:rPr lang="cs-CZ" i="1" dirty="0" smtClean="0"/>
              <a:t>Projektové řízení</a:t>
            </a:r>
          </a:p>
          <a:p>
            <a:pPr marL="514350" indent="-514350" algn="just">
              <a:buNone/>
            </a:pPr>
            <a:endParaRPr lang="cs-CZ" sz="1200" i="1" dirty="0" smtClean="0"/>
          </a:p>
          <a:p>
            <a:pPr algn="just"/>
            <a:r>
              <a:rPr lang="cs-CZ" sz="2200" dirty="0" smtClean="0"/>
              <a:t>Dobrá identifikace projektu a programování by měla poskytnout dostatek monitorovacích nástrojů k zajištění lepšího hodnocení a kvalitní implementaci.</a:t>
            </a:r>
          </a:p>
          <a:p>
            <a:pPr algn="just">
              <a:buNone/>
            </a:pPr>
            <a:endParaRPr lang="cs-CZ" sz="1100" dirty="0" smtClean="0"/>
          </a:p>
          <a:p>
            <a:pPr algn="just"/>
            <a:r>
              <a:rPr lang="cs-CZ" sz="2200" dirty="0" smtClean="0"/>
              <a:t>Monitorování úrovně pokroku</a:t>
            </a:r>
          </a:p>
          <a:p>
            <a:pPr lvl="1" algn="just"/>
            <a:r>
              <a:rPr lang="cs-CZ" sz="1900" dirty="0" smtClean="0"/>
              <a:t>mělo by zahrnovat opatření zajišťující kvalitu prováděných činností s pokročilými ukazateli, které mohou pomoci předpovědět možné efekty prováděných činností a jejich podíl na dosažení cílů </a:t>
            </a:r>
          </a:p>
          <a:p>
            <a:pPr lvl="1" algn="just">
              <a:buNone/>
            </a:pPr>
            <a:endParaRPr lang="cs-CZ" sz="1100" dirty="0" smtClean="0"/>
          </a:p>
          <a:p>
            <a:pPr algn="just"/>
            <a:r>
              <a:rPr lang="cs-CZ" sz="2200" dirty="0" smtClean="0"/>
              <a:t>Reakce na zjištěné nedostatky</a:t>
            </a:r>
          </a:p>
          <a:p>
            <a:pPr lvl="1" algn="just"/>
            <a:r>
              <a:rPr lang="cs-CZ" sz="1900" dirty="0" smtClean="0"/>
              <a:t>Mohou být zvoleny různé úrovně monitorovaní v závislosti na potřebách projektu a významnosti rozhodnutí, která mají být provedena: týdenní monitorovací porady (s projektovými týmy) / měsíční nebo čtvrtletní plánovací porady (s projektovými partnery) / řídící výbor, který se schází dvakrát do roka s partnery.  </a:t>
            </a:r>
          </a:p>
          <a:p>
            <a:pPr lvl="1" algn="just"/>
            <a:r>
              <a:rPr lang="cs-CZ" sz="1900" dirty="0" smtClean="0"/>
              <a:t>Role každého účastníka v tomto monitorovacím mechanismu musí týt jasně defin</a:t>
            </a:r>
            <a:r>
              <a:rPr lang="cs-CZ" sz="1800" dirty="0" smtClean="0"/>
              <a:t>ována.</a:t>
            </a:r>
          </a:p>
          <a:p>
            <a:pPr lvl="1" algn="just"/>
            <a:r>
              <a:rPr lang="cs-CZ" sz="1900" dirty="0" smtClean="0"/>
              <a:t>Informování sponzorů a odůvodňování rozhodnutí týkající se strategických změn.  </a:t>
            </a:r>
          </a:p>
          <a:p>
            <a:pPr lvl="1" algn="just"/>
            <a:endParaRPr lang="cs-CZ" sz="1900" dirty="0" smtClean="0"/>
          </a:p>
          <a:p>
            <a:pPr lvl="1" algn="just"/>
            <a:endParaRPr lang="cs-CZ" dirty="0" smtClean="0"/>
          </a:p>
          <a:p>
            <a:endParaRPr lang="cs-CZ" dirty="0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EXTERNÍ MONITORING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cs-CZ" i="1" dirty="0" smtClean="0"/>
              <a:t>Integrovat projekt do jeho prostředí</a:t>
            </a:r>
          </a:p>
          <a:p>
            <a:pPr algn="just"/>
            <a:r>
              <a:rPr lang="cs-CZ" dirty="0" smtClean="0"/>
              <a:t>Projekt na sebe neustále vzájemně působí s jeho prostředím, a proto je zásadní předávat a poskytovat informace týkající se projektu všem subjektům, které by nějak mohli ovlivnit jeho vývoj.</a:t>
            </a:r>
          </a:p>
          <a:p>
            <a:pPr algn="just">
              <a:buNone/>
            </a:pPr>
            <a:endParaRPr lang="cs-CZ" sz="900" dirty="0" smtClean="0"/>
          </a:p>
          <a:p>
            <a:pPr marL="514350" indent="-514350" algn="just">
              <a:buFont typeface="+mj-lt"/>
              <a:buAutoNum type="arabicPeriod" startAt="2"/>
            </a:pPr>
            <a:r>
              <a:rPr lang="cs-CZ" i="1" dirty="0" smtClean="0"/>
              <a:t>Být ve střehu a řídit rizika</a:t>
            </a:r>
          </a:p>
          <a:p>
            <a:pPr algn="just"/>
            <a:r>
              <a:rPr lang="cs-CZ" dirty="0" smtClean="0"/>
              <a:t>Je důležité dát dohromady informace o změnách v prostředí, které by mohlo ovlivnit vývoj projektu .</a:t>
            </a:r>
          </a:p>
          <a:p>
            <a:pPr algn="just">
              <a:buNone/>
            </a:pPr>
            <a:endParaRPr lang="cs-CZ" sz="1000" dirty="0" smtClean="0"/>
          </a:p>
          <a:p>
            <a:pPr marL="514350" indent="-514350" algn="just">
              <a:buFont typeface="+mj-lt"/>
              <a:buAutoNum type="arabicPeriod" startAt="3"/>
            </a:pPr>
            <a:r>
              <a:rPr lang="cs-CZ" i="1" dirty="0" smtClean="0"/>
              <a:t>Učit se ze zkušeností</a:t>
            </a:r>
          </a:p>
          <a:p>
            <a:pPr algn="just"/>
            <a:r>
              <a:rPr lang="cs-CZ" dirty="0" smtClean="0"/>
              <a:t>Proces učení se stává stále významnějším pro zúčastněné subjekty, jako jsou sponzoři. Je to funkce, která vyžaduje čas a prostředky, a proto je důležité zařadit je do programování.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DŮSLEDKY NEKVALITNÍHO MONITORINGU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857364"/>
            <a:ext cx="8503920" cy="4241684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cs-CZ" dirty="0" smtClean="0"/>
              <a:t>Nejsou včas odhaleny změny.</a:t>
            </a:r>
          </a:p>
          <a:p>
            <a:pPr>
              <a:spcAft>
                <a:spcPts val="600"/>
              </a:spcAft>
            </a:pPr>
            <a:r>
              <a:rPr lang="cs-CZ" dirty="0" smtClean="0"/>
              <a:t>Časové skluzy.</a:t>
            </a:r>
          </a:p>
          <a:p>
            <a:pPr>
              <a:spcAft>
                <a:spcPts val="600"/>
              </a:spcAft>
            </a:pPr>
            <a:r>
              <a:rPr lang="cs-CZ" dirty="0" smtClean="0"/>
              <a:t>Dodatečné náklady.</a:t>
            </a:r>
          </a:p>
          <a:p>
            <a:pPr>
              <a:spcAft>
                <a:spcPts val="600"/>
              </a:spcAft>
            </a:pPr>
            <a:r>
              <a:rPr lang="cs-CZ" dirty="0" smtClean="0"/>
              <a:t>Není jasné, kdo je kompetentní rozhodnout o změně a v jakém termínu.</a:t>
            </a:r>
          </a:p>
          <a:p>
            <a:pPr>
              <a:spcAft>
                <a:spcPts val="600"/>
              </a:spcAft>
            </a:pPr>
            <a:r>
              <a:rPr lang="cs-CZ" dirty="0" smtClean="0"/>
              <a:t>Neúplné a chybné monitorovací zprávy.</a:t>
            </a:r>
          </a:p>
          <a:p>
            <a:pPr>
              <a:spcAft>
                <a:spcPts val="600"/>
              </a:spcAft>
            </a:pPr>
            <a:r>
              <a:rPr lang="cs-CZ" dirty="0" smtClean="0"/>
              <a:t>Ohrožení proplacení dotace.</a:t>
            </a:r>
          </a:p>
          <a:p>
            <a:endParaRPr lang="cs-CZ" dirty="0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MONITOROVACÍ ZPRÁV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2000240"/>
            <a:ext cx="8503920" cy="4098808"/>
          </a:xfrm>
        </p:spPr>
        <p:txBody>
          <a:bodyPr/>
          <a:lstStyle/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cs-CZ" sz="2400" dirty="0" smtClean="0"/>
              <a:t>Nutné předkládat včas v požadovaném rozsahu .</a:t>
            </a:r>
          </a:p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cs-CZ" sz="2400" dirty="0" smtClean="0"/>
              <a:t>V rámci konkrétního programu může být požadováno několik typů monitorovacích zpráv ( monitorovací hlášení, monitorovací zpráva, etapová monitorovací zpráva, závěrečná monitorovací zpráva, </a:t>
            </a:r>
            <a:r>
              <a:rPr lang="cs-CZ" sz="2400" dirty="0" err="1" smtClean="0"/>
              <a:t>zpráva</a:t>
            </a:r>
            <a:r>
              <a:rPr lang="cs-CZ" sz="2400" dirty="0" smtClean="0"/>
              <a:t> o udržitelnosti projektu ).</a:t>
            </a:r>
          </a:p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cs-CZ" sz="2400" dirty="0" smtClean="0"/>
              <a:t>K monitorovací zprávě jsou zpravidla vyžadovány přílohy – nutno dodat v požadovaném rozsahu.</a:t>
            </a:r>
          </a:p>
          <a:p>
            <a:endParaRPr lang="cs-CZ" dirty="0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785926"/>
            <a:ext cx="8503920" cy="4313122"/>
          </a:xfrm>
        </p:spPr>
        <p:txBody>
          <a:bodyPr>
            <a:normAutofit lnSpcReduction="10000"/>
          </a:bodyPr>
          <a:lstStyle/>
          <a:p>
            <a:pPr lvl="0">
              <a:spcAft>
                <a:spcPts val="600"/>
              </a:spcAft>
            </a:pPr>
            <a:r>
              <a:rPr lang="cs-CZ" dirty="0" smtClean="0"/>
              <a:t>Údaje o projektu</a:t>
            </a:r>
          </a:p>
          <a:p>
            <a:pPr lvl="0">
              <a:spcAft>
                <a:spcPts val="600"/>
              </a:spcAft>
            </a:pPr>
            <a:r>
              <a:rPr lang="cs-CZ" dirty="0" smtClean="0"/>
              <a:t>Popis realizace projektu</a:t>
            </a:r>
          </a:p>
          <a:p>
            <a:pPr lvl="0">
              <a:spcAft>
                <a:spcPts val="600"/>
              </a:spcAft>
            </a:pPr>
            <a:r>
              <a:rPr lang="cs-CZ" dirty="0" smtClean="0"/>
              <a:t>Zajištění udržitelnosti projektu vzhledem ke stanoveným cílům</a:t>
            </a:r>
          </a:p>
          <a:p>
            <a:pPr lvl="0">
              <a:spcAft>
                <a:spcPts val="600"/>
              </a:spcAft>
            </a:pPr>
            <a:r>
              <a:rPr lang="cs-CZ" dirty="0" smtClean="0"/>
              <a:t>Multiplikační efekt – realizace navazujících projektů</a:t>
            </a:r>
          </a:p>
          <a:p>
            <a:pPr lvl="0">
              <a:spcAft>
                <a:spcPts val="600"/>
              </a:spcAft>
            </a:pPr>
            <a:r>
              <a:rPr lang="cs-CZ" dirty="0" smtClean="0"/>
              <a:t>Rizika ohrožující projekt</a:t>
            </a:r>
          </a:p>
          <a:p>
            <a:pPr lvl="0">
              <a:spcAft>
                <a:spcPts val="600"/>
              </a:spcAft>
            </a:pPr>
            <a:r>
              <a:rPr lang="cs-CZ" dirty="0" smtClean="0"/>
              <a:t>Přehled kontrol</a:t>
            </a:r>
          </a:p>
          <a:p>
            <a:pPr lvl="0">
              <a:spcAft>
                <a:spcPts val="600"/>
              </a:spcAft>
            </a:pPr>
            <a:r>
              <a:rPr lang="cs-CZ" dirty="0" smtClean="0"/>
              <a:t>Přílohy</a:t>
            </a:r>
          </a:p>
          <a:p>
            <a:endParaRPr lang="cs-CZ" dirty="0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PŘÍLOHY MONITOROVACÍ ZPRÁVY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643050"/>
            <a:ext cx="8503920" cy="4455998"/>
          </a:xfrm>
        </p:spPr>
        <p:txBody>
          <a:bodyPr/>
          <a:lstStyle/>
          <a:p>
            <a:pPr algn="just">
              <a:spcAft>
                <a:spcPts val="600"/>
              </a:spcAft>
            </a:pPr>
            <a:r>
              <a:rPr lang="cs-CZ" sz="2200" dirty="0" smtClean="0"/>
              <a:t>Žádost o platbu</a:t>
            </a:r>
          </a:p>
          <a:p>
            <a:pPr algn="just">
              <a:spcAft>
                <a:spcPts val="600"/>
              </a:spcAft>
            </a:pPr>
            <a:r>
              <a:rPr lang="cs-CZ" sz="2200" dirty="0" smtClean="0"/>
              <a:t>Výkaz vynaložených výdajů</a:t>
            </a:r>
          </a:p>
          <a:p>
            <a:pPr algn="just">
              <a:spcAft>
                <a:spcPts val="600"/>
              </a:spcAft>
            </a:pPr>
            <a:r>
              <a:rPr lang="cs-CZ" sz="2200" dirty="0" smtClean="0"/>
              <a:t>Originály/kopie účetních dokladů</a:t>
            </a:r>
          </a:p>
          <a:p>
            <a:pPr algn="just">
              <a:spcAft>
                <a:spcPts val="600"/>
              </a:spcAft>
            </a:pPr>
            <a:r>
              <a:rPr lang="cs-CZ" sz="2200" dirty="0" smtClean="0"/>
              <a:t>Aktualizovaný rozpočet</a:t>
            </a:r>
          </a:p>
          <a:p>
            <a:pPr algn="just">
              <a:spcAft>
                <a:spcPts val="600"/>
              </a:spcAft>
            </a:pPr>
            <a:r>
              <a:rPr lang="cs-CZ" sz="2200" dirty="0" smtClean="0"/>
              <a:t>Doložení vedení samostatné účetní evidence</a:t>
            </a:r>
          </a:p>
          <a:p>
            <a:pPr algn="just">
              <a:spcAft>
                <a:spcPts val="600"/>
              </a:spcAft>
            </a:pPr>
            <a:r>
              <a:rPr lang="cs-CZ" sz="2200" dirty="0" smtClean="0"/>
              <a:t>Pracovní smlouvy, pracovní náplně, mzdové listy</a:t>
            </a:r>
          </a:p>
          <a:p>
            <a:pPr algn="just">
              <a:spcAft>
                <a:spcPts val="600"/>
              </a:spcAft>
            </a:pPr>
            <a:r>
              <a:rPr lang="cs-CZ" sz="2200" dirty="0" smtClean="0"/>
              <a:t>U měkkých projektů doklady o uskutečněných aktivitách(prezenční listiny,pozvánky,hodnotící dotazníky,zpracované materiály, kopie uveřejněných článků, apod.)</a:t>
            </a:r>
          </a:p>
          <a:p>
            <a:endParaRPr lang="cs-CZ" dirty="0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ministrativní">
  <a:themeElements>
    <a:clrScheme name="Administrativní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Administrativní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dministrativní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82</TotalTime>
  <Words>627</Words>
  <Application>Microsoft Office PowerPoint</Application>
  <PresentationFormat>Předvádění na obrazovce (4:3)</PresentationFormat>
  <Paragraphs>98</Paragraphs>
  <Slides>12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Administrativní</vt:lpstr>
      <vt:lpstr>PRODEV</vt:lpstr>
      <vt:lpstr>MONITORING PROJEKTU</vt:lpstr>
      <vt:lpstr>INTERNÍ MONITORING</vt:lpstr>
      <vt:lpstr>INTERNÍ MONITORING</vt:lpstr>
      <vt:lpstr>EXTERNÍ MONITORING</vt:lpstr>
      <vt:lpstr>DŮSLEDKY NEKVALITNÍHO MONITORINGU</vt:lpstr>
      <vt:lpstr>MONITOROVACÍ ZPRÁV</vt:lpstr>
      <vt:lpstr>OBSAH</vt:lpstr>
      <vt:lpstr>PŘÍLOHY MONITOROVACÍ ZPRÁVY</vt:lpstr>
      <vt:lpstr>ZPRACOVÁNÍ MONITOROVACÍ ZPRÁVY</vt:lpstr>
      <vt:lpstr>UZAVÍRÁNÍ PROJEKTU</vt:lpstr>
      <vt:lpstr>Prezentace aplikace PowerPoint</vt:lpstr>
    </vt:vector>
  </TitlesOfParts>
  <Company>Tempo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PRODEV</dc:title>
  <dc:creator>Asistent</dc:creator>
  <cp:lastModifiedBy>Martin</cp:lastModifiedBy>
  <cp:revision>32</cp:revision>
  <dcterms:created xsi:type="dcterms:W3CDTF">2011-05-24T07:04:01Z</dcterms:created>
  <dcterms:modified xsi:type="dcterms:W3CDTF">2011-07-27T11:25:35Z</dcterms:modified>
</cp:coreProperties>
</file>