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8" r:id="rId3"/>
    <p:sldId id="269" r:id="rId4"/>
    <p:sldId id="270" r:id="rId5"/>
    <p:sldId id="272" r:id="rId6"/>
    <p:sldId id="273" r:id="rId7"/>
    <p:sldId id="271" r:id="rId8"/>
    <p:sldId id="274" r:id="rId9"/>
    <p:sldId id="275" r:id="rId10"/>
    <p:sldId id="276" r:id="rId11"/>
    <p:sldId id="277" r:id="rId12"/>
    <p:sldId id="278" r:id="rId13"/>
    <p:sldId id="265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F25BDD6-B13E-4838-8D58-8469D428A341}" type="datetimeFigureOut">
              <a:rPr lang="cs-CZ" smtClean="0"/>
              <a:pPr/>
              <a:t>22.6.2011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sz="1700" dirty="0" smtClean="0">
                <a:solidFill>
                  <a:schemeClr val="bg2">
                    <a:lumMod val="50000"/>
                  </a:schemeClr>
                </a:solidFill>
              </a:rPr>
              <a:t>Programování projektu I</a:t>
            </a:r>
          </a:p>
          <a:p>
            <a:endParaRPr lang="cs-CZ" sz="1400" dirty="0" smtClean="0">
              <a:solidFill>
                <a:schemeClr val="bg1"/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30. března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STRATEGIE ROZVOJE ÚZEMÍ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Národní a regionální rozvoj z pohledu centralizovaných a decentralizovaných orgánů: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Národní rozvojové plány a strategie</a:t>
            </a:r>
          </a:p>
          <a:p>
            <a:pPr lvl="2"/>
            <a:r>
              <a:rPr lang="cs-CZ" dirty="0" smtClean="0"/>
              <a:t>Př. Národní rozvojový plán České republiky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Regionální rozvojové plány a strategie</a:t>
            </a:r>
          </a:p>
          <a:p>
            <a:pPr lvl="2"/>
            <a:r>
              <a:rPr lang="cs-CZ" dirty="0" smtClean="0"/>
              <a:t>Př. Regionální inovační strategie Moravskoslezského kraje</a:t>
            </a:r>
          </a:p>
          <a:p>
            <a:pPr lvl="2"/>
            <a:endParaRPr lang="cs-CZ" dirty="0" smtClean="0"/>
          </a:p>
          <a:p>
            <a:pPr lvl="1"/>
            <a:r>
              <a:rPr lang="cs-CZ" dirty="0" smtClean="0"/>
              <a:t>Lokální rozvojové plány a strategie</a:t>
            </a:r>
          </a:p>
          <a:p>
            <a:pPr lvl="2"/>
            <a:r>
              <a:rPr lang="cs-CZ" dirty="0" smtClean="0"/>
              <a:t>Př. Integrovaný plán rozvoje města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9453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NADNÁRODNÍ STRATEGIE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Dle geografické lokalizace projektu je potřeba respektovat a následovat také strategie na mezinárodní/mezikontinentální úrovni</a:t>
            </a:r>
          </a:p>
          <a:p>
            <a:endParaRPr lang="cs-CZ" dirty="0" smtClean="0"/>
          </a:p>
          <a:p>
            <a:r>
              <a:rPr lang="cs-CZ" dirty="0" smtClean="0"/>
              <a:t>Jako příklady mohou být uvedeny:</a:t>
            </a:r>
          </a:p>
          <a:p>
            <a:pPr lvl="1"/>
            <a:r>
              <a:rPr lang="cs-CZ" dirty="0" smtClean="0"/>
              <a:t>Evropa 2020</a:t>
            </a:r>
          </a:p>
          <a:p>
            <a:pPr lvl="1"/>
            <a:r>
              <a:rPr lang="cs-CZ" dirty="0" smtClean="0"/>
              <a:t>Strategie rozvojové spolupráce ACP-EU</a:t>
            </a:r>
          </a:p>
          <a:p>
            <a:pPr lvl="1"/>
            <a:r>
              <a:rPr lang="cs-CZ" dirty="0" smtClean="0"/>
              <a:t>Strategie rozvojové spolupráce Afrika-EU</a:t>
            </a:r>
          </a:p>
          <a:p>
            <a:pPr lvl="1"/>
            <a:r>
              <a:rPr lang="cs-CZ" dirty="0"/>
              <a:t>a</a:t>
            </a:r>
            <a:r>
              <a:rPr lang="cs-CZ" dirty="0" smtClean="0"/>
              <a:t> mnoho dalších …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15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ROZDÍLY V ČASOVÉM PLÁNOVÁNÍ STRATEGIÍ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Strategie a plánování rozvoje je potřeba sledovat také z časového hlediska</a:t>
            </a:r>
          </a:p>
          <a:p>
            <a:endParaRPr lang="cs-CZ" dirty="0"/>
          </a:p>
          <a:p>
            <a:r>
              <a:rPr lang="cs-CZ" dirty="0" smtClean="0"/>
              <a:t>Rozdíly v časovém plánování:</a:t>
            </a:r>
          </a:p>
          <a:p>
            <a:pPr lvl="1"/>
            <a:r>
              <a:rPr lang="cs-CZ" dirty="0" smtClean="0"/>
              <a:t>Krátkodobé plány a strategie</a:t>
            </a:r>
          </a:p>
          <a:p>
            <a:pPr lvl="2"/>
            <a:r>
              <a:rPr lang="cs-CZ" dirty="0" smtClean="0"/>
              <a:t>Většinou v délce trvání 0 – 1 rok</a:t>
            </a:r>
            <a:endParaRPr lang="cs-CZ" dirty="0"/>
          </a:p>
          <a:p>
            <a:pPr lvl="1"/>
            <a:r>
              <a:rPr lang="cs-CZ" dirty="0" smtClean="0"/>
              <a:t>Střednědobé plány a strategie</a:t>
            </a:r>
          </a:p>
          <a:p>
            <a:pPr lvl="2"/>
            <a:r>
              <a:rPr lang="cs-CZ" dirty="0" smtClean="0"/>
              <a:t>Většinou v délce trvání 1 – 3 roky</a:t>
            </a:r>
            <a:endParaRPr lang="cs-CZ" dirty="0"/>
          </a:p>
          <a:p>
            <a:pPr lvl="1"/>
            <a:r>
              <a:rPr lang="cs-CZ" dirty="0" smtClean="0"/>
              <a:t>Dlouhodobé plány a strategie</a:t>
            </a:r>
          </a:p>
          <a:p>
            <a:pPr lvl="2"/>
            <a:r>
              <a:rPr lang="cs-CZ" dirty="0" smtClean="0"/>
              <a:t>Většinou v délce trvání 3 – 5 let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958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DEFINICE PROGRAMOVÁNÍ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Programování projektu představuje:</a:t>
            </a:r>
          </a:p>
          <a:p>
            <a:pPr lvl="1" algn="just"/>
            <a:endParaRPr lang="cs-CZ" dirty="0" smtClean="0"/>
          </a:p>
          <a:p>
            <a:pPr lvl="1" algn="just"/>
            <a:r>
              <a:rPr lang="cs-CZ" dirty="0" smtClean="0"/>
              <a:t>Vývoj souboru akcí a/nebo aktivit za účelem dosažení specifických cílů</a:t>
            </a:r>
          </a:p>
          <a:p>
            <a:pPr lvl="1" algn="just"/>
            <a:endParaRPr lang="cs-CZ" dirty="0" smtClean="0"/>
          </a:p>
          <a:p>
            <a:pPr lvl="1" algn="just"/>
            <a:r>
              <a:rPr lang="cs-CZ" dirty="0" smtClean="0"/>
              <a:t>Tyto akce by měly:</a:t>
            </a:r>
          </a:p>
          <a:p>
            <a:pPr lvl="2" algn="just"/>
            <a:r>
              <a:rPr lang="cs-CZ" dirty="0" smtClean="0"/>
              <a:t>Být logické a návazné</a:t>
            </a:r>
          </a:p>
          <a:p>
            <a:pPr lvl="2" algn="just"/>
            <a:r>
              <a:rPr lang="cs-CZ" dirty="0" smtClean="0"/>
              <a:t>Mít stanoveny indikátory pro monitoring a evaluaci</a:t>
            </a:r>
          </a:p>
          <a:p>
            <a:pPr lvl="2" algn="just"/>
            <a:r>
              <a:rPr lang="cs-CZ" dirty="0" smtClean="0"/>
              <a:t>Obsahovat definici předpokladů pro implementaci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UMÍSTĚNÍ PROJEKTU V ROZVOJOVÉ STRATEGII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Projektové cíle slouží k transformaci určité reality, jíž jsou součástí</a:t>
            </a:r>
          </a:p>
          <a:p>
            <a:r>
              <a:rPr lang="cs-CZ" dirty="0" smtClean="0"/>
              <a:t>Jak je transformace provedena je zásadní otázkou, jelikož je potřeba:</a:t>
            </a:r>
          </a:p>
          <a:p>
            <a:pPr lvl="1"/>
            <a:r>
              <a:rPr lang="cs-CZ" dirty="0" smtClean="0"/>
              <a:t>Dosáhnout dlouhodobého dopadu projektu při</a:t>
            </a:r>
          </a:p>
          <a:p>
            <a:pPr lvl="1"/>
            <a:r>
              <a:rPr lang="cs-CZ" dirty="0" smtClean="0"/>
              <a:t>Zajištění měřitelných/kvantifikovatelných výsledků projektu</a:t>
            </a:r>
          </a:p>
          <a:p>
            <a:pPr lvl="1"/>
            <a:endParaRPr lang="cs-CZ" dirty="0"/>
          </a:p>
          <a:p>
            <a:r>
              <a:rPr lang="cs-CZ" dirty="0" smtClean="0"/>
              <a:t>Umístění projektu v rámci strategie je důležité pro identifikaci provázanosti cílů a jejich realokaci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9825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ZÁKLADNÍ OTÁZKY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Měl by být aplikován programový nebo projektový přístup?</a:t>
            </a:r>
          </a:p>
          <a:p>
            <a:pPr algn="just"/>
            <a:endParaRPr lang="cs-CZ" dirty="0" smtClean="0"/>
          </a:p>
          <a:p>
            <a:pPr algn="just"/>
            <a:r>
              <a:rPr lang="cs-CZ" dirty="0" smtClean="0"/>
              <a:t>Mělo by být prioritou zapojení a budování kapacity (klíčových) zájmových skupin?</a:t>
            </a:r>
          </a:p>
          <a:p>
            <a:pPr algn="just"/>
            <a:endParaRPr lang="cs-CZ" dirty="0" smtClean="0"/>
          </a:p>
          <a:p>
            <a:pPr algn="just"/>
            <a:r>
              <a:rPr lang="cs-CZ" dirty="0" smtClean="0"/>
              <a:t>Měl by se projekt primárně zaměřit na investice do infrastruktury/vybavení nebo na nemateriální pomoc?</a:t>
            </a:r>
          </a:p>
        </p:txBody>
      </p:sp>
    </p:spTree>
    <p:extLst>
      <p:ext uri="{BB962C8B-B14F-4D97-AF65-F5344CB8AC3E}">
        <p14:creationId xmlns:p14="http://schemas.microsoft.com/office/powerpoint/2010/main" val="82250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ZÁKLADNÍ OTÁZKY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dirty="0"/>
              <a:t>Do jaké míry by měl projekt budovat kapacitu implementačních struktur</a:t>
            </a:r>
            <a:r>
              <a:rPr lang="cs-CZ" dirty="0" smtClean="0"/>
              <a:t>?</a:t>
            </a:r>
          </a:p>
          <a:p>
            <a:pPr algn="just"/>
            <a:endParaRPr lang="cs-CZ" dirty="0"/>
          </a:p>
          <a:p>
            <a:pPr algn="just"/>
            <a:r>
              <a:rPr lang="cs-CZ" dirty="0"/>
              <a:t>Měli by být zástupci klíčových jedinými příjemci projektových výstupů nebo by měl být zajištěn širší dopad?</a:t>
            </a:r>
          </a:p>
          <a:p>
            <a:pPr marL="0" indent="0" algn="just">
              <a:buNone/>
            </a:pPr>
            <a:endParaRPr lang="cs-CZ" dirty="0" smtClean="0"/>
          </a:p>
          <a:p>
            <a:pPr algn="just"/>
            <a:r>
              <a:rPr lang="cs-CZ" dirty="0" smtClean="0"/>
              <a:t>Do jaké míry by mělo být možno dělat změny v průběhu implementačního procesu? Jak je projekt flexibilní?</a:t>
            </a:r>
          </a:p>
        </p:txBody>
      </p:sp>
    </p:spTree>
    <p:extLst>
      <p:ext uri="{BB962C8B-B14F-4D97-AF65-F5344CB8AC3E}">
        <p14:creationId xmlns:p14="http://schemas.microsoft.com/office/powerpoint/2010/main" val="305334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ZÁKLADNÍ OTÁZKY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Kolik času a energie by mělo být vynaloženo na přípravu a formulaci projektu a na vyhledávání doplňujících informací?</a:t>
            </a:r>
          </a:p>
          <a:p>
            <a:pPr algn="just"/>
            <a:endParaRPr lang="cs-CZ" dirty="0" smtClean="0"/>
          </a:p>
          <a:p>
            <a:pPr algn="just"/>
            <a:r>
              <a:rPr lang="cs-CZ" dirty="0" smtClean="0"/>
              <a:t>Měla by být preferována inovativnost projektu?</a:t>
            </a:r>
          </a:p>
          <a:p>
            <a:pPr algn="just"/>
            <a:endParaRPr lang="cs-CZ" dirty="0" smtClean="0"/>
          </a:p>
          <a:p>
            <a:pPr algn="just"/>
            <a:r>
              <a:rPr lang="cs-CZ" dirty="0" smtClean="0"/>
              <a:t>Do jaké míry by měly být zohledněny genderové záležitosti, životní prostředí, sociálně vyloučené skupiny, atd.?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068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KRITÉRIA</a:t>
            </a: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Při umisťování projektu v rámci strategie by měla být posuzována následující kritéria:</a:t>
            </a:r>
          </a:p>
          <a:p>
            <a:pPr lvl="1" algn="just"/>
            <a:endParaRPr lang="cs-CZ" dirty="0" smtClean="0"/>
          </a:p>
          <a:p>
            <a:pPr lvl="1" algn="just"/>
            <a:r>
              <a:rPr lang="cs-CZ" dirty="0" smtClean="0"/>
              <a:t>Kritéria příležitostí a priorit (používají se při stanovování strategické orientace projektu)</a:t>
            </a:r>
          </a:p>
          <a:p>
            <a:pPr lvl="1" algn="just"/>
            <a:endParaRPr lang="cs-CZ" dirty="0" smtClean="0"/>
          </a:p>
          <a:p>
            <a:pPr lvl="1" algn="just"/>
            <a:r>
              <a:rPr lang="cs-CZ" dirty="0" smtClean="0"/>
              <a:t>Kritéria kvality (používají se v průběhu formulace projektu)</a:t>
            </a:r>
          </a:p>
          <a:p>
            <a:pPr lvl="1" algn="just"/>
            <a:endParaRPr lang="cs-CZ" dirty="0" smtClean="0"/>
          </a:p>
          <a:p>
            <a:pPr lvl="1" algn="just"/>
            <a:r>
              <a:rPr lang="cs-CZ" dirty="0" smtClean="0"/>
              <a:t>Kritéria udržitelnosti (používají se při identifikaci předběžných podmínek úspěšnosti)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2250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TYPY PROJEKTŮ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Typy projektů dle zaměření:</a:t>
            </a:r>
          </a:p>
          <a:p>
            <a:pPr lvl="1"/>
            <a:r>
              <a:rPr lang="cs-CZ" dirty="0" smtClean="0"/>
              <a:t>Investiční projekty (tvrdé projekty)</a:t>
            </a:r>
          </a:p>
          <a:p>
            <a:pPr lvl="1"/>
            <a:r>
              <a:rPr lang="cs-CZ" dirty="0" smtClean="0"/>
              <a:t>Neinvestiční projekty (měkké projekty)</a:t>
            </a:r>
          </a:p>
          <a:p>
            <a:pPr lvl="1"/>
            <a:endParaRPr lang="cs-CZ" dirty="0"/>
          </a:p>
          <a:p>
            <a:r>
              <a:rPr lang="cs-CZ" dirty="0" smtClean="0"/>
              <a:t>Partneři projektů:</a:t>
            </a:r>
          </a:p>
          <a:p>
            <a:pPr lvl="1"/>
            <a:r>
              <a:rPr lang="cs-CZ" dirty="0" smtClean="0"/>
              <a:t>Projekt s finančními a nefinančními partnery</a:t>
            </a:r>
          </a:p>
          <a:p>
            <a:pPr lvl="1"/>
            <a:r>
              <a:rPr lang="cs-CZ" dirty="0" smtClean="0"/>
              <a:t>Projekt pouze s finančními partnery</a:t>
            </a:r>
          </a:p>
          <a:p>
            <a:pPr lvl="1"/>
            <a:r>
              <a:rPr lang="cs-CZ" dirty="0" smtClean="0"/>
              <a:t>Projekt pouze s nefinančními partnery</a:t>
            </a:r>
          </a:p>
          <a:p>
            <a:pPr lvl="1"/>
            <a:r>
              <a:rPr lang="cs-CZ" dirty="0" smtClean="0"/>
              <a:t>Projekt bez partnerů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151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LOKALIZACE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Projekt může být z geografického hlediska s ohledem na předpokládaný dopad umístěn na různých úrovní:</a:t>
            </a:r>
          </a:p>
          <a:p>
            <a:pPr lvl="1"/>
            <a:r>
              <a:rPr lang="cs-CZ" dirty="0" smtClean="0"/>
              <a:t>Lokální úroveň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Regionální úroveň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Národní úroveň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Mezinárodní/Evropská úroveň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Mezikontinentální úroveň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839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327</TotalTime>
  <Words>521</Words>
  <Application>Microsoft Office PowerPoint</Application>
  <PresentationFormat>Předvádění na obrazovce (4:3)</PresentationFormat>
  <Paragraphs>104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Administrativní</vt:lpstr>
      <vt:lpstr>PRODEV</vt:lpstr>
      <vt:lpstr>DEFINICE PROGRAMOVÁNÍ</vt:lpstr>
      <vt:lpstr>UMÍSTĚNÍ PROJEKTU V ROZVOJOVÉ STRATEGII</vt:lpstr>
      <vt:lpstr>ZÁKLADNÍ OTÁZKY</vt:lpstr>
      <vt:lpstr>ZÁKLADNÍ OTÁZKY</vt:lpstr>
      <vt:lpstr>ZÁKLADNÍ OTÁZKY</vt:lpstr>
      <vt:lpstr>KRITÉRIA</vt:lpstr>
      <vt:lpstr>TYPY PROJEKTŮ</vt:lpstr>
      <vt:lpstr>LOKALIZACE PROJEKTU</vt:lpstr>
      <vt:lpstr>STRATEGIE ROZVOJE ÚZEMÍ</vt:lpstr>
      <vt:lpstr>NADNÁRODNÍ STRATEGIE</vt:lpstr>
      <vt:lpstr>ROZDÍLY V ČASOVÉM PLÁNOVÁNÍ STRATEGIÍ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52</cp:revision>
  <dcterms:created xsi:type="dcterms:W3CDTF">2011-05-24T06:21:46Z</dcterms:created>
  <dcterms:modified xsi:type="dcterms:W3CDTF">2011-06-22T09:08:54Z</dcterms:modified>
</cp:coreProperties>
</file>