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7" r:id="rId4"/>
    <p:sldId id="259" r:id="rId5"/>
    <p:sldId id="268" r:id="rId6"/>
    <p:sldId id="270" r:id="rId7"/>
    <p:sldId id="271" r:id="rId8"/>
    <p:sldId id="272" r:id="rId9"/>
    <p:sldId id="273" r:id="rId10"/>
    <p:sldId id="276" r:id="rId11"/>
    <p:sldId id="263" r:id="rId12"/>
    <p:sldId id="262" r:id="rId13"/>
    <p:sldId id="264" r:id="rId14"/>
    <p:sldId id="265" r:id="rId15"/>
    <p:sldId id="266" r:id="rId16"/>
    <p:sldId id="260" r:id="rId17"/>
    <p:sldId id="261" r:id="rId18"/>
    <p:sldId id="277" r:id="rId19"/>
    <p:sldId id="278" r:id="rId20"/>
    <p:sldId id="275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25E5076-3810-47DD-B79F-674D7AD40C01}" styleName="Tmavý styl 1 – zvýraznění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989D472-1901-41D8-BB82-458C6B02CA6D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60707E7-3439-4313-A1CB-64C8C01F8E7D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Identifikace </a:t>
            </a:r>
            <a:r>
              <a:rPr lang="cs-CZ" smtClean="0">
                <a:solidFill>
                  <a:schemeClr val="bg2">
                    <a:lumMod val="50000"/>
                  </a:schemeClr>
                </a:solidFill>
              </a:rPr>
              <a:t>projektu č.7</a:t>
            </a:r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</a:t>
            </a:r>
            <a:r>
              <a:rPr lang="cs-CZ" sz="1400" dirty="0" smtClean="0">
                <a:solidFill>
                  <a:schemeClr val="bg1"/>
                </a:solidFill>
              </a:rPr>
              <a:t>16. března </a:t>
            </a:r>
            <a:r>
              <a:rPr lang="cs-CZ" sz="1400" dirty="0" smtClean="0">
                <a:solidFill>
                  <a:schemeClr val="bg1"/>
                </a:solidFill>
              </a:rPr>
              <a:t>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901828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Uzavírající nástroje – řešení problémů pomocí analogie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dirty="0" smtClean="0"/>
              <a:t>Analogie jsou obrazy, postupy a </a:t>
            </a:r>
            <a:r>
              <a:rPr lang="pl-PL" dirty="0" smtClean="0"/>
              <a:t>skutkové podstaty </a:t>
            </a:r>
            <a:r>
              <a:rPr lang="pl-PL" dirty="0" smtClean="0"/>
              <a:t>z jiných oblastí, které jsou </a:t>
            </a:r>
            <a:r>
              <a:rPr lang="pl-PL" dirty="0" smtClean="0"/>
              <a:t>podobné </a:t>
            </a:r>
            <a:r>
              <a:rPr lang="cs-CZ" dirty="0" smtClean="0"/>
              <a:t>daném,u </a:t>
            </a:r>
            <a:r>
              <a:rPr lang="cs-CZ" dirty="0" smtClean="0"/>
              <a:t>problému. Při hledání vhodných </a:t>
            </a:r>
            <a:r>
              <a:rPr lang="cs-CZ" dirty="0" smtClean="0"/>
              <a:t>řešení vzniklých </a:t>
            </a:r>
            <a:r>
              <a:rPr lang="cs-CZ" dirty="0" smtClean="0"/>
              <a:t>problémů může být technika </a:t>
            </a:r>
            <a:r>
              <a:rPr lang="cs-CZ" dirty="0" smtClean="0"/>
              <a:t>analogie vhodnou </a:t>
            </a:r>
            <a:r>
              <a:rPr lang="cs-CZ" dirty="0" smtClean="0"/>
              <a:t>inspirací.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Příklad: 	Podávám špatný pracovní výkon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/>
        </p:nvGraphicFramePr>
        <p:xfrm>
          <a:off x="428596" y="4786322"/>
          <a:ext cx="8215371" cy="10109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785950"/>
                <a:gridCol w="3429024"/>
                <a:gridCol w="3000397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Oblast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Analogický problém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Řešení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Sport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Brankář chytá nespolehlivě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Rozšířit</a:t>
                      </a:r>
                      <a:r>
                        <a:rPr lang="cs-CZ" baseline="0" dirty="0" smtClean="0"/>
                        <a:t> trénink,</a:t>
                      </a:r>
                    </a:p>
                    <a:p>
                      <a:r>
                        <a:rPr lang="cs-CZ" baseline="0" dirty="0" smtClean="0"/>
                        <a:t>specializovat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RIZIKA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Hlavní části procesu řízení rizik jsou:</a:t>
            </a:r>
          </a:p>
          <a:p>
            <a:r>
              <a:rPr lang="cs-CZ" dirty="0" smtClean="0"/>
              <a:t>Plánování řízení rizik</a:t>
            </a:r>
          </a:p>
          <a:p>
            <a:r>
              <a:rPr lang="cs-CZ" dirty="0" smtClean="0"/>
              <a:t>Identifikace rizik</a:t>
            </a:r>
          </a:p>
          <a:p>
            <a:r>
              <a:rPr lang="cs-CZ" dirty="0" smtClean="0"/>
              <a:t>Kvalitativní analýza</a:t>
            </a:r>
          </a:p>
          <a:p>
            <a:r>
              <a:rPr lang="cs-CZ" dirty="0" smtClean="0"/>
              <a:t>Kvantitativní analýza</a:t>
            </a:r>
          </a:p>
          <a:p>
            <a:r>
              <a:rPr lang="cs-CZ" dirty="0" smtClean="0"/>
              <a:t>Plánování obrany proti rizikům</a:t>
            </a:r>
          </a:p>
          <a:p>
            <a:r>
              <a:rPr lang="cs-CZ" dirty="0" smtClean="0"/>
              <a:t>Monitorování a kontrola rizik</a:t>
            </a:r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Plánování rizik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503920" cy="4455998"/>
          </a:xfrm>
        </p:spPr>
        <p:txBody>
          <a:bodyPr/>
          <a:lstStyle/>
          <a:p>
            <a:r>
              <a:rPr lang="cs-CZ" dirty="0" smtClean="0"/>
              <a:t>Při jednání o projektu a následném kontraktu je potřeba mít představu o rizikovosti projektu.</a:t>
            </a:r>
          </a:p>
          <a:p>
            <a:r>
              <a:rPr lang="cs-CZ" dirty="0" smtClean="0"/>
              <a:t>Pro stanovení všech aspektů rizik je nutno provést:</a:t>
            </a:r>
          </a:p>
          <a:p>
            <a:pPr lvl="1"/>
            <a:r>
              <a:rPr lang="cs-CZ" dirty="0" smtClean="0"/>
              <a:t>Stanovení globální úrovně rizikovosti projektu</a:t>
            </a:r>
          </a:p>
          <a:p>
            <a:pPr lvl="1"/>
            <a:r>
              <a:rPr lang="cs-CZ" dirty="0" smtClean="0"/>
              <a:t>Posouzení hlavních projektových a externích rizik a vytvoření jejich předběžného seznamu</a:t>
            </a:r>
          </a:p>
          <a:p>
            <a:pPr lvl="1"/>
            <a:r>
              <a:rPr lang="cs-CZ" dirty="0" smtClean="0"/>
              <a:t>Rozhodnutí o přijatelnosti takových rizik a metodách obrany proti hlavním rizikům</a:t>
            </a: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Identifikace rizik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688034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Spočívá v systematické analýze, identifikaci, kategorizaci a dokumentaci rizik, které mohou ovlivnit projekt</a:t>
            </a:r>
          </a:p>
          <a:p>
            <a:r>
              <a:rPr lang="cs-CZ" dirty="0" smtClean="0"/>
              <a:t>Důležité je posoudit vzájemnost mezi riziky – vzájemná závislost rizik zvyšuje pravděpodobnost jejich vzniku i závažnost jejich dopadu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u="sng" dirty="0" smtClean="0"/>
              <a:t>Kroky v této fázi:</a:t>
            </a:r>
          </a:p>
          <a:p>
            <a:r>
              <a:rPr lang="cs-CZ" dirty="0" smtClean="0"/>
              <a:t>Prošetření a identifikace všech potenciálních problémových míst projektu;</a:t>
            </a:r>
          </a:p>
          <a:p>
            <a:r>
              <a:rPr lang="cs-CZ" dirty="0" smtClean="0"/>
              <a:t>Soupis možných rizik a jejich základní kategorizace;</a:t>
            </a:r>
          </a:p>
          <a:p>
            <a:r>
              <a:rPr lang="cs-CZ" dirty="0" smtClean="0"/>
              <a:t>Ověření seznamu identifikovaných rizik a jejich kategorií s použitím historických informací a zkušeností členů týmu.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Kvalitativní a kvantitativní analýza rizik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cs-CZ" u="sng" dirty="0" smtClean="0"/>
              <a:t>Kvalitativní</a:t>
            </a:r>
          </a:p>
          <a:p>
            <a:r>
              <a:rPr lang="cs-CZ" dirty="0" smtClean="0"/>
              <a:t>Rizika definovaná v předchozí fázi podrobí detailnímu zkoumání z hlediska:</a:t>
            </a:r>
          </a:p>
          <a:p>
            <a:pPr lvl="1"/>
            <a:r>
              <a:rPr lang="cs-CZ" dirty="0" smtClean="0"/>
              <a:t>Závažnosti rizik;</a:t>
            </a:r>
          </a:p>
          <a:p>
            <a:pPr lvl="1"/>
            <a:r>
              <a:rPr lang="cs-CZ" dirty="0" smtClean="0"/>
              <a:t>Předvídatelnosti rizik;</a:t>
            </a:r>
          </a:p>
          <a:p>
            <a:pPr lvl="1"/>
            <a:r>
              <a:rPr lang="cs-CZ" dirty="0" smtClean="0"/>
              <a:t>Potenciálních vazeb a vztahů mezi riziky;</a:t>
            </a:r>
          </a:p>
          <a:p>
            <a:pPr lvl="1"/>
            <a:r>
              <a:rPr lang="cs-CZ" dirty="0" smtClean="0"/>
              <a:t>Studni kontrolovatelnosti a odvratitelnosti.</a:t>
            </a:r>
          </a:p>
          <a:p>
            <a:r>
              <a:rPr lang="cs-CZ" dirty="0" smtClean="0"/>
              <a:t>Výstupem je aktualizovaný registr rizik obsahující přesnou klasifikaci rizika a jeho závažnosti.</a:t>
            </a:r>
          </a:p>
          <a:p>
            <a:pPr>
              <a:buNone/>
            </a:pPr>
            <a:endParaRPr lang="cs-CZ" sz="1200" dirty="0" smtClean="0"/>
          </a:p>
          <a:p>
            <a:pPr>
              <a:buNone/>
            </a:pPr>
            <a:r>
              <a:rPr lang="cs-CZ" u="sng" dirty="0" smtClean="0"/>
              <a:t>Kvantitativní</a:t>
            </a:r>
          </a:p>
          <a:p>
            <a:r>
              <a:rPr lang="cs-CZ" dirty="0" smtClean="0"/>
              <a:t>Opět jsou probírána rizika z předcházejícího kroku a jsou opatřena číselnými charakteristikami</a:t>
            </a:r>
          </a:p>
          <a:p>
            <a:r>
              <a:rPr lang="cs-CZ" dirty="0" smtClean="0"/>
              <a:t>Výstupem je aktualizovaný registr rizik obsahující přesnou </a:t>
            </a:r>
            <a:r>
              <a:rPr lang="cs-CZ" dirty="0" err="1" smtClean="0"/>
              <a:t>kvatifikaci</a:t>
            </a:r>
            <a:r>
              <a:rPr lang="cs-CZ" dirty="0" smtClean="0"/>
              <a:t> pravděpodobnosti vzniku rizika a hodnoty.</a:t>
            </a:r>
          </a:p>
          <a:p>
            <a:endParaRPr lang="cs-CZ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Plánování obrany a monitorování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cs-CZ" u="sng" dirty="0" smtClean="0"/>
              <a:t>Plánování obrany</a:t>
            </a:r>
          </a:p>
          <a:p>
            <a:r>
              <a:rPr lang="cs-CZ" dirty="0" smtClean="0"/>
              <a:t>Vytváří jednotlivé návrhy, které lze rozdělit na tyto typy:</a:t>
            </a:r>
          </a:p>
          <a:p>
            <a:pPr lvl="1"/>
            <a:r>
              <a:rPr lang="cs-CZ" dirty="0" smtClean="0"/>
              <a:t>Odmítnutí</a:t>
            </a:r>
          </a:p>
          <a:p>
            <a:pPr lvl="1"/>
            <a:r>
              <a:rPr lang="cs-CZ" dirty="0" smtClean="0"/>
              <a:t>Obnovení, redukce</a:t>
            </a:r>
          </a:p>
          <a:p>
            <a:pPr lvl="1"/>
            <a:r>
              <a:rPr lang="cs-CZ" dirty="0" smtClean="0"/>
              <a:t>Akceptace</a:t>
            </a:r>
          </a:p>
          <a:p>
            <a:pPr lvl="1"/>
            <a:r>
              <a:rPr lang="cs-CZ" dirty="0" smtClean="0"/>
              <a:t>Převody</a:t>
            </a:r>
          </a:p>
          <a:p>
            <a:pPr lvl="1"/>
            <a:r>
              <a:rPr lang="cs-CZ" dirty="0" smtClean="0"/>
              <a:t>Simulace a výzkum</a:t>
            </a:r>
          </a:p>
          <a:p>
            <a:pPr lvl="1">
              <a:buNone/>
            </a:pPr>
            <a:endParaRPr lang="cs-CZ" sz="1100" dirty="0" smtClean="0"/>
          </a:p>
          <a:p>
            <a:pPr>
              <a:buNone/>
            </a:pPr>
            <a:r>
              <a:rPr lang="cs-CZ" u="sng" dirty="0" smtClean="0"/>
              <a:t>Monitorování</a:t>
            </a:r>
          </a:p>
          <a:p>
            <a:r>
              <a:rPr lang="cs-CZ" dirty="0" smtClean="0"/>
              <a:t>Zaměřuje se na stavy a jevy, které jsou pro projekt nežádoucí</a:t>
            </a:r>
          </a:p>
          <a:p>
            <a:r>
              <a:rPr lang="cs-CZ" dirty="0" smtClean="0"/>
              <a:t>Výstupy jsou součástí standardního projektového reportingu.</a:t>
            </a:r>
            <a:r>
              <a:rPr lang="cs-CZ" u="sng" dirty="0" smtClean="0"/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ANALÝZA  ZÚČASTNĚNÝCH  STRAN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u="sng" dirty="0" smtClean="0"/>
              <a:t>Definice zúčastněné strany</a:t>
            </a:r>
          </a:p>
          <a:p>
            <a:r>
              <a:rPr lang="cs-CZ" dirty="0" smtClean="0"/>
              <a:t>Účastník (osoba, která se přímo účastní aktivit a sleduje své vlastní zájmy; interní nebo externí).</a:t>
            </a:r>
          </a:p>
          <a:p>
            <a:r>
              <a:rPr lang="cs-CZ" dirty="0" smtClean="0"/>
              <a:t>Zájmová skupina (jsou vytvořeny či rozpuštěny kolem jednotlivých problémů a spíš než ze struktury vychází z kontextu projektu).</a:t>
            </a:r>
          </a:p>
          <a:p>
            <a:pPr>
              <a:buNone/>
            </a:pPr>
            <a:endParaRPr lang="cs-CZ" sz="1200" dirty="0" smtClean="0"/>
          </a:p>
          <a:p>
            <a:pPr>
              <a:buNone/>
            </a:pPr>
            <a:r>
              <a:rPr lang="cs-CZ" u="sng" dirty="0" smtClean="0"/>
              <a:t>Typy zúčastněných stran</a:t>
            </a:r>
          </a:p>
          <a:p>
            <a:r>
              <a:rPr lang="cs-CZ" dirty="0" smtClean="0"/>
              <a:t>Cílová skupina/příjemce, zájmová skupina, asociace a občanské organizace, vládní agentury, neziskové organizace, podniky, sponzoři, aj.</a:t>
            </a:r>
          </a:p>
          <a:p>
            <a:endParaRPr lang="cs-CZ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ANALÝZY 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cs-CZ" dirty="0" smtClean="0"/>
              <a:t>Identifikovat a porozumět očekáváním a zájmům lidí, skupin a organizací .</a:t>
            </a:r>
          </a:p>
          <a:p>
            <a:pPr lvl="0"/>
            <a:r>
              <a:rPr lang="cs-CZ" dirty="0" smtClean="0"/>
              <a:t>Provést analýzy sil, které je mohou mobilizovat a umístit do vztahu k projektu .</a:t>
            </a:r>
          </a:p>
          <a:p>
            <a:pPr lvl="0"/>
            <a:r>
              <a:rPr lang="cs-CZ" dirty="0" smtClean="0"/>
              <a:t>Identifikovat možné zdroje informací .</a:t>
            </a:r>
          </a:p>
          <a:p>
            <a:pPr lvl="0"/>
            <a:r>
              <a:rPr lang="cs-CZ" dirty="0" smtClean="0"/>
              <a:t>Identifikovat případná partnerství .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 Analýza účastníků má velice blízko k analýze problému, ale nenahrazuje podrobnou analytickou studii cílových skupin, kterou může být potřeba provést během studie životaschopnosti projektu. 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Cibulový model analýzy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85720" y="1357298"/>
            <a:ext cx="8572560" cy="5214974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cs-CZ" dirty="0" smtClean="0"/>
              <a:t>Skládá se ze 4 vrstev zúčastněných stran. </a:t>
            </a:r>
            <a:r>
              <a:rPr lang="cs-CZ" dirty="0" smtClean="0"/>
              <a:t>Zájmy </a:t>
            </a:r>
            <a:r>
              <a:rPr lang="cs-CZ" dirty="0" smtClean="0"/>
              <a:t>různých zúčastněných </a:t>
            </a:r>
            <a:r>
              <a:rPr lang="cs-CZ" dirty="0" smtClean="0"/>
              <a:t>stran jsou reprezentovány různými rolemi, které jsou </a:t>
            </a:r>
            <a:r>
              <a:rPr lang="cs-CZ" dirty="0" smtClean="0"/>
              <a:t>následně přiřazené </a:t>
            </a:r>
            <a:r>
              <a:rPr lang="cs-CZ" dirty="0" smtClean="0"/>
              <a:t>jednotlivým </a:t>
            </a:r>
            <a:r>
              <a:rPr lang="cs-CZ" dirty="0" smtClean="0"/>
              <a:t>zúčastněným.</a:t>
            </a:r>
          </a:p>
          <a:p>
            <a:pPr algn="just">
              <a:buNone/>
            </a:pPr>
            <a:endParaRPr lang="cs-CZ" dirty="0" smtClean="0"/>
          </a:p>
          <a:p>
            <a:pPr algn="just">
              <a:buNone/>
            </a:pPr>
            <a:r>
              <a:rPr lang="cs-CZ" u="sng" dirty="0" smtClean="0"/>
              <a:t>První </a:t>
            </a:r>
            <a:r>
              <a:rPr lang="cs-CZ" u="sng" dirty="0" smtClean="0"/>
              <a:t>vrstva</a:t>
            </a:r>
            <a:r>
              <a:rPr lang="cs-CZ" dirty="0" smtClean="0"/>
              <a:t> („Produkt“) </a:t>
            </a:r>
            <a:endParaRPr lang="cs-CZ" dirty="0" smtClean="0"/>
          </a:p>
          <a:p>
            <a:pPr algn="just"/>
            <a:r>
              <a:rPr lang="cs-CZ" dirty="0" smtClean="0"/>
              <a:t>r</a:t>
            </a:r>
            <a:r>
              <a:rPr lang="cs-CZ" dirty="0" smtClean="0"/>
              <a:t>eprezentuje </a:t>
            </a:r>
            <a:r>
              <a:rPr lang="cs-CZ" dirty="0" smtClean="0"/>
              <a:t>samotný produkt, jehož doručení </a:t>
            </a:r>
            <a:r>
              <a:rPr lang="cs-CZ" dirty="0" smtClean="0"/>
              <a:t>je cílem </a:t>
            </a:r>
            <a:r>
              <a:rPr lang="cs-CZ" dirty="0" smtClean="0"/>
              <a:t>projektu.</a:t>
            </a:r>
          </a:p>
          <a:p>
            <a:pPr algn="just">
              <a:buNone/>
            </a:pPr>
            <a:endParaRPr lang="cs-CZ" sz="2000" dirty="0" smtClean="0"/>
          </a:p>
          <a:p>
            <a:pPr algn="just">
              <a:buNone/>
            </a:pPr>
            <a:r>
              <a:rPr lang="cs-CZ" u="sng" dirty="0" smtClean="0"/>
              <a:t>Druhá </a:t>
            </a:r>
            <a:r>
              <a:rPr lang="cs-CZ" u="sng" dirty="0" smtClean="0"/>
              <a:t>vrstva </a:t>
            </a:r>
            <a:r>
              <a:rPr lang="cs-CZ" dirty="0" smtClean="0"/>
              <a:t>(„Systém“) </a:t>
            </a:r>
            <a:endParaRPr lang="cs-CZ" dirty="0" smtClean="0"/>
          </a:p>
          <a:p>
            <a:pPr algn="just"/>
            <a:r>
              <a:rPr lang="cs-CZ" dirty="0" smtClean="0"/>
              <a:t>reprezentuje </a:t>
            </a:r>
            <a:r>
              <a:rPr lang="cs-CZ" dirty="0" smtClean="0"/>
              <a:t>produkt a budoucí přímé </a:t>
            </a:r>
            <a:r>
              <a:rPr lang="cs-CZ" dirty="0" smtClean="0"/>
              <a:t>uživatele produktu </a:t>
            </a:r>
            <a:r>
              <a:rPr lang="cs-CZ" dirty="0" smtClean="0"/>
              <a:t>(běžný operátor) a další role, které budou produkt nějakým </a:t>
            </a:r>
            <a:r>
              <a:rPr lang="cs-CZ" dirty="0" smtClean="0"/>
              <a:t>způsobem obsluhovat </a:t>
            </a:r>
            <a:r>
              <a:rPr lang="cs-CZ" dirty="0" smtClean="0"/>
              <a:t>(např. administrátor produktu).</a:t>
            </a:r>
          </a:p>
          <a:p>
            <a:pPr algn="just">
              <a:buNone/>
            </a:pPr>
            <a:endParaRPr lang="cs-CZ" sz="2000" dirty="0" smtClean="0"/>
          </a:p>
          <a:p>
            <a:pPr algn="just">
              <a:buNone/>
            </a:pPr>
            <a:r>
              <a:rPr lang="cs-CZ" u="sng" dirty="0" smtClean="0"/>
              <a:t>Třetí </a:t>
            </a:r>
            <a:r>
              <a:rPr lang="cs-CZ" u="sng" dirty="0" smtClean="0"/>
              <a:t>vrstva </a:t>
            </a:r>
            <a:r>
              <a:rPr lang="cs-CZ" dirty="0" smtClean="0"/>
              <a:t>(„Obklopující systém</a:t>
            </a:r>
            <a:r>
              <a:rPr lang="cs-CZ" dirty="0" smtClean="0"/>
              <a:t>“)</a:t>
            </a:r>
          </a:p>
          <a:p>
            <a:pPr algn="just"/>
            <a:r>
              <a:rPr lang="cs-CZ" dirty="0" smtClean="0"/>
              <a:t>reprezentuje </a:t>
            </a:r>
            <a:r>
              <a:rPr lang="cs-CZ" dirty="0" smtClean="0"/>
              <a:t>„celý Business“, tzn. Produkt</a:t>
            </a:r>
            <a:r>
              <a:rPr lang="cs-CZ" dirty="0" smtClean="0"/>
              <a:t>, Systém </a:t>
            </a:r>
            <a:r>
              <a:rPr lang="cs-CZ" dirty="0" smtClean="0"/>
              <a:t>a zúčastněné strany, kteří patří do organizace implementující Produkt </a:t>
            </a:r>
            <a:r>
              <a:rPr lang="cs-CZ" dirty="0" smtClean="0"/>
              <a:t>a profitující </a:t>
            </a:r>
            <a:r>
              <a:rPr lang="cs-CZ" dirty="0" smtClean="0"/>
              <a:t>z implementace produktu. Tito zúčastnění však Produkt </a:t>
            </a:r>
            <a:r>
              <a:rPr lang="cs-CZ" dirty="0" smtClean="0"/>
              <a:t>sami neobsluhují</a:t>
            </a:r>
            <a:r>
              <a:rPr lang="cs-CZ" dirty="0" smtClean="0"/>
              <a:t>.</a:t>
            </a:r>
          </a:p>
          <a:p>
            <a:pPr algn="just">
              <a:buNone/>
            </a:pPr>
            <a:endParaRPr lang="cs-CZ" sz="2000" dirty="0" smtClean="0"/>
          </a:p>
          <a:p>
            <a:pPr algn="just">
              <a:buNone/>
            </a:pPr>
            <a:r>
              <a:rPr lang="cs-CZ" u="sng" dirty="0" smtClean="0"/>
              <a:t>Čtvrtá </a:t>
            </a:r>
            <a:r>
              <a:rPr lang="cs-CZ" u="sng" dirty="0" smtClean="0"/>
              <a:t>vrstva </a:t>
            </a:r>
            <a:r>
              <a:rPr lang="cs-CZ" dirty="0" smtClean="0"/>
              <a:t>(„Širší okolí“) </a:t>
            </a:r>
            <a:endParaRPr lang="cs-CZ" dirty="0" smtClean="0"/>
          </a:p>
          <a:p>
            <a:pPr algn="just"/>
            <a:r>
              <a:rPr lang="cs-CZ" dirty="0" smtClean="0"/>
              <a:t>reprezentuje </a:t>
            </a:r>
            <a:r>
              <a:rPr lang="cs-CZ" dirty="0" smtClean="0"/>
              <a:t>ostatní zúčastněné strany, které </a:t>
            </a:r>
            <a:r>
              <a:rPr lang="cs-CZ" dirty="0" smtClean="0"/>
              <a:t>do organizace </a:t>
            </a:r>
            <a:r>
              <a:rPr lang="cs-CZ" dirty="0" smtClean="0"/>
              <a:t>implementující Produkt nemusí vůbec patřit. Typicky do ní </a:t>
            </a:r>
            <a:r>
              <a:rPr lang="cs-CZ" dirty="0" smtClean="0"/>
              <a:t>patří vývojový </a:t>
            </a:r>
            <a:r>
              <a:rPr lang="cs-CZ" dirty="0" smtClean="0"/>
              <a:t>tým, zúčastněné strany, které profitují finančně či politicky a </a:t>
            </a:r>
            <a:r>
              <a:rPr lang="cs-CZ" dirty="0" smtClean="0"/>
              <a:t>také „</a:t>
            </a:r>
            <a:r>
              <a:rPr lang="cs-CZ" dirty="0" smtClean="0"/>
              <a:t>záporné zúčastněné strany“. Typickým případem záporné zúčastněné </a:t>
            </a:r>
            <a:r>
              <a:rPr lang="cs-CZ" dirty="0" smtClean="0"/>
              <a:t>strany jsou </a:t>
            </a:r>
            <a:r>
              <a:rPr lang="cs-CZ" dirty="0" smtClean="0"/>
              <a:t>budoucí uživatelé systému, kteří se budou snažit vyhnout používání </a:t>
            </a:r>
            <a:r>
              <a:rPr lang="cs-CZ" dirty="0" smtClean="0"/>
              <a:t>nového Produktu</a:t>
            </a:r>
            <a:r>
              <a:rPr lang="cs-CZ" dirty="0" smtClean="0"/>
              <a:t>, jelikož jsou zvyklí na dříve užívané procesy a nástroje. Toto riziko </a:t>
            </a:r>
            <a:r>
              <a:rPr lang="cs-CZ" dirty="0" smtClean="0"/>
              <a:t>je více </a:t>
            </a:r>
            <a:r>
              <a:rPr lang="cs-CZ" dirty="0" smtClean="0"/>
              <a:t>pravděpodobné u zaměstnanců, kteří již ve firmě pracují na </a:t>
            </a:r>
            <a:r>
              <a:rPr lang="cs-CZ" dirty="0" smtClean="0"/>
              <a:t>jiných produktech</a:t>
            </a:r>
            <a:r>
              <a:rPr lang="cs-CZ" dirty="0" smtClean="0"/>
              <a:t>. Jedná se přibližně o jednu třetinu budoucích uživatelů</a:t>
            </a:r>
            <a:endParaRPr lang="cs-CZ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0"/>
            <a:ext cx="885831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ANALÝZA  PROBLÉMU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527436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Cílem projektu je nejdříve reagovat na nějakou potřebu (</a:t>
            </a:r>
            <a:r>
              <a:rPr lang="cs-CZ" dirty="0" err="1" smtClean="0"/>
              <a:t>Maslowova</a:t>
            </a:r>
            <a:r>
              <a:rPr lang="cs-CZ" dirty="0" smtClean="0"/>
              <a:t> pyramida potřeb - snažíme se uspokojovat především potřeby umístěné na nižších úrovních a poté postupujeme vzhůru).</a:t>
            </a:r>
          </a:p>
          <a:p>
            <a:pPr>
              <a:buNone/>
            </a:pPr>
            <a:endParaRPr lang="cs-CZ" sz="800" dirty="0" smtClean="0"/>
          </a:p>
          <a:p>
            <a:r>
              <a:rPr lang="cs-CZ" dirty="0" smtClean="0"/>
              <a:t>Problém představuje rozdíl mezi současnou situací a požadovaným stavem. Problém tedy může být výrazem potřeby nebo přání (ztráta, nedostatek, obtíže, snaha, budoucí projekt).</a:t>
            </a:r>
          </a:p>
          <a:p>
            <a:pPr>
              <a:buNone/>
            </a:pPr>
            <a:endParaRPr lang="cs-CZ" sz="800" dirty="0" smtClean="0"/>
          </a:p>
          <a:p>
            <a:r>
              <a:rPr lang="cs-CZ" dirty="0" smtClean="0"/>
              <a:t>Analýza problému by měla být provedena participativní metodou.</a:t>
            </a:r>
            <a:endParaRPr lang="cs-CZ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Maslowova</a:t>
            </a:r>
            <a:r>
              <a:rPr lang="cs-CZ" dirty="0" smtClean="0"/>
              <a:t> pyramida potřeb</a:t>
            </a:r>
            <a:endParaRPr lang="cs-C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23145" y="1928802"/>
            <a:ext cx="7495782" cy="37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METODY  ANALÝZY  PROBLÉMU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56528" cy="492922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cs-CZ" b="1" dirty="0" smtClean="0"/>
              <a:t>1.  Diskuse </a:t>
            </a:r>
            <a:r>
              <a:rPr lang="cs-CZ" b="1" dirty="0" smtClean="0"/>
              <a:t>s cílovou </a:t>
            </a:r>
            <a:r>
              <a:rPr lang="cs-CZ" b="1" dirty="0" smtClean="0"/>
              <a:t>skupinou</a:t>
            </a:r>
          </a:p>
          <a:p>
            <a:pPr algn="just">
              <a:buNone/>
            </a:pPr>
            <a:endParaRPr lang="cs-CZ" b="1" dirty="0" smtClean="0"/>
          </a:p>
          <a:p>
            <a:pPr algn="just"/>
            <a:r>
              <a:rPr lang="cs-CZ" sz="2000" dirty="0" smtClean="0"/>
              <a:t>Sdílení informací o jejich názorech a pocitech, týkajících se jejich životních podmínek, ale i nadějí a obtíží…</a:t>
            </a:r>
          </a:p>
          <a:p>
            <a:pPr algn="just"/>
            <a:r>
              <a:rPr lang="cs-CZ" sz="2000" dirty="0" smtClean="0"/>
              <a:t>Podpořit cílovou skupinu tím, že ji usnadní proces učení. Za tím účelem je povzbuzována, aby sdílela, zlepšovala a analyzovala znalosti a životní podmínky a zároveň plánovala, jednala, kontrolovala a hodnotila aktivity. Tímto způsobem je posilována její samostatnost</a:t>
            </a:r>
            <a:r>
              <a:rPr lang="cs-CZ" sz="2000" dirty="0" smtClean="0"/>
              <a:t>.</a:t>
            </a:r>
          </a:p>
          <a:p>
            <a:pPr algn="just"/>
            <a:r>
              <a:rPr lang="cs-CZ" sz="2000" u="sng" dirty="0" smtClean="0"/>
              <a:t>Strom problémů </a:t>
            </a:r>
            <a:r>
              <a:rPr lang="cs-CZ" sz="2000" dirty="0" smtClean="0"/>
              <a:t>může být použit od fáze identifikace, ale pro situace s více problémy je to jednodušší od stádia stanovení priorit intervencí </a:t>
            </a:r>
            <a:endParaRPr lang="cs-CZ" sz="2000" dirty="0" smtClean="0"/>
          </a:p>
          <a:p>
            <a:pPr algn="just">
              <a:buNone/>
            </a:pPr>
            <a:endParaRPr lang="cs-CZ" sz="1500" dirty="0" smtClean="0"/>
          </a:p>
          <a:p>
            <a:pPr algn="just">
              <a:buNone/>
            </a:pPr>
            <a:endParaRPr lang="cs-CZ" dirty="0" smtClean="0"/>
          </a:p>
          <a:p>
            <a:pPr algn="just"/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cs-CZ" b="1" dirty="0" smtClean="0"/>
              <a:t>2.  Participativní </a:t>
            </a:r>
            <a:r>
              <a:rPr lang="cs-CZ" b="1" dirty="0" smtClean="0"/>
              <a:t>průzkum</a:t>
            </a:r>
          </a:p>
          <a:p>
            <a:pPr algn="just"/>
            <a:r>
              <a:rPr lang="cs-CZ" sz="2900" dirty="0" smtClean="0"/>
              <a:t>specifické rozhovory a dotazníky oslovující jednotlivce reprezentující cílovou skupinu.</a:t>
            </a:r>
          </a:p>
          <a:p>
            <a:pPr algn="just"/>
            <a:r>
              <a:rPr lang="cs-CZ" sz="2900" dirty="0" smtClean="0"/>
              <a:t>Tento způsob je rovněž ale dražší a nevytváří tak originální a inovativní myšlenky.</a:t>
            </a:r>
          </a:p>
          <a:p>
            <a:r>
              <a:rPr lang="cs-CZ" u="sng" dirty="0" smtClean="0"/>
              <a:t>Prvky průzkumu:</a:t>
            </a:r>
            <a:endParaRPr lang="cs-CZ" dirty="0" smtClean="0"/>
          </a:p>
          <a:p>
            <a:pPr lvl="1"/>
            <a:r>
              <a:rPr lang="cs-CZ" sz="2500" dirty="0" smtClean="0"/>
              <a:t>Definice celkového cíle (co je záměrem šetření?)</a:t>
            </a:r>
          </a:p>
          <a:p>
            <a:pPr lvl="1"/>
            <a:r>
              <a:rPr lang="cs-CZ" sz="2500" dirty="0" smtClean="0"/>
              <a:t>Definice vzorku založeném na rozsahu a charakteristikách cílové skupiny</a:t>
            </a:r>
          </a:p>
          <a:p>
            <a:pPr lvl="1"/>
            <a:r>
              <a:rPr lang="cs-CZ" sz="2500" dirty="0" smtClean="0"/>
              <a:t>Studie proveditelnosti: finanční aspekty, plán projektu, zdroje, osoby, přístup k informátorům</a:t>
            </a:r>
          </a:p>
          <a:p>
            <a:pPr lvl="1"/>
            <a:r>
              <a:rPr lang="cs-CZ" sz="2500" dirty="0" smtClean="0"/>
              <a:t>Formulace smyslu projektu</a:t>
            </a:r>
          </a:p>
          <a:p>
            <a:pPr lvl="1"/>
            <a:r>
              <a:rPr lang="cs-CZ" sz="2500" dirty="0" smtClean="0"/>
              <a:t>Vývoj plánu průzkumu</a:t>
            </a:r>
          </a:p>
          <a:p>
            <a:pPr lvl="1"/>
            <a:r>
              <a:rPr lang="cs-CZ" sz="2500" dirty="0" smtClean="0"/>
              <a:t>Příprava nástrojů průzkumu: vedoucí rozhovoru, dotazník</a:t>
            </a:r>
          </a:p>
          <a:p>
            <a:pPr lvl="1"/>
            <a:r>
              <a:rPr lang="cs-CZ" sz="2500" dirty="0" smtClean="0"/>
              <a:t>Shromažďování dat</a:t>
            </a:r>
          </a:p>
          <a:p>
            <a:pPr lvl="1"/>
            <a:r>
              <a:rPr lang="cs-CZ" sz="2500" dirty="0" smtClean="0"/>
              <a:t>Analýza dat</a:t>
            </a:r>
          </a:p>
          <a:p>
            <a:pPr lvl="1"/>
            <a:r>
              <a:rPr lang="cs-CZ" sz="2500" dirty="0" smtClean="0"/>
              <a:t>Zpráva z průzkumu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786874" cy="622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Otevírací nástroje – </a:t>
            </a:r>
            <a:r>
              <a:rPr lang="cs-CZ" dirty="0" err="1" smtClean="0"/>
              <a:t>Occamova</a:t>
            </a:r>
            <a:r>
              <a:rPr lang="cs-CZ" dirty="0" smtClean="0"/>
              <a:t> břitva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Snaha udržet věci, co nejjednodušší, </a:t>
            </a:r>
            <a:r>
              <a:rPr lang="cs-CZ" dirty="0" smtClean="0"/>
              <a:t>vytvořit definici</a:t>
            </a:r>
            <a:r>
              <a:rPr lang="cs-CZ" dirty="0" smtClean="0"/>
              <a:t>, které každý rozumí a která </a:t>
            </a:r>
            <a:r>
              <a:rPr lang="cs-CZ" dirty="0" smtClean="0"/>
              <a:t>popisuje jádro </a:t>
            </a:r>
            <a:r>
              <a:rPr lang="cs-CZ" dirty="0" smtClean="0"/>
              <a:t>problému</a:t>
            </a:r>
            <a:r>
              <a:rPr lang="cs-CZ" dirty="0" smtClean="0"/>
              <a:t>.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u="sng" dirty="0" smtClean="0"/>
              <a:t>Postup</a:t>
            </a:r>
          </a:p>
          <a:p>
            <a:r>
              <a:rPr lang="cs-CZ" dirty="0" smtClean="0"/>
              <a:t>Analýza tématu, ustavení širší problémové oblasti </a:t>
            </a:r>
          </a:p>
          <a:p>
            <a:pPr>
              <a:buNone/>
            </a:pPr>
            <a:r>
              <a:rPr lang="cs-CZ" dirty="0" smtClean="0"/>
              <a:t>	</a:t>
            </a:r>
            <a:r>
              <a:rPr lang="cs-CZ" sz="2200" dirty="0" smtClean="0"/>
              <a:t>„Týká se to nás?“, „Můžeme s tím něco v rozumné době udělat?“</a:t>
            </a:r>
          </a:p>
          <a:p>
            <a:r>
              <a:rPr lang="cs-CZ" dirty="0" smtClean="0"/>
              <a:t>Definice problému, návrat k problému, přesné formulace</a:t>
            </a:r>
          </a:p>
          <a:p>
            <a:pPr lvl="1">
              <a:buNone/>
            </a:pPr>
            <a:r>
              <a:rPr lang="cs-CZ" dirty="0" smtClean="0"/>
              <a:t>„Potřebujeme více prostoru“ </a:t>
            </a:r>
            <a:r>
              <a:rPr lang="cs-CZ" b="1" dirty="0" smtClean="0">
                <a:solidFill>
                  <a:srgbClr val="FF0000"/>
                </a:solidFill>
              </a:rPr>
              <a:t>x</a:t>
            </a:r>
            <a:r>
              <a:rPr lang="cs-CZ" dirty="0" smtClean="0"/>
              <a:t> / „Jaký hl. problém bychom vyřešili, kdybychom měli více prostoru?“ </a:t>
            </a:r>
            <a:r>
              <a:rPr lang="cs-CZ" b="1" dirty="0" smtClean="0">
                <a:solidFill>
                  <a:srgbClr val="00B050"/>
                </a:solidFill>
                <a:latin typeface="Agency FB"/>
              </a:rPr>
              <a:t>√</a:t>
            </a:r>
            <a:endParaRPr lang="cs-CZ" b="1" dirty="0" smtClean="0">
              <a:solidFill>
                <a:srgbClr val="00B050"/>
              </a:solidFill>
            </a:endParaRPr>
          </a:p>
          <a:p>
            <a:r>
              <a:rPr lang="cs-CZ" dirty="0" smtClean="0"/>
              <a:t>Dotaz, zda problém stojí za řešení</a:t>
            </a:r>
          </a:p>
          <a:p>
            <a:pPr lvl="1">
              <a:buNone/>
            </a:pPr>
            <a:r>
              <a:rPr lang="cs-CZ" dirty="0" smtClean="0"/>
              <a:t>„Tak co …?“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Zužující nástroje - Brainstorming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214282" y="1428736"/>
            <a:ext cx="8591390" cy="514353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cs-CZ" dirty="0" smtClean="0"/>
              <a:t>Technika</a:t>
            </a:r>
            <a:r>
              <a:rPr lang="cs-CZ" dirty="0" smtClean="0"/>
              <a:t>, umožňující shromáždit velké </a:t>
            </a:r>
            <a:r>
              <a:rPr lang="cs-CZ" dirty="0" smtClean="0"/>
              <a:t>množství nápadů</a:t>
            </a:r>
            <a:r>
              <a:rPr lang="cs-CZ" dirty="0" smtClean="0"/>
              <a:t>. Skupina lidí dostane zadání, nejčastěji </a:t>
            </a:r>
            <a:r>
              <a:rPr lang="cs-CZ" dirty="0" smtClean="0"/>
              <a:t>ve formě </a:t>
            </a:r>
            <a:r>
              <a:rPr lang="cs-CZ" dirty="0" smtClean="0"/>
              <a:t>otázky, jak vyřešit určitý problém, a </a:t>
            </a:r>
            <a:r>
              <a:rPr lang="cs-CZ" dirty="0" smtClean="0"/>
              <a:t>jednotliví účastníci </a:t>
            </a:r>
            <a:r>
              <a:rPr lang="cs-CZ" dirty="0" smtClean="0"/>
              <a:t>navrhují řešení. Brainstorming </a:t>
            </a:r>
            <a:r>
              <a:rPr lang="cs-CZ" dirty="0" smtClean="0"/>
              <a:t>vede </a:t>
            </a:r>
            <a:r>
              <a:rPr lang="pl-PL" dirty="0" smtClean="0"/>
              <a:t>facilitátor</a:t>
            </a:r>
            <a:r>
              <a:rPr lang="pl-PL" dirty="0" smtClean="0"/>
              <a:t>, nápady se zapisují tak, aby je </a:t>
            </a:r>
            <a:r>
              <a:rPr lang="pl-PL" dirty="0" smtClean="0"/>
              <a:t>měli </a:t>
            </a:r>
            <a:r>
              <a:rPr lang="cs-CZ" dirty="0" smtClean="0"/>
              <a:t>účastníci </a:t>
            </a:r>
            <a:r>
              <a:rPr lang="cs-CZ" dirty="0" smtClean="0"/>
              <a:t>na očích. Platí zásada, že v </a:t>
            </a:r>
            <a:r>
              <a:rPr lang="cs-CZ" dirty="0" smtClean="0"/>
              <a:t>průběhu brainstormingu </a:t>
            </a:r>
            <a:r>
              <a:rPr lang="cs-CZ" dirty="0" smtClean="0"/>
              <a:t>se nápady zásadně nehodnotí.</a:t>
            </a:r>
          </a:p>
          <a:p>
            <a:r>
              <a:rPr lang="cs-CZ" dirty="0" smtClean="0"/>
              <a:t>Menší skupina lidí (okolo 10), rozmanité složení včetně neodborníků</a:t>
            </a:r>
          </a:p>
          <a:p>
            <a:r>
              <a:rPr lang="cs-CZ" dirty="0" smtClean="0"/>
              <a:t>Vydržet 30-60 minut</a:t>
            </a:r>
          </a:p>
          <a:p>
            <a:r>
              <a:rPr lang="cs-CZ" dirty="0" smtClean="0"/>
              <a:t>Obecné postupy: žádná kritika, naprostá volnost, množství, vylepšujte, uležení</a:t>
            </a:r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r>
              <a:rPr lang="cs-CZ" u="sng" dirty="0" smtClean="0"/>
              <a:t>Postup</a:t>
            </a:r>
          </a:p>
          <a:p>
            <a:r>
              <a:rPr lang="cs-CZ" dirty="0" smtClean="0"/>
              <a:t>Zapsat pravidla</a:t>
            </a:r>
          </a:p>
          <a:p>
            <a:r>
              <a:rPr lang="cs-CZ" dirty="0" smtClean="0"/>
              <a:t>Zapsat předmět</a:t>
            </a:r>
          </a:p>
          <a:p>
            <a:r>
              <a:rPr lang="cs-CZ" dirty="0" smtClean="0"/>
              <a:t>Zapsat každý nápad</a:t>
            </a:r>
          </a:p>
          <a:p>
            <a:r>
              <a:rPr lang="cs-CZ" dirty="0" smtClean="0"/>
              <a:t>Nechat nápady uležet</a:t>
            </a:r>
          </a:p>
          <a:p>
            <a:r>
              <a:rPr lang="cs-CZ" dirty="0" smtClean="0"/>
              <a:t>Požádat tým o doplnění nápadů</a:t>
            </a:r>
          </a:p>
          <a:p>
            <a:r>
              <a:rPr lang="cs-CZ" dirty="0" smtClean="0"/>
              <a:t>Vyhodnotit nápady</a:t>
            </a: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Zužující nástroje – SWOT analýza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357298"/>
            <a:ext cx="8503920" cy="4741750"/>
          </a:xfrm>
        </p:spPr>
        <p:txBody>
          <a:bodyPr/>
          <a:lstStyle/>
          <a:p>
            <a:r>
              <a:rPr lang="pl-PL" sz="2000" dirty="0" smtClean="0"/>
              <a:t>Tato metoda je cestou, jak začít proces plánování</a:t>
            </a:r>
            <a:r>
              <a:rPr lang="pl-PL" sz="2000" dirty="0" smtClean="0"/>
              <a:t>, </a:t>
            </a:r>
            <a:r>
              <a:rPr lang="cs-CZ" sz="2000" dirty="0" smtClean="0"/>
              <a:t>vzhledem </a:t>
            </a:r>
            <a:r>
              <a:rPr lang="cs-CZ" sz="2000" dirty="0" smtClean="0"/>
              <a:t>k tomu, že </a:t>
            </a:r>
            <a:r>
              <a:rPr lang="cs-CZ" sz="2000" dirty="0" smtClean="0"/>
              <a:t>pomáhá </a:t>
            </a:r>
            <a:r>
              <a:rPr lang="cs-CZ" sz="2000" dirty="0" smtClean="0"/>
              <a:t>účastníkům </a:t>
            </a:r>
            <a:r>
              <a:rPr lang="cs-CZ" sz="2000" dirty="0" smtClean="0"/>
              <a:t>analyzovat situaci</a:t>
            </a:r>
            <a:r>
              <a:rPr lang="cs-CZ" sz="2000" dirty="0" smtClean="0"/>
              <a:t>. Často je zapotřebí více informací k </a:t>
            </a:r>
            <a:r>
              <a:rPr lang="cs-CZ" sz="2000" dirty="0" smtClean="0"/>
              <a:t>ukončení úkolu.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214282" y="2571745"/>
          <a:ext cx="8715436" cy="39290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594"/>
                <a:gridCol w="4214842"/>
              </a:tblGrid>
              <a:tr h="1630773">
                <a:tc>
                  <a:txBody>
                    <a:bodyPr/>
                    <a:lstStyle/>
                    <a:p>
                      <a:r>
                        <a:rPr lang="cs-CZ" b="1" dirty="0" smtClean="0"/>
                        <a:t>Silné stránky – </a:t>
                      </a:r>
                      <a:r>
                        <a:rPr lang="cs-CZ" b="1" dirty="0" err="1" smtClean="0"/>
                        <a:t>Strength</a:t>
                      </a:r>
                      <a:endParaRPr lang="cs-CZ" b="1" dirty="0" smtClean="0"/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Jaké silné stránky spatřujeme v problému.</a:t>
                      </a:r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Čím můžeme řešení problému ovlivnit.</a:t>
                      </a:r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 děláme správně.</a:t>
                      </a:r>
                    </a:p>
                    <a:p>
                      <a:r>
                        <a:rPr kumimoji="0" lang="fi-FI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 koho se můžeme spolehnout při</a:t>
                      </a:r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řešení problému. atd.</a:t>
                      </a:r>
                      <a:endParaRPr lang="cs-CZ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 dirty="0" smtClean="0"/>
                        <a:t>Slabé stránky - </a:t>
                      </a:r>
                      <a:r>
                        <a:rPr lang="cs-CZ" b="1" dirty="0" err="1" smtClean="0"/>
                        <a:t>Weakness</a:t>
                      </a:r>
                      <a:endParaRPr lang="cs-CZ" b="1" dirty="0" smtClean="0"/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Kde jsou naše slabiny.</a:t>
                      </a:r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 děláme špatně.</a:t>
                      </a:r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 nám brání ve vyřešení problémů.</a:t>
                      </a:r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 koho se nemůžeme spolehnout.</a:t>
                      </a:r>
                      <a:endParaRPr lang="cs-CZ" sz="1600" dirty="0"/>
                    </a:p>
                  </a:txBody>
                  <a:tcPr/>
                </a:tc>
              </a:tr>
              <a:tr h="2298316">
                <a:tc>
                  <a:txBody>
                    <a:bodyPr/>
                    <a:lstStyle/>
                    <a:p>
                      <a:r>
                        <a:rPr lang="cs-CZ" b="1" dirty="0" smtClean="0"/>
                        <a:t>Příležitosti</a:t>
                      </a:r>
                      <a:r>
                        <a:rPr lang="cs-CZ" b="1" baseline="0" dirty="0" smtClean="0"/>
                        <a:t> – </a:t>
                      </a:r>
                      <a:r>
                        <a:rPr lang="cs-CZ" b="1" baseline="0" dirty="0" err="1" smtClean="0"/>
                        <a:t>Opportunity</a:t>
                      </a:r>
                      <a:endParaRPr lang="cs-CZ" b="1" baseline="0" dirty="0" smtClean="0"/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Příležitosti se mohou naskytnou</a:t>
                      </a:r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odhalením slabých stránek – příležitost k rozvoji.</a:t>
                      </a:r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 nám přinese úspěšné vyřešení problému.</a:t>
                      </a:r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Jaký další problém tím odstraníme.</a:t>
                      </a:r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Čím nás řešení obohatí.</a:t>
                      </a:r>
                    </a:p>
                    <a:p>
                      <a:r>
                        <a:rPr kumimoji="0" lang="cs-CZ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 můžeme získat. atd.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 dirty="0" smtClean="0"/>
                        <a:t>Hrozby – </a:t>
                      </a:r>
                      <a:r>
                        <a:rPr lang="cs-CZ" b="1" dirty="0" err="1" smtClean="0"/>
                        <a:t>Threat</a:t>
                      </a:r>
                      <a:endParaRPr lang="cs-CZ" b="1" dirty="0" smtClean="0"/>
                    </a:p>
                    <a:p>
                      <a:r>
                        <a:rPr kumimoji="0" lang="cs-CZ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 se stane, když problém nevyřešíme.</a:t>
                      </a:r>
                    </a:p>
                    <a:p>
                      <a:r>
                        <a:rPr kumimoji="0" lang="cs-CZ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Jaké další problémy se mohou objevit.</a:t>
                      </a:r>
                    </a:p>
                    <a:p>
                      <a:r>
                        <a:rPr kumimoji="0" lang="cs-CZ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 co nás neřešení či nevyřešení</a:t>
                      </a:r>
                    </a:p>
                    <a:p>
                      <a:r>
                        <a:rPr kumimoji="0" lang="cs-CZ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problému může připravit. atd.</a:t>
                      </a:r>
                      <a:endParaRPr lang="cs-CZ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171</TotalTime>
  <Words>1319</Words>
  <Application>Microsoft Office PowerPoint</Application>
  <PresentationFormat>Předvádění na obrazovce (4:3)</PresentationFormat>
  <Paragraphs>176</Paragraphs>
  <Slides>20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Administrativní</vt:lpstr>
      <vt:lpstr>PRODEV</vt:lpstr>
      <vt:lpstr>ANALÝZA  PROBLÉMU</vt:lpstr>
      <vt:lpstr>Maslowova pyramida potřeb</vt:lpstr>
      <vt:lpstr>METODY  ANALÝZY  PROBLÉMU</vt:lpstr>
      <vt:lpstr>Snímek 5</vt:lpstr>
      <vt:lpstr>Snímek 6</vt:lpstr>
      <vt:lpstr>Otevírací nástroje – Occamova břitva</vt:lpstr>
      <vt:lpstr>Zužující nástroje - Brainstorming</vt:lpstr>
      <vt:lpstr>Zužující nástroje – SWOT analýza</vt:lpstr>
      <vt:lpstr>Uzavírající nástroje – řešení problémů pomocí analogie</vt:lpstr>
      <vt:lpstr>RIZIKA</vt:lpstr>
      <vt:lpstr>Plánování rizik</vt:lpstr>
      <vt:lpstr>Identifikace rizik</vt:lpstr>
      <vt:lpstr>Kvalitativní a kvantitativní analýza rizik</vt:lpstr>
      <vt:lpstr>Plánování obrany a monitorování</vt:lpstr>
      <vt:lpstr>ANALÝZA  ZÚČASTNĚNÝCH  STRAN</vt:lpstr>
      <vt:lpstr>CÍLE ANALÝZY </vt:lpstr>
      <vt:lpstr>Cibulový model analýzy</vt:lpstr>
      <vt:lpstr>Snímek 19</vt:lpstr>
      <vt:lpstr>Snímek 20</vt:lpstr>
    </vt:vector>
  </TitlesOfParts>
  <Company>Tempo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Asistent</cp:lastModifiedBy>
  <cp:revision>39</cp:revision>
  <dcterms:created xsi:type="dcterms:W3CDTF">2011-05-24T06:13:11Z</dcterms:created>
  <dcterms:modified xsi:type="dcterms:W3CDTF">2011-06-13T10:38:59Z</dcterms:modified>
</cp:coreProperties>
</file>