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8" r:id="rId3"/>
    <p:sldId id="258" r:id="rId4"/>
    <p:sldId id="262" r:id="rId5"/>
    <p:sldId id="259" r:id="rId6"/>
    <p:sldId id="265" r:id="rId7"/>
    <p:sldId id="260" r:id="rId8"/>
    <p:sldId id="266" r:id="rId9"/>
    <p:sldId id="263" r:id="rId10"/>
    <p:sldId id="264" r:id="rId11"/>
    <p:sldId id="269" r:id="rId12"/>
    <p:sldId id="267" r:id="rId13"/>
    <p:sldId id="261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989D-B5C0-40A4-8353-60F0F484CE92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FE3539E-C7E8-4428-97C5-AF6A83189BA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989D-B5C0-40A4-8353-60F0F484CE92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3539E-C7E8-4428-97C5-AF6A83189BA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FE3539E-C7E8-4428-97C5-AF6A83189BA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989D-B5C0-40A4-8353-60F0F484CE92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989D-B5C0-40A4-8353-60F0F484CE92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FE3539E-C7E8-4428-97C5-AF6A83189BA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989D-B5C0-40A4-8353-60F0F484CE92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FE3539E-C7E8-4428-97C5-AF6A83189BA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C6E989D-B5C0-40A4-8353-60F0F484CE92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3539E-C7E8-4428-97C5-AF6A83189BA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989D-B5C0-40A4-8353-60F0F484CE92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FE3539E-C7E8-4428-97C5-AF6A83189BA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989D-B5C0-40A4-8353-60F0F484CE92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FE3539E-C7E8-4428-97C5-AF6A83189BA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989D-B5C0-40A4-8353-60F0F484CE92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E3539E-C7E8-4428-97C5-AF6A83189BA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FE3539E-C7E8-4428-97C5-AF6A83189BA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E989D-B5C0-40A4-8353-60F0F484CE92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FE3539E-C7E8-4428-97C5-AF6A83189BA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C6E989D-B5C0-40A4-8353-60F0F484CE92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C6E989D-B5C0-40A4-8353-60F0F484CE92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FE3539E-C7E8-4428-97C5-AF6A83189BA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FINANCOVÁNÍ PROJEKTU i</a:t>
            </a:r>
          </a:p>
          <a:p>
            <a:endParaRPr lang="cs-CZ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Datum:11. KVĚTNA 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TVORBA FINANČNÍHO PLÁNU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Identifikaci zdrojů</a:t>
            </a:r>
          </a:p>
          <a:p>
            <a:pPr lvl="1"/>
            <a:r>
              <a:rPr lang="cs-CZ" dirty="0" smtClean="0"/>
              <a:t>Potřebného objemu finančních prostředků </a:t>
            </a:r>
          </a:p>
          <a:p>
            <a:pPr lvl="1"/>
            <a:r>
              <a:rPr lang="cs-CZ" dirty="0" smtClean="0"/>
              <a:t>Typu projektu (infrastruktura, tvorba kapacit …)</a:t>
            </a:r>
          </a:p>
          <a:p>
            <a:pPr lvl="1"/>
            <a:r>
              <a:rPr lang="cs-CZ" dirty="0" smtClean="0"/>
              <a:t>Oblasti, v níž bude projekt realizován </a:t>
            </a:r>
          </a:p>
          <a:p>
            <a:pPr>
              <a:buNone/>
            </a:pPr>
            <a:endParaRPr lang="cs-CZ" sz="1600" dirty="0" smtClean="0"/>
          </a:p>
          <a:p>
            <a:r>
              <a:rPr lang="cs-CZ" dirty="0" smtClean="0"/>
              <a:t>Konečnou strukturu </a:t>
            </a:r>
            <a:r>
              <a:rPr lang="cs-CZ" dirty="0" err="1" smtClean="0"/>
              <a:t>fin</a:t>
            </a:r>
            <a:r>
              <a:rPr lang="cs-CZ" dirty="0" smtClean="0"/>
              <a:t>. prostředků</a:t>
            </a:r>
          </a:p>
          <a:p>
            <a:pPr lvl="1"/>
            <a:r>
              <a:rPr lang="cs-CZ" dirty="0" smtClean="0"/>
              <a:t>Procento vlastního financování nevládní organizace</a:t>
            </a:r>
          </a:p>
          <a:p>
            <a:pPr lvl="1"/>
            <a:r>
              <a:rPr lang="cs-CZ" dirty="0" smtClean="0"/>
              <a:t>Hlavní </a:t>
            </a:r>
            <a:r>
              <a:rPr lang="cs-CZ" dirty="0" smtClean="0"/>
              <a:t>donor?</a:t>
            </a:r>
            <a:endParaRPr lang="cs-CZ" dirty="0" smtClean="0"/>
          </a:p>
          <a:p>
            <a:pPr lvl="1"/>
            <a:r>
              <a:rPr lang="cs-CZ" dirty="0" smtClean="0"/>
              <a:t>Účastníci systému spolufinancování?</a:t>
            </a:r>
          </a:p>
          <a:p>
            <a:pPr lvl="1"/>
            <a:r>
              <a:rPr lang="cs-CZ" dirty="0" smtClean="0"/>
              <a:t>Alternativy hlavního </a:t>
            </a:r>
            <a:r>
              <a:rPr lang="cs-CZ" dirty="0" smtClean="0"/>
              <a:t>donora?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PROBLÉMY FIN. PLÁNOVÁNÍ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785926"/>
            <a:ext cx="8503920" cy="4429156"/>
          </a:xfrm>
        </p:spPr>
        <p:txBody>
          <a:bodyPr>
            <a:normAutofit/>
          </a:bodyPr>
          <a:lstStyle/>
          <a:p>
            <a:r>
              <a:rPr lang="cs-CZ" dirty="0" smtClean="0"/>
              <a:t>Nedostatečný předchozí monitoring.</a:t>
            </a:r>
          </a:p>
          <a:p>
            <a:pPr>
              <a:buNone/>
            </a:pPr>
            <a:endParaRPr lang="cs-CZ" sz="1000" dirty="0" smtClean="0"/>
          </a:p>
          <a:p>
            <a:r>
              <a:rPr lang="cs-CZ" dirty="0" smtClean="0"/>
              <a:t>Nedostatečné či velmi orientační informační vstupy.</a:t>
            </a:r>
          </a:p>
          <a:p>
            <a:pPr>
              <a:buNone/>
            </a:pPr>
            <a:endParaRPr lang="cs-CZ" sz="1000" dirty="0" smtClean="0"/>
          </a:p>
          <a:p>
            <a:r>
              <a:rPr lang="cs-CZ" dirty="0" smtClean="0"/>
              <a:t>Silný vliv ad hoc rozhodování při realizaci.</a:t>
            </a:r>
          </a:p>
          <a:p>
            <a:pPr>
              <a:buNone/>
            </a:pPr>
            <a:endParaRPr lang="cs-CZ" sz="1000" dirty="0" smtClean="0"/>
          </a:p>
          <a:p>
            <a:r>
              <a:rPr lang="cs-CZ" dirty="0" smtClean="0"/>
              <a:t>Finanční plánování jako okrajová součást procesu strategického plánování.</a:t>
            </a:r>
          </a:p>
          <a:p>
            <a:pPr>
              <a:buNone/>
            </a:pPr>
            <a:endParaRPr lang="cs-CZ" sz="1000" dirty="0" smtClean="0"/>
          </a:p>
          <a:p>
            <a:r>
              <a:rPr lang="cs-CZ" dirty="0" smtClean="0"/>
              <a:t>Extrémní závislost na vnějších finančních zdrojích (dotacích) – nelze předjímat výsledky.</a:t>
            </a: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PŘÍNOSY FINANČNÍHO PLÁNOVÁNÍ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2071678"/>
            <a:ext cx="8503920" cy="4027370"/>
          </a:xfrm>
        </p:spPr>
        <p:txBody>
          <a:bodyPr/>
          <a:lstStyle/>
          <a:p>
            <a:r>
              <a:rPr lang="cs-CZ" dirty="0" smtClean="0"/>
              <a:t>Organizace finančních prostředků.</a:t>
            </a:r>
          </a:p>
          <a:p>
            <a:pPr>
              <a:buNone/>
            </a:pPr>
            <a:endParaRPr lang="cs-CZ" sz="1000" dirty="0" smtClean="0"/>
          </a:p>
          <a:p>
            <a:r>
              <a:rPr lang="cs-CZ" dirty="0" smtClean="0"/>
              <a:t>Stanoví udržitelnou, jasnou cestu ke splnění stanovených cílů.</a:t>
            </a:r>
          </a:p>
          <a:p>
            <a:pPr>
              <a:buNone/>
            </a:pPr>
            <a:endParaRPr lang="cs-CZ" sz="1000" dirty="0" smtClean="0"/>
          </a:p>
          <a:p>
            <a:r>
              <a:rPr lang="cs-CZ" dirty="0" smtClean="0"/>
              <a:t>Pozitivní vliv na finanční disciplínu organizace.</a:t>
            </a: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4800" b="1" dirty="0" smtClean="0"/>
              <a:t>DĚKUJI ZA POZORNOST </a:t>
            </a:r>
            <a:r>
              <a:rPr lang="cs-CZ" sz="4800" b="1" dirty="0" smtClean="0">
                <a:sym typeface="Wingdings" pitchFamily="2" charset="2"/>
              </a:rPr>
              <a:t></a:t>
            </a:r>
            <a:endParaRPr lang="cs-CZ" sz="4800" b="1" dirty="0"/>
          </a:p>
        </p:txBody>
      </p:sp>
    </p:spTree>
    <p:extLst>
      <p:ext uri="{BB962C8B-B14F-4D97-AF65-F5344CB8AC3E}">
        <p14:creationId xmlns:p14="http://schemas.microsoft.com/office/powerpoint/2010/main" val="101232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FINANČNÍ PLÁNOVÁNÍ - cíle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2214554"/>
            <a:ext cx="8503920" cy="3884494"/>
          </a:xfrm>
        </p:spPr>
        <p:txBody>
          <a:bodyPr/>
          <a:lstStyle/>
          <a:p>
            <a:pPr algn="just"/>
            <a:r>
              <a:rPr lang="cs-CZ" dirty="0" smtClean="0"/>
              <a:t>Stanovit finanční cíle.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Určit prostředky, jak těchto cílů dosáhnout.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Zajistit jejich splnění.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Zajistit finanční zdraví a stabilitu.</a:t>
            </a: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FINANCOVÁNÍ  PROJEKTU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214282" y="1500174"/>
            <a:ext cx="8715436" cy="485778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cs-CZ" dirty="0" smtClean="0"/>
              <a:t>Otázka financování musí být zodpovězena co nejdříve</a:t>
            </a:r>
          </a:p>
          <a:p>
            <a:pPr algn="just">
              <a:buNone/>
            </a:pPr>
            <a:endParaRPr lang="cs-CZ" sz="1300" dirty="0" smtClean="0"/>
          </a:p>
          <a:p>
            <a:pPr algn="just"/>
            <a:r>
              <a:rPr lang="cs-CZ" dirty="0" smtClean="0"/>
              <a:t>Proces získávání finančních prostředků je dlouhý a složitý. Držitel projektu musí odhadnout potřebu externího financování a najít pro toto financování zdroje. </a:t>
            </a:r>
          </a:p>
          <a:p>
            <a:pPr algn="just">
              <a:buNone/>
            </a:pPr>
            <a:endParaRPr lang="cs-CZ" sz="1400" dirty="0" smtClean="0"/>
          </a:p>
          <a:p>
            <a:pPr algn="just"/>
            <a:r>
              <a:rPr lang="cs-CZ" dirty="0" smtClean="0"/>
              <a:t>Hlavní kroky jsou následující:</a:t>
            </a:r>
          </a:p>
          <a:p>
            <a:pPr lvl="1" algn="just"/>
            <a:r>
              <a:rPr lang="cs-CZ" sz="2400" dirty="0" smtClean="0"/>
              <a:t>Vytvoření finančního plánu </a:t>
            </a:r>
          </a:p>
          <a:p>
            <a:pPr lvl="1" algn="just"/>
            <a:r>
              <a:rPr lang="cs-CZ" sz="2400" dirty="0" smtClean="0"/>
              <a:t>Sepsání návrhu pro žádost o financování </a:t>
            </a:r>
          </a:p>
          <a:p>
            <a:pPr lvl="1" algn="just"/>
            <a:r>
              <a:rPr lang="cs-CZ" sz="2400" dirty="0" smtClean="0"/>
              <a:t>Předložení a přezkoumání žádosti o financování</a:t>
            </a:r>
          </a:p>
          <a:p>
            <a:pPr lvl="1" algn="just"/>
            <a:r>
              <a:rPr lang="cs-CZ" sz="2400" dirty="0" smtClean="0"/>
              <a:t>Vyjednávání s dárci</a:t>
            </a:r>
          </a:p>
          <a:p>
            <a:pPr lvl="1" algn="just"/>
            <a:r>
              <a:rPr lang="cs-CZ" sz="2400" dirty="0" smtClean="0"/>
              <a:t>Výběr, volba</a:t>
            </a:r>
          </a:p>
          <a:p>
            <a:pPr lvl="1" algn="just"/>
            <a:r>
              <a:rPr lang="cs-CZ" sz="2400" dirty="0" smtClean="0"/>
              <a:t>Uzavření smlouvy</a:t>
            </a:r>
          </a:p>
          <a:p>
            <a:pPr algn="just">
              <a:buNone/>
            </a:pPr>
            <a:endParaRPr lang="cs-CZ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ZÍSKÁVÁNÍ FINANCÍ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00174"/>
            <a:ext cx="8627966" cy="4857784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cs-CZ" dirty="0" smtClean="0"/>
              <a:t>Před zahájením tohoto procesu musí být vytvořen předběžný projekt nebo programový rozpočet, aby bylo možné odhadnout náklady projektu a tedy i finanční potřeby.</a:t>
            </a:r>
          </a:p>
          <a:p>
            <a:pPr algn="just">
              <a:buNone/>
            </a:pPr>
            <a:endParaRPr lang="cs-CZ" dirty="0" smtClean="0"/>
          </a:p>
          <a:p>
            <a:pPr algn="just">
              <a:buNone/>
            </a:pPr>
            <a:r>
              <a:rPr lang="cs-CZ" sz="3100" dirty="0" smtClean="0"/>
              <a:t>Zásady</a:t>
            </a:r>
          </a:p>
          <a:p>
            <a:pPr algn="just">
              <a:buNone/>
            </a:pPr>
            <a:endParaRPr lang="cs-CZ" sz="1400" dirty="0" smtClean="0"/>
          </a:p>
          <a:p>
            <a:pPr algn="just"/>
            <a:r>
              <a:rPr lang="cs-CZ" dirty="0" smtClean="0"/>
              <a:t>Povinnost zapojit se do systému spolufinancování.</a:t>
            </a:r>
          </a:p>
          <a:p>
            <a:pPr algn="just"/>
            <a:r>
              <a:rPr lang="cs-CZ" dirty="0" smtClean="0"/>
              <a:t>Rozlišovat finanční prostředky od soukromých a veřejných dárců.</a:t>
            </a:r>
          </a:p>
          <a:p>
            <a:pPr lvl="0" algn="just"/>
            <a:r>
              <a:rPr lang="cs-CZ" dirty="0" smtClean="0"/>
              <a:t>Upřednostňovat po-projektovou autonomii. Rozvojový projekt je investicí, jejíž efekty musí být trvale udržitelné.  </a:t>
            </a:r>
          </a:p>
          <a:p>
            <a:pPr algn="just"/>
            <a:r>
              <a:rPr lang="cs-CZ" dirty="0" smtClean="0"/>
              <a:t>Způsob získávání finančních prostředků bere v úvahu důležitost délky trvání příslušných finančních období.</a:t>
            </a:r>
          </a:p>
          <a:p>
            <a:pPr algn="just">
              <a:buNone/>
            </a:pPr>
            <a:endParaRPr lang="cs-CZ" sz="2100" dirty="0" smtClean="0"/>
          </a:p>
          <a:p>
            <a:pPr algn="just">
              <a:buNone/>
            </a:pPr>
            <a:r>
              <a:rPr lang="cs-CZ" sz="3100" dirty="0" smtClean="0"/>
              <a:t>Spolehlivý partner</a:t>
            </a:r>
          </a:p>
          <a:p>
            <a:pPr algn="just">
              <a:buNone/>
            </a:pPr>
            <a:endParaRPr lang="cs-CZ" sz="1600" dirty="0" smtClean="0"/>
          </a:p>
          <a:p>
            <a:pPr algn="just"/>
            <a:r>
              <a:rPr lang="cs-CZ" dirty="0" smtClean="0"/>
              <a:t>Partneři se účastní procesu získávání finančních prostředků.</a:t>
            </a:r>
          </a:p>
          <a:p>
            <a:pPr algn="just"/>
            <a:r>
              <a:rPr lang="cs-CZ" dirty="0" smtClean="0"/>
              <a:t>Projekt a jeho cílené financování by mělo být přístupné nevládním organizacím, které jsou držiteli projektu.</a:t>
            </a: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ZDROJE FINANCOVÁNÍ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8715436" cy="4688034"/>
          </a:xfrm>
        </p:spPr>
        <p:txBody>
          <a:bodyPr>
            <a:normAutofit fontScale="92500" lnSpcReduction="20000"/>
          </a:bodyPr>
          <a:lstStyle/>
          <a:p>
            <a:pPr marL="514350" lvl="0" indent="-514350" algn="just">
              <a:buFont typeface="+mj-lt"/>
              <a:buAutoNum type="arabicPeriod"/>
            </a:pPr>
            <a:r>
              <a:rPr lang="cs-CZ" dirty="0" smtClean="0"/>
              <a:t>Soukromé financování </a:t>
            </a:r>
            <a:r>
              <a:rPr lang="cs-CZ" sz="2400" dirty="0" smtClean="0"/>
              <a:t>(individuální dárcovství, sbírky, …)</a:t>
            </a:r>
          </a:p>
          <a:p>
            <a:pPr lvl="1" algn="just"/>
            <a:r>
              <a:rPr lang="cs-CZ" dirty="0" smtClean="0"/>
              <a:t>Častou podmínkou přístupu k veřejným dotacím je, že základ finančních prostředků nevládních organizací pochází od soukromých dárců. Minimální požadovaná částka se od jednoho dárce k druhému liší. </a:t>
            </a:r>
          </a:p>
          <a:p>
            <a:pPr lvl="1" algn="just">
              <a:buNone/>
            </a:pPr>
            <a:endParaRPr lang="cs-CZ" sz="1100" dirty="0" smtClean="0"/>
          </a:p>
          <a:p>
            <a:pPr marL="514350" lvl="0" indent="-514350" algn="just">
              <a:buFont typeface="+mj-lt"/>
              <a:buAutoNum type="arabicPeriod"/>
            </a:pPr>
            <a:r>
              <a:rPr lang="cs-CZ" dirty="0" smtClean="0"/>
              <a:t>Veřejné dotace </a:t>
            </a:r>
          </a:p>
          <a:p>
            <a:pPr lvl="1" algn="just"/>
            <a:r>
              <a:rPr lang="cs-CZ" dirty="0" smtClean="0"/>
              <a:t>Na rozdíl od postupu při získávání finančních prostředků, metody u žádostí o financování jsou často velmi specifické a byrokratické. Každá dárcovská agentura si pro předložení žádosti a odpovídajících dokumentů (ty jsou často dostupné na jejich webových stránkách) klade své vlastní podmínky. </a:t>
            </a:r>
          </a:p>
          <a:p>
            <a:pPr lvl="1" algn="just">
              <a:buNone/>
            </a:pPr>
            <a:endParaRPr lang="cs-CZ" sz="1200" dirty="0" smtClean="0"/>
          </a:p>
          <a:p>
            <a:pPr marL="514350" lvl="0" indent="-514350" algn="just">
              <a:buFont typeface="+mj-lt"/>
              <a:buAutoNum type="arabicPeriod"/>
            </a:pPr>
            <a:r>
              <a:rPr lang="cs-CZ" dirty="0" smtClean="0"/>
              <a:t>Sponzorství</a:t>
            </a:r>
          </a:p>
          <a:p>
            <a:pPr lvl="1" algn="just"/>
            <a:r>
              <a:rPr lang="cs-CZ" dirty="0" smtClean="0"/>
              <a:t>Sponzorství společnosti spočívá v dotování nebo zajišťování zdrojů, a to jak fyzických (materiál), tak lidských (kompetence), neziskovým organizacím, bez očekávání jakékoli návratnosti prostředků. </a:t>
            </a:r>
          </a:p>
          <a:p>
            <a:pPr marL="514350" indent="-514350" algn="just">
              <a:buFont typeface="+mj-lt"/>
              <a:buAutoNum type="arabicPeriod"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FINANČNÍ PLÁN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71612"/>
            <a:ext cx="8503920" cy="4643470"/>
          </a:xfrm>
        </p:spPr>
        <p:txBody>
          <a:bodyPr>
            <a:normAutofit lnSpcReduction="10000"/>
          </a:bodyPr>
          <a:lstStyle/>
          <a:p>
            <a:pPr algn="just"/>
            <a:r>
              <a:rPr lang="cs-CZ" dirty="0" smtClean="0"/>
              <a:t>Vypracovává konečný příjemce jako nedílnou součást projektové žádosti.</a:t>
            </a:r>
          </a:p>
          <a:p>
            <a:pPr algn="just">
              <a:buNone/>
            </a:pPr>
            <a:endParaRPr lang="cs-CZ" sz="1000" dirty="0" smtClean="0"/>
          </a:p>
          <a:p>
            <a:pPr algn="just"/>
            <a:r>
              <a:rPr lang="cs-CZ" dirty="0" smtClean="0"/>
              <a:t>Obsahuje časový plán čerpání dotací v průběhu realizace projektu a dále dohodnutou výši spolufinancování z jednotlivých veřejných zdrojů </a:t>
            </a:r>
            <a:r>
              <a:rPr lang="pl-PL" dirty="0" smtClean="0"/>
              <a:t>a ze soukromých zdrojů žadatele</a:t>
            </a:r>
            <a:r>
              <a:rPr lang="cs-CZ" dirty="0" smtClean="0"/>
              <a:t>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Vedle způsobilých výdajů (uznatelných nákladů) musí rovněž zahrnout i tzv. nezpůsobilé výdaje (neuznatelné náklady) projektu, které jsou vždy hrazeny ze zdrojů žadatele.</a:t>
            </a:r>
          </a:p>
          <a:p>
            <a:pPr algn="just"/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TVORBA FINANČNÍHO PLÁNU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627966" cy="5000660"/>
          </a:xfrm>
        </p:spPr>
        <p:txBody>
          <a:bodyPr>
            <a:normAutofit/>
          </a:bodyPr>
          <a:lstStyle/>
          <a:p>
            <a:pPr algn="just"/>
            <a:r>
              <a:rPr lang="cs-CZ" dirty="0" smtClean="0"/>
              <a:t>Vytvořit počáteční plán financování a průběžně jej přizpůsobovat tak, jak jsou kontaktování sponzoři.</a:t>
            </a:r>
          </a:p>
          <a:p>
            <a:pPr algn="just">
              <a:buNone/>
            </a:pPr>
            <a:endParaRPr lang="cs-CZ" sz="1000" dirty="0" smtClean="0"/>
          </a:p>
          <a:p>
            <a:pPr algn="just"/>
            <a:r>
              <a:rPr lang="cs-CZ" dirty="0" smtClean="0"/>
              <a:t>Vytvořit počáteční plán financování a průběžně jej přizpůsobovat tak, jak jsou kontaktování </a:t>
            </a:r>
            <a:r>
              <a:rPr lang="cs-CZ" dirty="0" smtClean="0"/>
              <a:t>donoři.</a:t>
            </a:r>
            <a:endParaRPr lang="cs-CZ" dirty="0" smtClean="0"/>
          </a:p>
          <a:p>
            <a:pPr lvl="1" algn="just"/>
            <a:r>
              <a:rPr lang="cs-CZ" sz="2300" dirty="0" smtClean="0"/>
              <a:t>Návrh projektu by měl být přizpůsoben všem typům dárců. A pokud možno každému individuálně. </a:t>
            </a:r>
          </a:p>
          <a:p>
            <a:pPr lvl="1" algn="just"/>
            <a:r>
              <a:rPr lang="cs-CZ" sz="2300" dirty="0" smtClean="0"/>
              <a:t>Plán financování je povinnou součástí návrhu projektu </a:t>
            </a:r>
          </a:p>
          <a:p>
            <a:pPr lvl="1" algn="just">
              <a:buNone/>
            </a:pPr>
            <a:endParaRPr lang="cs-CZ" sz="1000" dirty="0" smtClean="0"/>
          </a:p>
          <a:p>
            <a:pPr algn="just"/>
            <a:r>
              <a:rPr lang="cs-CZ" dirty="0" smtClean="0"/>
              <a:t>Hlavním účelem je odhadnout podíl projektových finančních prostředků, veřejných a soukromých, a rozdělit zdroje do kategorií.</a:t>
            </a:r>
          </a:p>
          <a:p>
            <a:pPr algn="just"/>
            <a:endParaRPr lang="cs-CZ" dirty="0" smtClean="0"/>
          </a:p>
          <a:p>
            <a:pPr algn="just">
              <a:buNone/>
            </a:pPr>
            <a:endParaRPr lang="cs-CZ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TVORBA FINANČNÍHO PLÁNU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cs-CZ" dirty="0" smtClean="0"/>
              <a:t>Musí být zpracovaný tak, aby poskytovatele finančních zdrojů zaujal a přesvědčil jej o zhodnocení vložených prostředků.</a:t>
            </a:r>
          </a:p>
          <a:p>
            <a:pPr algn="just"/>
            <a:r>
              <a:rPr lang="cs-CZ" dirty="0" smtClean="0"/>
              <a:t>Jednotlivé položky je třeba zdůvodnit, aby byl poskytovatel finančních zdrojů přesvědčen o znalostech předkladatele a opodstatněnosti výdajů i budoucích příjmů.</a:t>
            </a: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TVORBA FINANČNÍHO PLÁNU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503920" cy="492922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cs-CZ" u="sng" dirty="0" smtClean="0"/>
              <a:t>Je vhodné propojit</a:t>
            </a:r>
          </a:p>
          <a:p>
            <a:r>
              <a:rPr lang="cs-CZ" dirty="0" smtClean="0"/>
              <a:t>Obecné otázky</a:t>
            </a:r>
          </a:p>
          <a:p>
            <a:pPr lvl="1"/>
            <a:r>
              <a:rPr lang="cs-CZ" dirty="0" smtClean="0"/>
              <a:t>Povaha nevládních organizací (velikost, zkušenosti,…) </a:t>
            </a:r>
          </a:p>
          <a:p>
            <a:pPr lvl="1"/>
            <a:r>
              <a:rPr lang="cs-CZ" dirty="0" smtClean="0"/>
              <a:t>Kdo jsou moji partneři…a jaké mají kapacity?</a:t>
            </a:r>
          </a:p>
          <a:p>
            <a:pPr lvl="1"/>
            <a:r>
              <a:rPr lang="cs-CZ" dirty="0" smtClean="0"/>
              <a:t>Jaký je charakter projektu: místní, sektorový, regionální, jaký má rozsah? </a:t>
            </a:r>
          </a:p>
          <a:p>
            <a:pPr>
              <a:buNone/>
            </a:pPr>
            <a:endParaRPr lang="cs-CZ" sz="1400" dirty="0" smtClean="0"/>
          </a:p>
          <a:p>
            <a:r>
              <a:rPr lang="cs-CZ" dirty="0" smtClean="0"/>
              <a:t>Finanční otázky</a:t>
            </a:r>
          </a:p>
          <a:p>
            <a:pPr lvl="1"/>
            <a:r>
              <a:rPr lang="cs-CZ" dirty="0" smtClean="0"/>
              <a:t>Jaký je základní počáteční zdroj financování nevládní organizace? </a:t>
            </a:r>
          </a:p>
          <a:p>
            <a:pPr lvl="1"/>
            <a:r>
              <a:rPr lang="cs-CZ" dirty="0" smtClean="0"/>
              <a:t>Jaké jsou zdroje financování partnerů? </a:t>
            </a:r>
          </a:p>
          <a:p>
            <a:pPr lvl="1"/>
            <a:r>
              <a:rPr lang="cs-CZ" dirty="0" smtClean="0"/>
              <a:t>Jaké jsou potřeby externího financování a kdy je budeme potřebovat? </a:t>
            </a:r>
          </a:p>
          <a:p>
            <a:pPr>
              <a:buNone/>
            </a:pPr>
            <a:endParaRPr lang="cs-CZ" sz="1400" dirty="0" smtClean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92</TotalTime>
  <Words>771</Words>
  <Application>Microsoft Office PowerPoint</Application>
  <PresentationFormat>Předvádění na obrazovce (4:3)</PresentationFormat>
  <Paragraphs>121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Administrativní</vt:lpstr>
      <vt:lpstr>PRODEV</vt:lpstr>
      <vt:lpstr>FINANČNÍ PLÁNOVÁNÍ - cíle</vt:lpstr>
      <vt:lpstr>FINANCOVÁNÍ  PROJEKTU</vt:lpstr>
      <vt:lpstr>ZÍSKÁVÁNÍ FINANCÍ</vt:lpstr>
      <vt:lpstr>ZDROJE FINANCOVÁNÍ</vt:lpstr>
      <vt:lpstr>FINANČNÍ PLÁN</vt:lpstr>
      <vt:lpstr>TVORBA FINANČNÍHO PLÁNU</vt:lpstr>
      <vt:lpstr>TVORBA FINANČNÍHO PLÁNU</vt:lpstr>
      <vt:lpstr>TVORBA FINANČNÍHO PLÁNU</vt:lpstr>
      <vt:lpstr>TVORBA FINANČNÍHO PLÁNU</vt:lpstr>
      <vt:lpstr>PROBLÉMY FIN. PLÁNOVÁNÍ</vt:lpstr>
      <vt:lpstr>PŘÍNOSY FINANČNÍHO PLÁNOVÁNÍ</vt:lpstr>
      <vt:lpstr>Prezentace aplikace PowerPoint</vt:lpstr>
    </vt:vector>
  </TitlesOfParts>
  <Company>Tempo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Martin</cp:lastModifiedBy>
  <cp:revision>26</cp:revision>
  <dcterms:created xsi:type="dcterms:W3CDTF">2011-05-24T06:55:26Z</dcterms:created>
  <dcterms:modified xsi:type="dcterms:W3CDTF">2011-07-27T11:19:24Z</dcterms:modified>
</cp:coreProperties>
</file>