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1" r:id="rId4"/>
    <p:sldId id="268" r:id="rId5"/>
    <p:sldId id="259" r:id="rId6"/>
    <p:sldId id="269" r:id="rId7"/>
    <p:sldId id="264" r:id="rId8"/>
    <p:sldId id="260" r:id="rId9"/>
    <p:sldId id="265" r:id="rId10"/>
    <p:sldId id="266" r:id="rId11"/>
    <p:sldId id="267" r:id="rId12"/>
    <p:sldId id="263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83BB4-C0A4-4D93-BA24-6DD68B64364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0ADA8E8-0F62-4135-8804-30776A54DAA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83BB4-C0A4-4D93-BA24-6DD68B64364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A8E8-0F62-4135-8804-30776A54DAA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0ADA8E8-0F62-4135-8804-30776A54DAA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83BB4-C0A4-4D93-BA24-6DD68B64364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83BB4-C0A4-4D93-BA24-6DD68B64364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0ADA8E8-0F62-4135-8804-30776A54DAA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83BB4-C0A4-4D93-BA24-6DD68B64364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0ADA8E8-0F62-4135-8804-30776A54DAA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F2C83BB4-C0A4-4D93-BA24-6DD68B64364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DA8E8-0F62-4135-8804-30776A54DAA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83BB4-C0A4-4D93-BA24-6DD68B64364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0ADA8E8-0F62-4135-8804-30776A54DAA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83BB4-C0A4-4D93-BA24-6DD68B64364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0ADA8E8-0F62-4135-8804-30776A54DAA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83BB4-C0A4-4D93-BA24-6DD68B64364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0ADA8E8-0F62-4135-8804-30776A54DAA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0ADA8E8-0F62-4135-8804-30776A54DAA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83BB4-C0A4-4D93-BA24-6DD68B64364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0ADA8E8-0F62-4135-8804-30776A54DAA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F2C83BB4-C0A4-4D93-BA24-6DD68B64364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F2C83BB4-C0A4-4D93-BA24-6DD68B64364F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0ADA8E8-0F62-4135-8804-30776A54DAA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4282" y="4214818"/>
            <a:ext cx="8715436" cy="895352"/>
          </a:xfrm>
        </p:spPr>
        <p:txBody>
          <a:bodyPr>
            <a:normAutofit/>
          </a:bodyPr>
          <a:lstStyle/>
          <a:p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OPERATIVNÍ PLÁNOVÁNÍ PROJEKTU </a:t>
            </a:r>
            <a:r>
              <a:rPr lang="cs-CZ" dirty="0" err="1" smtClean="0">
                <a:solidFill>
                  <a:schemeClr val="bg2">
                    <a:lumMod val="50000"/>
                  </a:schemeClr>
                </a:solidFill>
              </a:rPr>
              <a:t>iii</a:t>
            </a:r>
            <a:endParaRPr lang="cs-CZ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cs-CZ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cs-CZ" sz="1400" dirty="0" smtClean="0">
                <a:solidFill>
                  <a:schemeClr val="bg1"/>
                </a:solidFill>
              </a:rPr>
              <a:t>Datum: 4. KVĚTNA 2011</a:t>
            </a:r>
            <a:endParaRPr lang="cs-CZ" sz="1400" dirty="0">
              <a:solidFill>
                <a:schemeClr val="bg1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7772400" cy="776302"/>
          </a:xfrm>
        </p:spPr>
        <p:txBody>
          <a:bodyPr>
            <a:normAutofit/>
          </a:bodyPr>
          <a:lstStyle/>
          <a:p>
            <a:r>
              <a:rPr lang="cs-CZ" dirty="0" smtClean="0"/>
              <a:t>PRODEV</a:t>
            </a:r>
            <a:endParaRPr lang="cs-CZ" dirty="0"/>
          </a:p>
        </p:txBody>
      </p:sp>
      <p:pic>
        <p:nvPicPr>
          <p:cNvPr id="5" name="Obrázek 4" descr="1LLP_Logo_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85728"/>
            <a:ext cx="2357682" cy="954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1337588" cy="9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Logo - B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85728"/>
            <a:ext cx="2128211" cy="954000"/>
          </a:xfrm>
          <a:prstGeom prst="rect">
            <a:avLst/>
          </a:prstGeom>
          <a:noFill/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214282" y="3000372"/>
            <a:ext cx="8715436" cy="895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Project management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community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workers</a:t>
            </a: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Číslo projektu: 2009-1-FR1-LEO05-07400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GRAF PROJEKTU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cs-CZ" dirty="0" smtClean="0"/>
              <a:t>Je vhodný pro složitější projekty, s technickou realizací.</a:t>
            </a:r>
          </a:p>
          <a:p>
            <a:pPr algn="just">
              <a:buNone/>
            </a:pPr>
            <a:endParaRPr lang="cs-CZ" sz="1000" dirty="0" smtClean="0"/>
          </a:p>
          <a:p>
            <a:pPr algn="just"/>
            <a:r>
              <a:rPr lang="cs-CZ" dirty="0" smtClean="0"/>
              <a:t>Cílem je zjistit “kritickou cestu“, která představuje způsob, jak analyzovat příslušné úkoly při dokončování daného projektu, zejména pak čas potřebný k dokončení každého úkolu a celého projektu.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Graf projektu, tzv. metoda PERT «Program </a:t>
            </a:r>
            <a:r>
              <a:rPr lang="cs-CZ" dirty="0" err="1" smtClean="0"/>
              <a:t>evalaluation</a:t>
            </a:r>
            <a:r>
              <a:rPr lang="cs-CZ" dirty="0" smtClean="0"/>
              <a:t> </a:t>
            </a:r>
            <a:r>
              <a:rPr lang="cs-CZ" dirty="0" err="1" smtClean="0"/>
              <a:t>and</a:t>
            </a:r>
            <a:r>
              <a:rPr lang="cs-CZ" dirty="0" smtClean="0"/>
              <a:t> </a:t>
            </a:r>
            <a:r>
              <a:rPr lang="cs-CZ" dirty="0" err="1" smtClean="0"/>
              <a:t>review</a:t>
            </a:r>
            <a:r>
              <a:rPr lang="cs-CZ" dirty="0" smtClean="0"/>
              <a:t> </a:t>
            </a:r>
            <a:r>
              <a:rPr lang="cs-CZ" dirty="0" err="1" smtClean="0"/>
              <a:t>technique</a:t>
            </a:r>
            <a:r>
              <a:rPr lang="cs-CZ" dirty="0" smtClean="0"/>
              <a:t>»  má za cíl popisovat úkoly a vztahy a omezení mezi nimi. </a:t>
            </a:r>
          </a:p>
          <a:p>
            <a:pPr algn="just"/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/>
        </p:nvSpPr>
        <p:spPr>
          <a:xfrm>
            <a:off x="285720" y="6429396"/>
            <a:ext cx="3581400" cy="294322"/>
          </a:xfrm>
          <a:prstGeom prst="rect">
            <a:avLst/>
          </a:prstGeom>
        </p:spPr>
        <p:txBody>
          <a:bodyPr vert="horz"/>
          <a:lstStyle>
            <a:defPPr>
              <a:defRPr lang="cs-CZ"/>
            </a:defPPr>
            <a:lvl1pPr marL="0" algn="l" defTabSz="914400" rtl="0" eaLnBrk="1" latinLnBrk="0" hangingPunct="1">
              <a:defRPr kumimoji="0" sz="1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GRAF PROJEKTU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/>
          <a:lstStyle/>
          <a:p>
            <a:pPr marL="274320" lvl="1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cs-CZ" sz="2400" dirty="0" smtClean="0"/>
              <a:t>Úkoly (A) jsou zobrazeny pomocí propojených bodů a vztahy pomocí šipek </a:t>
            </a:r>
          </a:p>
          <a:p>
            <a:pPr marL="274320" lvl="1">
              <a:buClr>
                <a:schemeClr val="accent1"/>
              </a:buClr>
              <a:buSzPct val="85000"/>
              <a:buFont typeface="Wingdings 2"/>
              <a:buChar char=""/>
            </a:pPr>
            <a:endParaRPr lang="cs-CZ" sz="2400" dirty="0" smtClean="0"/>
          </a:p>
          <a:p>
            <a:pPr marL="274320" lvl="1">
              <a:buClr>
                <a:schemeClr val="accent1"/>
              </a:buClr>
              <a:buSzPct val="85000"/>
              <a:buFont typeface="Wingdings 2"/>
              <a:buChar char=""/>
            </a:pPr>
            <a:endParaRPr lang="cs-CZ" sz="2400" dirty="0" smtClean="0"/>
          </a:p>
          <a:p>
            <a:pPr marL="274320" lvl="1">
              <a:buClr>
                <a:schemeClr val="accent1"/>
              </a:buClr>
              <a:buSzPct val="85000"/>
              <a:buFont typeface="Wingdings 2"/>
              <a:buChar char=""/>
            </a:pPr>
            <a:endParaRPr lang="cs-CZ" sz="2400" dirty="0" smtClean="0"/>
          </a:p>
          <a:p>
            <a:pPr marL="274320" lvl="1">
              <a:buClr>
                <a:schemeClr val="accent1"/>
              </a:buClr>
              <a:buSzPct val="85000"/>
              <a:buFont typeface="Wingdings 2"/>
              <a:buChar char=""/>
            </a:pPr>
            <a:endParaRPr lang="cs-CZ" sz="1100" dirty="0" smtClean="0"/>
          </a:p>
          <a:p>
            <a:pPr marL="274320" lvl="1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cs-CZ" sz="2400" dirty="0" smtClean="0"/>
              <a:t>Žádoucí stavy jsou znázorněny pomocí propojených šipek (E) a úkoly pomocí šipek </a:t>
            </a:r>
          </a:p>
          <a:p>
            <a:pPr marL="274320" lvl="1">
              <a:buClr>
                <a:schemeClr val="accent1"/>
              </a:buClr>
              <a:buSzPct val="85000"/>
              <a:buNone/>
            </a:pPr>
            <a:endParaRPr lang="cs-CZ" sz="2400" dirty="0" smtClean="0"/>
          </a:p>
          <a:p>
            <a:pPr marL="274320" lvl="1">
              <a:buClr>
                <a:schemeClr val="accent1"/>
              </a:buClr>
              <a:buSzPct val="85000"/>
              <a:buNone/>
            </a:pPr>
            <a:endParaRPr lang="cs-CZ" sz="2400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 l="27892" t="34673" r="18323" b="48018"/>
          <a:stretch>
            <a:fillRect/>
          </a:stretch>
        </p:blipFill>
        <p:spPr bwMode="auto">
          <a:xfrm>
            <a:off x="2357422" y="2500306"/>
            <a:ext cx="400052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/>
          <p:cNvPicPr/>
          <p:nvPr/>
        </p:nvPicPr>
        <p:blipFill>
          <a:blip r:embed="rId2" cstate="print"/>
          <a:srcRect l="37825" t="57109" r="6389" b="23131"/>
          <a:stretch>
            <a:fillRect/>
          </a:stretch>
        </p:blipFill>
        <p:spPr bwMode="auto">
          <a:xfrm>
            <a:off x="2357422" y="5000636"/>
            <a:ext cx="4000528" cy="1047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ástupný symbol pro zápatí 2"/>
          <p:cNvSpPr>
            <a:spLocks noGrp="1"/>
          </p:cNvSpPr>
          <p:nvPr/>
        </p:nvSpPr>
        <p:spPr>
          <a:xfrm>
            <a:off x="285720" y="6429396"/>
            <a:ext cx="3581400" cy="294322"/>
          </a:xfrm>
          <a:prstGeom prst="rect">
            <a:avLst/>
          </a:prstGeom>
        </p:spPr>
        <p:txBody>
          <a:bodyPr vert="horz"/>
          <a:lstStyle>
            <a:defPPr>
              <a:defRPr lang="cs-CZ"/>
            </a:defPPr>
            <a:lvl1pPr marL="0" algn="l" defTabSz="914400" rtl="0" eaLnBrk="1" latinLnBrk="0" hangingPunct="1">
              <a:defRPr kumimoji="0" sz="1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r>
              <a:rPr lang="cs-CZ" sz="4800" b="1" dirty="0" smtClean="0"/>
              <a:t>DĚKUJI ZA POZORNOST </a:t>
            </a:r>
            <a:r>
              <a:rPr lang="cs-CZ" sz="4800" b="1" dirty="0" smtClean="0">
                <a:sym typeface="Wingdings" pitchFamily="2" charset="2"/>
              </a:rPr>
              <a:t></a:t>
            </a:r>
            <a:endParaRPr lang="cs-CZ" sz="4800" b="1" dirty="0"/>
          </a:p>
        </p:txBody>
      </p:sp>
    </p:spTree>
    <p:extLst>
      <p:ext uri="{BB962C8B-B14F-4D97-AF65-F5344CB8AC3E}">
        <p14:creationId xmlns:p14="http://schemas.microsoft.com/office/powerpoint/2010/main" val="101232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ROZPOČET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714488"/>
            <a:ext cx="8503920" cy="464347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cs-CZ" dirty="0" smtClean="0"/>
              <a:t>Je časově fázovaný plán obvykle reprezentovaný peněžními nebo pracovními jednotkami.</a:t>
            </a:r>
          </a:p>
          <a:p>
            <a:pPr algn="just">
              <a:buNone/>
            </a:pPr>
            <a:endParaRPr lang="cs-CZ" sz="1200" dirty="0" smtClean="0"/>
          </a:p>
          <a:p>
            <a:pPr algn="just"/>
            <a:r>
              <a:rPr lang="cs-CZ" dirty="0" smtClean="0"/>
              <a:t>Je nezbytným pracovním nástrojem pro partnery, který zároveň usnadňuje externí komunikaci a může být použit při monitorování realizace projektu.</a:t>
            </a:r>
          </a:p>
          <a:p>
            <a:pPr algn="just">
              <a:buNone/>
            </a:pPr>
            <a:endParaRPr lang="cs-CZ" sz="1200" dirty="0" smtClean="0"/>
          </a:p>
          <a:p>
            <a:pPr lvl="0" algn="just"/>
            <a:r>
              <a:rPr lang="cs-CZ" dirty="0" smtClean="0"/>
              <a:t>Tvorba rozpočtu projektu zahrnuje hodnocení rozdělení nákladů projektu v čase a plán přidělování odpovídajících finančních prostředků.</a:t>
            </a:r>
          </a:p>
          <a:p>
            <a:pPr lvl="0" algn="just">
              <a:buNone/>
            </a:pPr>
            <a:endParaRPr lang="cs-CZ" sz="1300" dirty="0" smtClean="0"/>
          </a:p>
          <a:p>
            <a:pPr lvl="0" algn="just"/>
            <a:r>
              <a:rPr lang="cs-CZ" dirty="0" smtClean="0"/>
              <a:t>Obsahuje všechny informace o tom, jaký je plán čerpání zdrojů projektu, a to:</a:t>
            </a:r>
          </a:p>
          <a:p>
            <a:pPr lvl="1" algn="just"/>
            <a:r>
              <a:rPr lang="cs-CZ" dirty="0" smtClean="0"/>
              <a:t>v jeho celkovém souhrnu;</a:t>
            </a:r>
          </a:p>
          <a:p>
            <a:pPr lvl="1" algn="just"/>
            <a:r>
              <a:rPr lang="cs-CZ" dirty="0" smtClean="0"/>
              <a:t>v rozpisu do detailních položek;</a:t>
            </a:r>
          </a:p>
          <a:p>
            <a:pPr lvl="1" algn="just"/>
            <a:r>
              <a:rPr lang="cs-CZ" dirty="0" smtClean="0"/>
              <a:t>v časovém fázování podle postupného čerpání zdrojů.</a:t>
            </a:r>
          </a:p>
          <a:p>
            <a:pPr lvl="0" algn="just">
              <a:buNone/>
            </a:pPr>
            <a:endParaRPr lang="cs-CZ" sz="1400" dirty="0" smtClean="0"/>
          </a:p>
          <a:p>
            <a:pPr algn="just">
              <a:buNone/>
            </a:pPr>
            <a:endParaRPr lang="cs-CZ" dirty="0" smtClean="0"/>
          </a:p>
          <a:p>
            <a:pPr algn="just"/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NÁKLADY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71612"/>
            <a:ext cx="8556528" cy="4714908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cs-CZ" dirty="0" smtClean="0"/>
              <a:t>Projekt po dobu svého životního cyklu čerpá náklady, které jsou součtem všech nákladů, které jsou vynaloženy na: vývoj nebo návrh předmětu projektu, výrobu předmětu, provoz a údržbu a náklady na vyřazení a likvidaci.</a:t>
            </a:r>
          </a:p>
          <a:p>
            <a:pPr algn="just">
              <a:buNone/>
            </a:pPr>
            <a:endParaRPr lang="cs-CZ" sz="1600" dirty="0" smtClean="0"/>
          </a:p>
          <a:p>
            <a:pPr algn="just"/>
            <a:r>
              <a:rPr lang="cs-CZ" dirty="0" smtClean="0"/>
              <a:t>Náklady budou primárně kalkulovány na základě odhadovaných zdrojů, požadovaných při realizaci činností v akčním plánu.</a:t>
            </a:r>
          </a:p>
          <a:p>
            <a:pPr algn="just">
              <a:buNone/>
            </a:pPr>
            <a:endParaRPr lang="cs-CZ" sz="1400" dirty="0" smtClean="0"/>
          </a:p>
          <a:p>
            <a:pPr algn="just"/>
            <a:r>
              <a:rPr lang="cs-CZ" dirty="0" smtClean="0"/>
              <a:t>Přímé náklady </a:t>
            </a:r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(práce, materiál, pořízení technologií, cestovné, licence a poplatky, pojištění, aj.)</a:t>
            </a:r>
          </a:p>
          <a:p>
            <a:pPr algn="just"/>
            <a:r>
              <a:rPr lang="cs-CZ" dirty="0" smtClean="0"/>
              <a:t>Nepřímé (režijní) náklady </a:t>
            </a:r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(osobní náklady, provoz budov a technologií, daně a odvody, externí služby, aj.)</a:t>
            </a:r>
          </a:p>
          <a:p>
            <a:pPr algn="just"/>
            <a:r>
              <a:rPr lang="cs-CZ" dirty="0" smtClean="0"/>
              <a:t>Ostatní náklady </a:t>
            </a:r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(rezervy, bonusy, provize.)</a:t>
            </a:r>
            <a:endParaRPr lang="cs-CZ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Zástupný symbol pro zápatí 2"/>
          <p:cNvSpPr>
            <a:spLocks noGrp="1"/>
          </p:cNvSpPr>
          <p:nvPr/>
        </p:nvSpPr>
        <p:spPr>
          <a:xfrm>
            <a:off x="214282" y="6429396"/>
            <a:ext cx="3581400" cy="294322"/>
          </a:xfrm>
          <a:prstGeom prst="rect">
            <a:avLst/>
          </a:prstGeom>
        </p:spPr>
        <p:txBody>
          <a:bodyPr vert="horz"/>
          <a:lstStyle>
            <a:defPPr>
              <a:defRPr lang="cs-CZ"/>
            </a:defPPr>
            <a:lvl1pPr marL="0" algn="l" defTabSz="914400" rtl="0" eaLnBrk="1" latinLnBrk="0" hangingPunct="1">
              <a:defRPr kumimoji="0" sz="1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PROJEKTOVÉ VÝDAJE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857364"/>
            <a:ext cx="8503920" cy="4241684"/>
          </a:xfrm>
        </p:spPr>
        <p:txBody>
          <a:bodyPr/>
          <a:lstStyle/>
          <a:p>
            <a:pPr algn="just">
              <a:buNone/>
            </a:pPr>
            <a:r>
              <a:rPr lang="cs-CZ" dirty="0" smtClean="0"/>
              <a:t>Projektové výdaje jsou způsobeny:</a:t>
            </a:r>
          </a:p>
          <a:p>
            <a:pPr algn="just">
              <a:buNone/>
            </a:pPr>
            <a:endParaRPr lang="cs-CZ" sz="1800" dirty="0" smtClean="0"/>
          </a:p>
          <a:p>
            <a:pPr lvl="1" algn="just"/>
            <a:r>
              <a:rPr lang="cs-CZ" dirty="0" smtClean="0"/>
              <a:t>Investicemi v průběhu projektu.</a:t>
            </a:r>
          </a:p>
          <a:p>
            <a:pPr lvl="1" algn="just"/>
            <a:r>
              <a:rPr lang="cs-CZ" dirty="0" smtClean="0"/>
              <a:t>Projektovými činnostmi, zahrnujícími tvorbu kapacit a podporu místních organizací účastnících se projektu.  </a:t>
            </a:r>
          </a:p>
          <a:p>
            <a:pPr lvl="1" algn="just"/>
            <a:r>
              <a:rPr lang="cs-CZ" dirty="0" smtClean="0"/>
              <a:t>Projektové provozní náklady (zejména náklady na řízení projektu). </a:t>
            </a:r>
          </a:p>
          <a:p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PRAVIDLA ANALÝZY NÁKLADŮ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214282" y="1571612"/>
            <a:ext cx="8715436" cy="4572032"/>
          </a:xfrm>
        </p:spPr>
        <p:txBody>
          <a:bodyPr>
            <a:normAutofit/>
          </a:bodyPr>
          <a:lstStyle/>
          <a:p>
            <a:pPr algn="just"/>
            <a:r>
              <a:rPr lang="cs-CZ" sz="2600" i="1" dirty="0" smtClean="0"/>
              <a:t>Lidské zdroje</a:t>
            </a:r>
            <a:endParaRPr lang="cs-CZ" sz="2600" dirty="0" smtClean="0"/>
          </a:p>
          <a:p>
            <a:pPr lvl="1" algn="just"/>
            <a:r>
              <a:rPr lang="cs-CZ" sz="1800" dirty="0" smtClean="0"/>
              <a:t>výdaje jsou počítány na základě nákladů na hodinu, na den nebo na měsíc.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sz="2600" i="1" dirty="0" smtClean="0"/>
              <a:t>Materiálové investice</a:t>
            </a:r>
            <a:r>
              <a:rPr lang="cs-CZ" sz="2600" dirty="0" smtClean="0"/>
              <a:t> </a:t>
            </a:r>
          </a:p>
          <a:p>
            <a:pPr lvl="1" algn="just"/>
            <a:r>
              <a:rPr lang="cs-CZ" sz="1800" dirty="0" smtClean="0"/>
              <a:t>budování infrastruktury (pokud nejsou dostupné údaje, je nutné provést odhad)</a:t>
            </a:r>
          </a:p>
          <a:p>
            <a:pPr lvl="1" algn="just"/>
            <a:r>
              <a:rPr lang="cs-CZ" sz="1800" dirty="0" smtClean="0"/>
              <a:t>nákup vybavení (zahrnout přepravní náklady nebo výdaje a sazby, porovnat kvalitu a cenu)</a:t>
            </a:r>
          </a:p>
          <a:p>
            <a:pPr lvl="1" algn="just"/>
            <a:r>
              <a:rPr lang="cs-CZ" sz="1800" dirty="0" smtClean="0"/>
              <a:t>letecká přeprava (nestavět odhady na nejnižších tržních cenách ! )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sz="2600" i="1" dirty="0" smtClean="0"/>
              <a:t>Inflace</a:t>
            </a:r>
          </a:p>
          <a:p>
            <a:pPr lvl="1" algn="just"/>
            <a:r>
              <a:rPr lang="cs-CZ" sz="1800" dirty="0" smtClean="0"/>
              <a:t>náklady stanovovány na základě aktuálních cen, platných při tvorbě rozpočtu, a proto musí rozpočet obsahovat opatření týkající se inflace.</a:t>
            </a:r>
          </a:p>
          <a:p>
            <a:pPr algn="just">
              <a:buNone/>
            </a:pPr>
            <a:endParaRPr lang="cs-CZ" sz="1800" dirty="0" smtClean="0"/>
          </a:p>
          <a:p>
            <a:pPr algn="just"/>
            <a:endParaRPr lang="cs-CZ" dirty="0" smtClean="0"/>
          </a:p>
          <a:p>
            <a:pPr algn="just"/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PRAVIDLA ANALÝZY NÁKLADŮ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643050"/>
            <a:ext cx="8503920" cy="4455998"/>
          </a:xfrm>
        </p:spPr>
        <p:txBody>
          <a:bodyPr>
            <a:normAutofit fontScale="92500"/>
          </a:bodyPr>
          <a:lstStyle/>
          <a:p>
            <a:pPr algn="just"/>
            <a:r>
              <a:rPr lang="cs-CZ" sz="2800" i="1" dirty="0" smtClean="0"/>
              <a:t>Věcné příspěvky</a:t>
            </a:r>
            <a:endParaRPr lang="cs-CZ" sz="2800" dirty="0" smtClean="0"/>
          </a:p>
          <a:p>
            <a:pPr lvl="1" algn="just"/>
            <a:r>
              <a:rPr lang="cs-CZ" sz="2300" dirty="0" smtClean="0"/>
              <a:t>naturálie, dobrovolnická práce, dary </a:t>
            </a:r>
            <a:r>
              <a:rPr lang="cs-CZ" sz="2300" dirty="0" smtClean="0">
                <a:latin typeface="Arial"/>
                <a:cs typeface="Arial"/>
              </a:rPr>
              <a:t>→ J</a:t>
            </a:r>
            <a:r>
              <a:rPr lang="cs-CZ" sz="2300" dirty="0" smtClean="0"/>
              <a:t>e důležité jim připisovat hodnotu, která odpovídá nákladům, ale ne těm skutečným. </a:t>
            </a:r>
          </a:p>
          <a:p>
            <a:pPr algn="just">
              <a:buNone/>
            </a:pPr>
            <a:endParaRPr lang="cs-CZ" sz="1400" dirty="0" smtClean="0"/>
          </a:p>
          <a:p>
            <a:pPr algn="just"/>
            <a:r>
              <a:rPr lang="cs-CZ" sz="2800" i="1" dirty="0" smtClean="0"/>
              <a:t>Měna</a:t>
            </a:r>
            <a:r>
              <a:rPr lang="cs-CZ" sz="2800" dirty="0" smtClean="0"/>
              <a:t> </a:t>
            </a:r>
          </a:p>
          <a:p>
            <a:pPr lvl="1" algn="just"/>
            <a:r>
              <a:rPr lang="cs-CZ" sz="2300" dirty="0" smtClean="0"/>
              <a:t>nezbytné vyvinout rozpočet ve dvou měnách: v eurech a místní měně.</a:t>
            </a:r>
          </a:p>
          <a:p>
            <a:pPr algn="just">
              <a:buNone/>
            </a:pPr>
            <a:endParaRPr lang="cs-CZ" sz="1400" dirty="0" smtClean="0"/>
          </a:p>
          <a:p>
            <a:pPr algn="just"/>
            <a:r>
              <a:rPr lang="cs-CZ" sz="2800" i="1" dirty="0" smtClean="0"/>
              <a:t>Odůvodnění nákladů</a:t>
            </a:r>
            <a:endParaRPr lang="cs-CZ" sz="2800" dirty="0" smtClean="0"/>
          </a:p>
          <a:p>
            <a:pPr lvl="1" algn="just"/>
            <a:r>
              <a:rPr lang="cs-CZ" sz="3100" dirty="0" smtClean="0"/>
              <a:t> </a:t>
            </a:r>
            <a:r>
              <a:rPr lang="cs-CZ" sz="2300" dirty="0" smtClean="0"/>
              <a:t>Když jsou předpovědi nákladů založeny na odhadu, musí být možné je opodstatnit pomocí jedné z metod hodnocení nákladů.</a:t>
            </a:r>
          </a:p>
          <a:p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/>
        </p:nvSpPr>
        <p:spPr>
          <a:xfrm>
            <a:off x="285720" y="6429396"/>
            <a:ext cx="3581400" cy="294322"/>
          </a:xfrm>
          <a:prstGeom prst="rect">
            <a:avLst/>
          </a:prstGeom>
        </p:spPr>
        <p:txBody>
          <a:bodyPr vert="horz"/>
          <a:lstStyle>
            <a:defPPr>
              <a:defRPr lang="cs-CZ"/>
            </a:defPPr>
            <a:lvl1pPr marL="0" algn="l" defTabSz="914400" rtl="0" eaLnBrk="1" latinLnBrk="0" hangingPunct="1">
              <a:defRPr kumimoji="0" sz="1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ROZPOČTOVÉ SLUŽBY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cs-CZ" dirty="0" smtClean="0"/>
              <a:t>Podrobné rozpočty organizovat podle typu výdaje a druhu činnosti.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Upravit tyto rozpočty tak, aby byly slučitelné s rozpočty, které vyžadují </a:t>
            </a:r>
            <a:r>
              <a:rPr lang="cs-CZ" dirty="0" smtClean="0"/>
              <a:t>donoři.</a:t>
            </a:r>
            <a:endParaRPr lang="cs-CZ" dirty="0" smtClean="0"/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Doporučuje se vytvářet více projektových dokumentů, které poskytnou stejné výsledky (každoroční </a:t>
            </a:r>
            <a:r>
              <a:rPr lang="cs-CZ" dirty="0" smtClean="0"/>
              <a:t>cash-</a:t>
            </a:r>
            <a:r>
              <a:rPr lang="cs-CZ" dirty="0" err="1" smtClean="0"/>
              <a:t>flow</a:t>
            </a:r>
            <a:r>
              <a:rPr lang="cs-CZ" dirty="0" smtClean="0"/>
              <a:t> </a:t>
            </a:r>
            <a:r>
              <a:rPr lang="cs-CZ" dirty="0" smtClean="0"/>
              <a:t>projektu sestavované ve stejném termínu nebo na konci projektu) zaměřené na dárce v souladu s finančním plánem. 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Je důležité, aby referenční rozpočet, který je komplexní a úplný, zaručoval soudržnost mezi rozpočtovými službami</a:t>
            </a:r>
            <a:endParaRPr lang="cs-CZ" dirty="0"/>
          </a:p>
        </p:txBody>
      </p:sp>
      <p:sp>
        <p:nvSpPr>
          <p:cNvPr id="5" name="Zástupný symbol pro zápatí 2"/>
          <p:cNvSpPr>
            <a:spLocks noGrp="1"/>
          </p:cNvSpPr>
          <p:nvPr/>
        </p:nvSpPr>
        <p:spPr>
          <a:xfrm>
            <a:off x="285720" y="6429396"/>
            <a:ext cx="3581400" cy="294322"/>
          </a:xfrm>
          <a:prstGeom prst="rect">
            <a:avLst/>
          </a:prstGeom>
        </p:spPr>
        <p:txBody>
          <a:bodyPr vert="horz"/>
          <a:lstStyle>
            <a:defPPr>
              <a:defRPr lang="cs-CZ"/>
            </a:defPPr>
            <a:lvl1pPr marL="0" algn="l" defTabSz="914400" rtl="0" eaLnBrk="1" latinLnBrk="0" hangingPunct="1">
              <a:defRPr kumimoji="0" sz="1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ROZPOČET KE SMLOUVĚ O FINANCOVÁNÍ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cs-CZ" dirty="0" smtClean="0"/>
              <a:t>Klasifikace přímých a nepřímých nákladů</a:t>
            </a:r>
          </a:p>
          <a:p>
            <a:pPr lvl="1" algn="just"/>
            <a:r>
              <a:rPr lang="cs-CZ" dirty="0" smtClean="0"/>
              <a:t>PN jsou přímo vynaložené na projekt a NN jsou na projektu nezávislé, ale jejich užitky jsou zahrnuty v celkových nákladech nevládních organizací.</a:t>
            </a:r>
          </a:p>
          <a:p>
            <a:pPr lvl="1" algn="just"/>
            <a:r>
              <a:rPr lang="cs-CZ" dirty="0" smtClean="0"/>
              <a:t>Nepřímé náklady nemusejí být uvedeny v referenčním rozpočtu projektu.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Oprávněné výdaje </a:t>
            </a:r>
          </a:p>
          <a:p>
            <a:pPr lvl="1" algn="just"/>
            <a:r>
              <a:rPr lang="cs-CZ" dirty="0" smtClean="0"/>
              <a:t>Donoři </a:t>
            </a:r>
            <a:r>
              <a:rPr lang="cs-CZ" dirty="0" smtClean="0"/>
              <a:t>rozhodují o tom, jaké projektové náklady by měly být zahrnuty ve smlouvě o financování.</a:t>
            </a:r>
          </a:p>
          <a:p>
            <a:pPr lvl="1" algn="just"/>
            <a:r>
              <a:rPr lang="cs-CZ" dirty="0" smtClean="0"/>
              <a:t>Náklady, jež nejsou považovány za uznatelné jsou opatření týkající se ztrát, dluhů; úrokové sazby úvěrů, pořízení pozemků nebo budov, ztráty vzniklé jako důsledek kurzových rozdílů či DPH).</a:t>
            </a:r>
          </a:p>
          <a:p>
            <a:pPr lvl="1" algn="just"/>
            <a:r>
              <a:rPr lang="cs-CZ" dirty="0" smtClean="0"/>
              <a:t>Obecně platí, že náklady, které nejsou vnímány jako nutné pro realizaci projektu, nejsou považovány za uznatelné !</a:t>
            </a:r>
          </a:p>
          <a:p>
            <a:pPr algn="just">
              <a:buNone/>
            </a:pPr>
            <a:endParaRPr lang="cs-CZ" sz="1600" dirty="0" smtClean="0"/>
          </a:p>
          <a:p>
            <a:pPr algn="just"/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PREZENTACE ROZPOČTU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cs-CZ" dirty="0" smtClean="0"/>
              <a:t>Projektové zdroje nepocházejí pouze z institucionálních financí. Jsou také výsledkem procesu získávání finančních prostředků od soukromých dárců. 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V případě, že je třeba získat dotaci dříve, ale účet za danou aktivitu bude dostupný až později, tak se předkládá zjednodušený rozpočet. 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Zjednodušený rozpočet závisí na tom, jaké jsou vztahy mezi organizací podávající žádost a veřejným dárcem. Může stačit zjednodušený (pro sbírku), detailnější (pro noviny, které vydává organizace pro své členy).</a:t>
            </a:r>
          </a:p>
          <a:p>
            <a:pPr algn="just"/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/>
        </p:nvSpPr>
        <p:spPr>
          <a:xfrm>
            <a:off x="285720" y="6429396"/>
            <a:ext cx="3581400" cy="294322"/>
          </a:xfrm>
          <a:prstGeom prst="rect">
            <a:avLst/>
          </a:prstGeom>
        </p:spPr>
        <p:txBody>
          <a:bodyPr vert="horz"/>
          <a:lstStyle>
            <a:defPPr>
              <a:defRPr lang="cs-CZ"/>
            </a:defPPr>
            <a:lvl1pPr marL="0" algn="l" defTabSz="914400" rtl="0" eaLnBrk="1" latinLnBrk="0" hangingPunct="1">
              <a:defRPr kumimoji="0" sz="1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82</TotalTime>
  <Words>747</Words>
  <Application>Microsoft Office PowerPoint</Application>
  <PresentationFormat>Předvádění na obrazovce (4:3)</PresentationFormat>
  <Paragraphs>107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Administrativní</vt:lpstr>
      <vt:lpstr>PRODEV</vt:lpstr>
      <vt:lpstr>ROZPOČET</vt:lpstr>
      <vt:lpstr>NÁKLADY</vt:lpstr>
      <vt:lpstr>PROJEKTOVÉ VÝDAJE</vt:lpstr>
      <vt:lpstr>PRAVIDLA ANALÝZY NÁKLADŮ</vt:lpstr>
      <vt:lpstr>PRAVIDLA ANALÝZY NÁKLADŮ</vt:lpstr>
      <vt:lpstr>ROZPOČTOVÉ SLUŽBY</vt:lpstr>
      <vt:lpstr>ROZPOČET KE SMLOUVĚ O FINANCOVÁNÍ</vt:lpstr>
      <vt:lpstr>PREZENTACE ROZPOČTU</vt:lpstr>
      <vt:lpstr>GRAF PROJEKTU</vt:lpstr>
      <vt:lpstr>GRAF PROJEKTU</vt:lpstr>
      <vt:lpstr>Prezentace aplikace PowerPoint</vt:lpstr>
    </vt:vector>
  </TitlesOfParts>
  <Company>Tempo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PRODEV</dc:title>
  <dc:creator>Asistent</dc:creator>
  <cp:lastModifiedBy>Martin</cp:lastModifiedBy>
  <cp:revision>35</cp:revision>
  <dcterms:created xsi:type="dcterms:W3CDTF">2011-05-24T06:53:26Z</dcterms:created>
  <dcterms:modified xsi:type="dcterms:W3CDTF">2011-07-27T11:16:18Z</dcterms:modified>
</cp:coreProperties>
</file>