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5" r:id="rId4"/>
    <p:sldId id="266" r:id="rId5"/>
    <p:sldId id="259" r:id="rId6"/>
    <p:sldId id="261" r:id="rId7"/>
    <p:sldId id="267" r:id="rId8"/>
    <p:sldId id="262" r:id="rId9"/>
    <p:sldId id="263" r:id="rId10"/>
    <p:sldId id="268" r:id="rId11"/>
    <p:sldId id="269" r:id="rId12"/>
    <p:sldId id="270" r:id="rId13"/>
    <p:sldId id="271" r:id="rId14"/>
    <p:sldId id="273" r:id="rId15"/>
    <p:sldId id="274" r:id="rId16"/>
    <p:sldId id="264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>
        <p:scale>
          <a:sx n="70" d="100"/>
          <a:sy n="70" d="100"/>
        </p:scale>
        <p:origin x="-1386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E09E03A-A4BC-462A-AE5E-E78C752C6BDE}" type="datetimeFigureOut">
              <a:rPr lang="cs-CZ" smtClean="0"/>
              <a:pPr/>
              <a:t>27.6.2011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A01DF8-D4AE-495A-A531-BF528D4381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pl-PL" dirty="0" smtClean="0">
                <a:solidFill>
                  <a:schemeClr val="bg2">
                    <a:lumMod val="50000"/>
                  </a:schemeClr>
                </a:solidFill>
              </a:rPr>
              <a:t>PROGRAMOVÁNÍ PROJEKTU ii</a:t>
            </a:r>
          </a:p>
          <a:p>
            <a:endParaRPr lang="cs-CZ" sz="1400" dirty="0" smtClean="0">
              <a:solidFill>
                <a:schemeClr val="bg1"/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6. DUBNA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DEFINICE AKTIVIT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Proces definice aktivit se v projektové fázi několikrát opakuje</a:t>
            </a:r>
          </a:p>
          <a:p>
            <a:endParaRPr lang="cs-CZ" dirty="0" smtClean="0"/>
          </a:p>
          <a:p>
            <a:r>
              <a:rPr lang="cs-CZ" dirty="0" smtClean="0"/>
              <a:t>První seznam aktivit je založen na výsledcích, kterých by měl projekt dosáhnout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  <a:p>
            <a:r>
              <a:rPr lang="cs-CZ" dirty="0"/>
              <a:t>Aktivity by měly být definovány </a:t>
            </a:r>
            <a:r>
              <a:rPr lang="cs-CZ" dirty="0" smtClean="0"/>
              <a:t>na </a:t>
            </a:r>
            <a:r>
              <a:rPr lang="cs-CZ" dirty="0"/>
              <a:t>3 úrovních:</a:t>
            </a:r>
          </a:p>
          <a:p>
            <a:pPr lvl="1"/>
            <a:r>
              <a:rPr lang="cs-CZ" dirty="0"/>
              <a:t>Produkty</a:t>
            </a:r>
          </a:p>
          <a:p>
            <a:pPr lvl="1"/>
            <a:r>
              <a:rPr lang="cs-CZ" dirty="0"/>
              <a:t>Proces implementace</a:t>
            </a:r>
          </a:p>
          <a:p>
            <a:pPr lvl="1"/>
            <a:r>
              <a:rPr lang="cs-CZ" dirty="0"/>
              <a:t>Operativní procesy, které by měly být zavedeny po ukončení projektu (= udržitelnost)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107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DEFINICE NÁKLADŮ A PROSTŘEDKŮ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Náklady a prostředky můžou bý</a:t>
            </a:r>
            <a:r>
              <a:rPr lang="cs-CZ" dirty="0" smtClean="0"/>
              <a:t>t definovány buďto:</a:t>
            </a:r>
          </a:p>
          <a:p>
            <a:pPr lvl="1"/>
            <a:r>
              <a:rPr lang="cs-CZ" dirty="0" smtClean="0"/>
              <a:t>V průběhu přípravy projektového rozpočtu</a:t>
            </a:r>
          </a:p>
          <a:p>
            <a:pPr lvl="1"/>
            <a:r>
              <a:rPr lang="cs-CZ" dirty="0" smtClean="0"/>
              <a:t>Po dokončení přípravy projektového rozpočtu</a:t>
            </a:r>
          </a:p>
          <a:p>
            <a:pPr lvl="1"/>
            <a:endParaRPr lang="cs-CZ" dirty="0"/>
          </a:p>
          <a:p>
            <a:r>
              <a:rPr lang="cs-CZ" dirty="0" smtClean="0"/>
              <a:t>Pro definici nákladů a prostředků mohou být využity různé nástroje</a:t>
            </a:r>
          </a:p>
          <a:p>
            <a:r>
              <a:rPr lang="cs-CZ" dirty="0" smtClean="0"/>
              <a:t>Při definici nákladů a prostředků je potřeba vycházet z reálných údajů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702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PŘEDPOKLADY PRO IMPLEMENTACI PROJEKTU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Jako doplněk</a:t>
            </a:r>
            <a:r>
              <a:rPr lang="cs-CZ" dirty="0" smtClean="0"/>
              <a:t> Studie proveditelnosti je potřeba definovat také externí rizika a omezení, jelikož tyto:</a:t>
            </a:r>
          </a:p>
          <a:p>
            <a:pPr lvl="1"/>
            <a:r>
              <a:rPr lang="cs-CZ" dirty="0" smtClean="0"/>
              <a:t>Mohou bránit v implementaci projektu</a:t>
            </a:r>
          </a:p>
          <a:p>
            <a:pPr lvl="1"/>
            <a:r>
              <a:rPr lang="cs-CZ" dirty="0" smtClean="0"/>
              <a:t>Mohou omezovat implementaci projektu</a:t>
            </a:r>
          </a:p>
          <a:p>
            <a:endParaRPr lang="cs-CZ" dirty="0" smtClean="0"/>
          </a:p>
          <a:p>
            <a:r>
              <a:rPr lang="cs-CZ" dirty="0" smtClean="0"/>
              <a:t>Rizika tedy představují předpoklady pro implementaci projektu</a:t>
            </a:r>
          </a:p>
          <a:p>
            <a:endParaRPr lang="cs-CZ" dirty="0"/>
          </a:p>
          <a:p>
            <a:r>
              <a:rPr lang="cs-CZ" dirty="0" smtClean="0"/>
              <a:t>Rizika jsou identifikována ve čtyřech částech logického rámce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760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FORMULACE PŘEDPOKLADŮ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Projekt je vystaven mnoha rizikům:</a:t>
            </a:r>
          </a:p>
          <a:p>
            <a:pPr lvl="1"/>
            <a:r>
              <a:rPr lang="cs-CZ" dirty="0" smtClean="0"/>
              <a:t>Rizika kritická pro úspěch projektu</a:t>
            </a:r>
          </a:p>
          <a:p>
            <a:pPr lvl="1"/>
            <a:r>
              <a:rPr lang="cs-CZ" dirty="0" smtClean="0"/>
              <a:t>Rizika méně důležitá pro úspěch projektu</a:t>
            </a:r>
          </a:p>
          <a:p>
            <a:r>
              <a:rPr lang="cs-CZ" dirty="0" smtClean="0"/>
              <a:t>U externích podmínek by mělo být zejména analyzováno:</a:t>
            </a:r>
          </a:p>
          <a:p>
            <a:pPr lvl="1"/>
            <a:r>
              <a:rPr lang="cs-CZ" dirty="0" smtClean="0"/>
              <a:t>Pravděpodobnost, že se naplní</a:t>
            </a:r>
          </a:p>
          <a:p>
            <a:pPr lvl="1"/>
            <a:r>
              <a:rPr lang="cs-CZ" dirty="0" smtClean="0"/>
              <a:t>Důležitost, jakou mají pro projekt</a:t>
            </a:r>
          </a:p>
          <a:p>
            <a:pPr lvl="1"/>
            <a:endParaRPr lang="cs-CZ" dirty="0"/>
          </a:p>
          <a:p>
            <a:r>
              <a:rPr lang="cs-CZ" dirty="0" smtClean="0"/>
              <a:t>Jakmile jsou předpoklady formulovány, měly by být převedeny na vyjádření stavu, kterého by mělo být dosaženo</a:t>
            </a:r>
            <a:endParaRPr lang="cs-CZ" dirty="0" smtClean="0"/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81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A ZDROJE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Objektivně ověřitelné indikátory:</a:t>
            </a:r>
          </a:p>
          <a:p>
            <a:pPr lvl="1"/>
            <a:r>
              <a:rPr lang="cs-CZ" dirty="0" smtClean="0"/>
              <a:t>Popisují cíle projektu</a:t>
            </a:r>
          </a:p>
          <a:p>
            <a:pPr lvl="1"/>
            <a:r>
              <a:rPr lang="cs-CZ" dirty="0" smtClean="0"/>
              <a:t>Z pohledu kvantity, kvality, cílové skupiny, času a místa</a:t>
            </a:r>
          </a:p>
          <a:p>
            <a:pPr lvl="1"/>
            <a:endParaRPr lang="cs-CZ" dirty="0"/>
          </a:p>
          <a:p>
            <a:r>
              <a:rPr lang="cs-CZ" dirty="0" smtClean="0"/>
              <a:t>Indikátory se používají ke sběru informací o určité situaci:</a:t>
            </a:r>
          </a:p>
          <a:p>
            <a:pPr lvl="1"/>
            <a:r>
              <a:rPr lang="cs-CZ" dirty="0" smtClean="0"/>
              <a:t>Mohou být použity k měření progresu daného procesu</a:t>
            </a:r>
          </a:p>
          <a:p>
            <a:pPr lvl="1"/>
            <a:r>
              <a:rPr lang="cs-CZ" dirty="0" smtClean="0"/>
              <a:t>Mohou být porovnávány se standardy nebo výchozí situací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600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CHARAKTERISTIKA INDIKÁTORŮ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Indikátory by měly být přizpůsobeny specifickým podmínkám projektu a reflektovat:</a:t>
            </a:r>
          </a:p>
          <a:p>
            <a:pPr lvl="1"/>
            <a:r>
              <a:rPr lang="cs-CZ" dirty="0" smtClean="0"/>
              <a:t>Technické parametry</a:t>
            </a:r>
          </a:p>
          <a:p>
            <a:pPr lvl="1"/>
            <a:r>
              <a:rPr lang="cs-CZ" dirty="0" smtClean="0"/>
              <a:t>Ekonomické parametry</a:t>
            </a:r>
          </a:p>
          <a:p>
            <a:pPr lvl="1"/>
            <a:r>
              <a:rPr lang="cs-CZ" dirty="0" smtClean="0"/>
              <a:t>Sociální parametry</a:t>
            </a:r>
          </a:p>
          <a:p>
            <a:pPr lvl="1"/>
            <a:r>
              <a:rPr lang="cs-CZ" dirty="0" smtClean="0"/>
              <a:t>Organizační parametry</a:t>
            </a:r>
          </a:p>
          <a:p>
            <a:pPr lvl="1"/>
            <a:r>
              <a:rPr lang="cs-CZ" dirty="0" smtClean="0"/>
              <a:t>Pedagogické parametry</a:t>
            </a:r>
          </a:p>
          <a:p>
            <a:pPr lvl="1"/>
            <a:endParaRPr lang="cs-CZ" dirty="0"/>
          </a:p>
          <a:p>
            <a:r>
              <a:rPr lang="cs-CZ" dirty="0" smtClean="0"/>
              <a:t>Zdroje ověření se odvolávají na původ informací a podobu, v jaké jsou tyto přístupné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056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  <p:extLst>
      <p:ext uri="{BB962C8B-B14F-4D97-AF65-F5344CB8AC3E}">
        <p14:creationId xmlns:p14="http://schemas.microsoft.com/office/powerpoint/2010/main" val="114011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MATICE  LOGICKÉHO  RÁMCE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Logický rámec je nástroj, který primárně slouží k definování rozvojových projektů</a:t>
            </a:r>
          </a:p>
          <a:p>
            <a:r>
              <a:rPr lang="cs-CZ" dirty="0" smtClean="0"/>
              <a:t>Většina investorů</a:t>
            </a:r>
            <a:r>
              <a:rPr lang="cs-CZ" dirty="0"/>
              <a:t> </a:t>
            </a:r>
            <a:r>
              <a:rPr lang="cs-CZ" dirty="0" smtClean="0"/>
              <a:t>vyžaduje, aby </a:t>
            </a:r>
            <a:r>
              <a:rPr lang="cs-CZ" dirty="0"/>
              <a:t>byla při přípravě žádosti o financování </a:t>
            </a:r>
            <a:r>
              <a:rPr lang="cs-CZ" dirty="0" smtClean="0"/>
              <a:t>využita matice </a:t>
            </a:r>
            <a:r>
              <a:rPr lang="cs-CZ" dirty="0"/>
              <a:t>logického </a:t>
            </a:r>
            <a:r>
              <a:rPr lang="cs-CZ" dirty="0" smtClean="0"/>
              <a:t>rámce</a:t>
            </a:r>
            <a:endParaRPr lang="cs-CZ" dirty="0"/>
          </a:p>
          <a:p>
            <a:r>
              <a:rPr lang="cs-CZ" dirty="0" smtClean="0"/>
              <a:t>Logický rámec prezentuje projektové a programové cíle systematickým a logickým způsobem:</a:t>
            </a:r>
          </a:p>
          <a:p>
            <a:pPr lvl="1"/>
            <a:r>
              <a:rPr lang="cs-CZ" dirty="0" smtClean="0"/>
              <a:t>Zvolený formát by měl odpovídat vztahům mezi cíli na různých úrovních </a:t>
            </a:r>
          </a:p>
          <a:p>
            <a:pPr lvl="1"/>
            <a:r>
              <a:rPr lang="cs-CZ" dirty="0" smtClean="0"/>
              <a:t>Zvolený formát by měl ukazovat, jak ověřit naplněnost cílů  a definovat předpoklady, které by mohly mít vliv na úspěch programu nebo projektu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PROČ VYUŽÍVAT LOGICKÝ RÁMEC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Je možno připravit projektovou žádost bez využití matice logického rámce?</a:t>
            </a:r>
          </a:p>
          <a:p>
            <a:pPr lvl="1"/>
            <a:r>
              <a:rPr lang="cs-CZ" dirty="0" smtClean="0"/>
              <a:t>Předchozí zkušenost s řízením projektů</a:t>
            </a:r>
          </a:p>
          <a:p>
            <a:pPr lvl="1"/>
            <a:r>
              <a:rPr lang="cs-CZ" dirty="0" smtClean="0"/>
              <a:t>Jasná představa o kompozici projektu, cílech, výstupech, dopadech a možných rizicích</a:t>
            </a:r>
          </a:p>
          <a:p>
            <a:pPr lvl="1"/>
            <a:endParaRPr lang="cs-CZ" dirty="0"/>
          </a:p>
          <a:p>
            <a:r>
              <a:rPr lang="cs-CZ" dirty="0" smtClean="0"/>
              <a:t>Proč využívat logický rámec?</a:t>
            </a:r>
          </a:p>
          <a:p>
            <a:pPr lvl="1"/>
            <a:r>
              <a:rPr lang="cs-CZ" dirty="0" smtClean="0"/>
              <a:t>Usnadňuje dialog mezi (klíčovými) zájmovými skupinami</a:t>
            </a:r>
          </a:p>
          <a:p>
            <a:pPr lvl="1"/>
            <a:r>
              <a:rPr lang="cs-CZ" dirty="0" smtClean="0"/>
              <a:t>Poskytuje jasný a přesný přehled všech projektových částí</a:t>
            </a:r>
          </a:p>
          <a:p>
            <a:pPr lvl="1"/>
            <a:r>
              <a:rPr lang="cs-CZ" dirty="0" smtClean="0"/>
              <a:t>Pomáhá zajistit logickou návaznost</a:t>
            </a:r>
          </a:p>
          <a:p>
            <a:pPr lvl="1"/>
            <a:r>
              <a:rPr lang="cs-CZ" dirty="0" smtClean="0"/>
              <a:t>Může být použit při nastavování evaluačního systému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886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SLABÉ STRÁNKY LOGICKÉHO RÁMCE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I přístup využívající logický rámec v projektovém řízení má své slabé stránky:</a:t>
            </a:r>
          </a:p>
          <a:p>
            <a:pPr marL="514350" indent="-514350">
              <a:buFont typeface="+mj-lt"/>
              <a:buAutoNum type="arabicPeriod"/>
            </a:pPr>
            <a:endParaRPr lang="cs-CZ" dirty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Není uživatelsky přístupný všem zapojeným (klíčovým) zájmovým skupinám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Poměrně složitý pro použití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Rigidní nástroj, který ne vždy zohledňuje situaci komplexně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Logický rámec nezohledňuje časová omezení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330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pic>
        <p:nvPicPr>
          <p:cNvPr id="5" name="Zástupný symbol pro obsah 4" descr="Bez názvu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49288" y="176712"/>
            <a:ext cx="7623174" cy="60579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214290"/>
            <a:ext cx="8503920" cy="5884758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Logický rámec může být strukturován i jako strom řešení.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5" name="Obrázek 4" descr="Bez názvu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214422"/>
            <a:ext cx="6500858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FORMULACE CÍLŮ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b="1" dirty="0"/>
              <a:t>Celkové cíle </a:t>
            </a:r>
            <a:r>
              <a:rPr lang="cs-CZ" dirty="0"/>
              <a:t>popisují společenský přínos projektu, včetně dlouhodobého prospěchu pro konečné příjemce, ale i dopady, které lze rovněž očekávat v jiných skupinách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  <a:p>
            <a:r>
              <a:rPr lang="cs-CZ" b="1" dirty="0"/>
              <a:t>Záměr projektu </a:t>
            </a:r>
            <a:r>
              <a:rPr lang="cs-CZ" dirty="0"/>
              <a:t>je cíl, který je třeba splnit jako výsledek realizace projektu. Měl by řešit základní problém a měl by být definován jako užitek pro cílovou skupinu. V rámci jednoho projektu by měl existovat pouze jeden specifický záměr.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6391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CHARAKTERISTIKA CÍLŮ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i="1" dirty="0" smtClean="0"/>
              <a:t>SMART</a:t>
            </a:r>
            <a:r>
              <a:rPr lang="cs-CZ" dirty="0" smtClean="0"/>
              <a:t> analýza napomáhá vytvořit ideální charakteristiku cílů tak, aby byly dosažitelné při samotné implementaci projektu:</a:t>
            </a:r>
          </a:p>
          <a:p>
            <a:pPr marL="0" indent="0">
              <a:buNone/>
            </a:pPr>
            <a:endParaRPr lang="cs-CZ" dirty="0" smtClean="0"/>
          </a:p>
          <a:p>
            <a:pPr lvl="1"/>
            <a:r>
              <a:rPr lang="cs-CZ" dirty="0" smtClean="0"/>
              <a:t>S - specifické: pochopitelné, konkrétní</a:t>
            </a:r>
          </a:p>
          <a:p>
            <a:pPr lvl="1"/>
            <a:r>
              <a:rPr lang="cs-CZ" dirty="0" smtClean="0"/>
              <a:t>M - měřitelné: kvantifikovatelné (z hlediska kvantity nebo kvality)</a:t>
            </a:r>
          </a:p>
          <a:p>
            <a:pPr lvl="1"/>
            <a:r>
              <a:rPr lang="cs-CZ" dirty="0" smtClean="0"/>
              <a:t>A - akceptovatelné: dosažitelné</a:t>
            </a:r>
          </a:p>
          <a:p>
            <a:pPr lvl="1"/>
            <a:r>
              <a:rPr lang="cs-CZ" dirty="0" smtClean="0"/>
              <a:t>R - realistické</a:t>
            </a:r>
          </a:p>
          <a:p>
            <a:pPr lvl="1"/>
            <a:r>
              <a:rPr lang="cs-CZ" dirty="0" smtClean="0"/>
              <a:t>T – časově vymezené</a:t>
            </a:r>
          </a:p>
          <a:p>
            <a:pPr>
              <a:buNone/>
            </a:pP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DEFINICE VÝSLEDKŮ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357298"/>
            <a:ext cx="8503920" cy="4741750"/>
          </a:xfrm>
        </p:spPr>
        <p:txBody>
          <a:bodyPr>
            <a:normAutofit/>
          </a:bodyPr>
          <a:lstStyle/>
          <a:p>
            <a:r>
              <a:rPr lang="cs-CZ" dirty="0" smtClean="0"/>
              <a:t>Aktivity implementované v rámci projektu musí přinášet </a:t>
            </a:r>
            <a:r>
              <a:rPr lang="cs-CZ" b="1" dirty="0" smtClean="0"/>
              <a:t>výsledky</a:t>
            </a:r>
            <a:r>
              <a:rPr lang="cs-CZ" dirty="0" smtClean="0"/>
              <a:t>, které napomáhají k dosažení konkrétního záměru </a:t>
            </a:r>
          </a:p>
          <a:p>
            <a:r>
              <a:rPr lang="cs-CZ" dirty="0" smtClean="0"/>
              <a:t>Tyto činnosti jsou prováděny:</a:t>
            </a:r>
          </a:p>
          <a:p>
            <a:pPr lvl="1"/>
            <a:r>
              <a:rPr lang="cs-CZ" dirty="0" smtClean="0"/>
              <a:t>dle předem stanoveného pořadí </a:t>
            </a:r>
          </a:p>
          <a:p>
            <a:pPr lvl="1"/>
            <a:r>
              <a:rPr lang="cs-CZ" dirty="0" smtClean="0"/>
              <a:t>na základě časového harmonogramu</a:t>
            </a:r>
          </a:p>
          <a:p>
            <a:pPr lvl="1"/>
            <a:r>
              <a:rPr lang="cs-CZ" dirty="0" smtClean="0"/>
              <a:t>za pomoci zdrojů</a:t>
            </a:r>
          </a:p>
          <a:p>
            <a:r>
              <a:rPr lang="cs-CZ" dirty="0" smtClean="0"/>
              <a:t>Výsledky lze považovat za dílčí cíle v rámci projektového záměru, nesmí však být zaměňovány s indikátory. </a:t>
            </a:r>
          </a:p>
          <a:p>
            <a:pPr>
              <a:buNone/>
            </a:pPr>
            <a:endParaRPr lang="cs-CZ" sz="1200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278</TotalTime>
  <Words>591</Words>
  <Application>Microsoft Office PowerPoint</Application>
  <PresentationFormat>Předvádění na obrazovce (4:3)</PresentationFormat>
  <Paragraphs>114</Paragraphs>
  <Slides>16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Administrativní</vt:lpstr>
      <vt:lpstr>PRODEV</vt:lpstr>
      <vt:lpstr>MATICE  LOGICKÉHO  RÁMCE</vt:lpstr>
      <vt:lpstr>PROČ VYUŽÍVAT LOGICKÝ RÁMEC</vt:lpstr>
      <vt:lpstr>SLABÉ STRÁNKY LOGICKÉHO RÁMCE</vt:lpstr>
      <vt:lpstr>Prezentace aplikace PowerPoint</vt:lpstr>
      <vt:lpstr>Prezentace aplikace PowerPoint</vt:lpstr>
      <vt:lpstr>FORMULACE CÍLŮ</vt:lpstr>
      <vt:lpstr>CHARAKTERISTIKA CÍLŮ</vt:lpstr>
      <vt:lpstr>DEFINICE VÝSLEDKŮ</vt:lpstr>
      <vt:lpstr>DEFINICE AKTIVIT</vt:lpstr>
      <vt:lpstr>DEFINICE NÁKLADŮ A PROSTŘEDKŮ</vt:lpstr>
      <vt:lpstr>PŘEDPOKLADY PRO IMPLEMENTACI PROJEKTU</vt:lpstr>
      <vt:lpstr>FORMULACE PŘEDPOKLADŮ</vt:lpstr>
      <vt:lpstr>INDIKÁTORY A ZDROJE INFORMACÍ</vt:lpstr>
      <vt:lpstr>CHARAKTERISTIKA INDIKÁTORŮ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32</cp:revision>
  <dcterms:created xsi:type="dcterms:W3CDTF">2011-05-24T06:37:39Z</dcterms:created>
  <dcterms:modified xsi:type="dcterms:W3CDTF">2011-06-27T11:51:05Z</dcterms:modified>
</cp:coreProperties>
</file>