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58" r:id="rId4"/>
    <p:sldId id="259" r:id="rId5"/>
    <p:sldId id="268" r:id="rId6"/>
    <p:sldId id="267" r:id="rId7"/>
    <p:sldId id="260" r:id="rId8"/>
    <p:sldId id="269" r:id="rId9"/>
    <p:sldId id="270" r:id="rId10"/>
    <p:sldId id="271" r:id="rId11"/>
    <p:sldId id="262" r:id="rId12"/>
    <p:sldId id="263" r:id="rId13"/>
    <p:sldId id="272" r:id="rId14"/>
    <p:sldId id="265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F15B7B7-F2C0-4FD1-87B5-335C133525D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24CA64-8023-4FB7-9FEE-12EC88FB919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OPERATIVNÍ PLÁNOVÁNÍ PROJEKTU i</a:t>
            </a: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20. dubna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714356"/>
            <a:ext cx="8715437" cy="517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HARMONOGRAM  REALIZACE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500174"/>
            <a:ext cx="8643998" cy="485778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Poskytuje chronologický přehled činností v plánu. To pro každou činnost znamená:  </a:t>
            </a:r>
          </a:p>
          <a:p>
            <a:pPr lvl="1" algn="just"/>
            <a:r>
              <a:rPr lang="cs-CZ" sz="2300" dirty="0" smtClean="0"/>
              <a:t>Termíny zahájení a ukončení </a:t>
            </a:r>
          </a:p>
          <a:p>
            <a:pPr lvl="1" algn="just"/>
            <a:r>
              <a:rPr lang="cs-CZ" sz="2300" dirty="0" smtClean="0"/>
              <a:t> Dobu trvání</a:t>
            </a:r>
          </a:p>
          <a:p>
            <a:pPr lvl="1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Harmonogram je představovaný nástroji v podobě diagramů a harmonogramů.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Před sestavením harmonograme je nutné:</a:t>
            </a:r>
          </a:p>
          <a:p>
            <a:pPr lvl="1" algn="just"/>
            <a:r>
              <a:rPr lang="cs-CZ" dirty="0" smtClean="0"/>
              <a:t>uspořádat celkový seznamu činností nebo fází, které mají být naplánovány.</a:t>
            </a:r>
          </a:p>
          <a:p>
            <a:pPr lvl="1" algn="just"/>
            <a:r>
              <a:rPr lang="cs-CZ" dirty="0" smtClean="0"/>
              <a:t>Odhady dob trvání všech činností při využití příslušných časových jednotek: dny, týdny, měsíce.</a:t>
            </a:r>
          </a:p>
          <a:p>
            <a:pPr lvl="1" algn="just"/>
            <a:r>
              <a:rPr lang="cs-CZ" dirty="0" smtClean="0"/>
              <a:t>Pokud je řízení programu složité, je možné jej rozdělit do několik sub-sekcí.</a:t>
            </a:r>
          </a:p>
          <a:p>
            <a:pPr algn="just">
              <a:buNone/>
            </a:pPr>
            <a:endParaRPr lang="cs-CZ" sz="1800" u="sng" dirty="0" smtClean="0"/>
          </a:p>
          <a:p>
            <a:pPr algn="just">
              <a:buNone/>
            </a:pPr>
            <a:endParaRPr lang="cs-CZ" sz="1800" u="sng" dirty="0" smtClean="0"/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endParaRPr lang="cs-CZ" sz="1600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NÁSTROJE HARMONOGRAMU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85778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cs-CZ" sz="3400" dirty="0" smtClean="0"/>
              <a:t>Diagramy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Úplné a přehledné podchycení velkého kvanta informací</a:t>
            </a:r>
          </a:p>
          <a:p>
            <a:pPr algn="just"/>
            <a:r>
              <a:rPr lang="cs-CZ" dirty="0" smtClean="0"/>
              <a:t>jejich nedostatek spočívá v tom, že nezobrazují závislost mezi jednotlivými segmenty a neumožňují posoudit, co se stane v případě změny v projektu. To vyřešily síťové diagramy:</a:t>
            </a:r>
          </a:p>
          <a:p>
            <a:pPr lvl="1" algn="just"/>
            <a:r>
              <a:rPr lang="cs-CZ" dirty="0" smtClean="0"/>
              <a:t>Metoda hodnocení a kontroly projektu PERT</a:t>
            </a:r>
          </a:p>
          <a:p>
            <a:pPr lvl="1" algn="just"/>
            <a:r>
              <a:rPr lang="cs-CZ" dirty="0" smtClean="0"/>
              <a:t>Metoda kritické cesty CPM</a:t>
            </a:r>
          </a:p>
          <a:p>
            <a:pPr lvl="1" algn="just"/>
            <a:r>
              <a:rPr lang="cs-CZ" dirty="0" smtClean="0"/>
              <a:t>Metoda šipkových diagramů ADM</a:t>
            </a:r>
          </a:p>
          <a:p>
            <a:pPr lvl="1" algn="just"/>
            <a:r>
              <a:rPr lang="cs-CZ" dirty="0" smtClean="0"/>
              <a:t>Aj.</a:t>
            </a:r>
          </a:p>
          <a:p>
            <a:pPr algn="just"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Bez názvu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642918"/>
            <a:ext cx="8772555" cy="5395932"/>
          </a:xfrm>
          <a:prstGeom prst="rect">
            <a:avLst/>
          </a:prstGeom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OPERATIVNÍ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785926"/>
            <a:ext cx="8503920" cy="431312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dirty="0" smtClean="0"/>
              <a:t>NÁVRHY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AKČNÍ PLÁN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HARMONOGRAM REALIZACE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PLÁN ZDROJŮ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ROZPOČTOVÁNÍ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NÁVRHY – ÚČASTNÍCI V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cs-CZ" sz="1300" dirty="0" smtClean="0"/>
          </a:p>
          <a:p>
            <a:pPr>
              <a:buNone/>
            </a:pPr>
            <a:r>
              <a:rPr lang="cs-CZ" dirty="0" smtClean="0"/>
              <a:t>Existují 3 základní typy projektových funkcí:</a:t>
            </a:r>
          </a:p>
          <a:p>
            <a:pPr lvl="0"/>
            <a:r>
              <a:rPr lang="cs-CZ" dirty="0" smtClean="0"/>
              <a:t>Strategické: </a:t>
            </a:r>
            <a:r>
              <a:rPr lang="cs-CZ" sz="2200" dirty="0" smtClean="0"/>
              <a:t>provádění strategického řízení a dohledu</a:t>
            </a:r>
          </a:p>
          <a:p>
            <a:pPr lvl="0"/>
            <a:r>
              <a:rPr lang="cs-CZ" dirty="0" smtClean="0"/>
              <a:t>Operativní: </a:t>
            </a:r>
            <a:r>
              <a:rPr lang="cs-CZ" sz="2200" dirty="0" smtClean="0"/>
              <a:t>koncepce a koordinace</a:t>
            </a:r>
          </a:p>
          <a:p>
            <a:pPr lvl="0"/>
            <a:r>
              <a:rPr lang="cs-CZ" dirty="0" smtClean="0"/>
              <a:t>Realizační: </a:t>
            </a:r>
            <a:r>
              <a:rPr lang="cs-CZ" sz="2200" dirty="0" smtClean="0"/>
              <a:t>různé činnosti</a:t>
            </a:r>
          </a:p>
          <a:p>
            <a:pPr>
              <a:buNone/>
            </a:pPr>
            <a:endParaRPr lang="cs-CZ" sz="1900" dirty="0" smtClean="0"/>
          </a:p>
          <a:p>
            <a:pPr>
              <a:buNone/>
            </a:pPr>
            <a:r>
              <a:rPr lang="cs-CZ" dirty="0" smtClean="0"/>
              <a:t>3 základní typy účastníků</a:t>
            </a:r>
          </a:p>
          <a:p>
            <a:pPr lvl="0"/>
            <a:r>
              <a:rPr lang="cs-CZ" dirty="0" smtClean="0"/>
              <a:t>Vedoucí projektu: </a:t>
            </a:r>
            <a:r>
              <a:rPr lang="cs-CZ" sz="2200" dirty="0" smtClean="0"/>
              <a:t>mají na starosti projekt jako celek</a:t>
            </a:r>
          </a:p>
          <a:p>
            <a:pPr lvl="0"/>
            <a:r>
              <a:rPr lang="cs-CZ" dirty="0" smtClean="0"/>
              <a:t>Projektoví manažeři: </a:t>
            </a:r>
            <a:r>
              <a:rPr lang="cs-CZ" sz="2200" dirty="0" smtClean="0"/>
              <a:t>jsou zodpovědní za realizaci projektu</a:t>
            </a:r>
          </a:p>
          <a:p>
            <a:pPr lvl="0"/>
            <a:r>
              <a:rPr lang="cs-CZ" dirty="0" smtClean="0"/>
              <a:t>Operátoři a poskytovatelé služeb: </a:t>
            </a:r>
            <a:r>
              <a:rPr lang="cs-CZ" sz="2200" dirty="0" smtClean="0"/>
              <a:t>provádějí jednotlivé činnosti</a:t>
            </a:r>
          </a:p>
          <a:p>
            <a:pPr lvl="0">
              <a:buNone/>
            </a:pPr>
            <a:endParaRPr lang="cs-CZ" sz="2200" dirty="0" smtClean="0"/>
          </a:p>
          <a:p>
            <a:pPr lvl="0">
              <a:buNone/>
            </a:pPr>
            <a:r>
              <a:rPr lang="cs-CZ" sz="2200" dirty="0" smtClean="0"/>
              <a:t>Je možnost kombinovat a vytvářet tak různé varianty. 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BUDOVÁNÍ PARTNERSTVÍ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85720" y="1285860"/>
            <a:ext cx="8572560" cy="507209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endParaRPr lang="cs-CZ" sz="1200" dirty="0" smtClean="0"/>
          </a:p>
          <a:p>
            <a:pPr algn="just">
              <a:buNone/>
            </a:pPr>
            <a:r>
              <a:rPr lang="cs-CZ" dirty="0" smtClean="0"/>
              <a:t>Institucionální úroveň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sz="2400" dirty="0" smtClean="0"/>
              <a:t>Vedení projektu </a:t>
            </a:r>
            <a:r>
              <a:rPr lang="cs-CZ" dirty="0" smtClean="0"/>
              <a:t>– </a:t>
            </a:r>
            <a:r>
              <a:rPr lang="cs-CZ" sz="2000" dirty="0" smtClean="0">
                <a:solidFill>
                  <a:schemeClr val="bg2">
                    <a:lumMod val="50000"/>
                  </a:schemeClr>
                </a:solidFill>
              </a:rPr>
              <a:t>funkce vedoucího bude záležet na zvolené strategii financování, na míře zapojení </a:t>
            </a:r>
            <a:r>
              <a:rPr lang="cs-CZ" sz="2000" dirty="0" smtClean="0">
                <a:solidFill>
                  <a:schemeClr val="bg2">
                    <a:lumMod val="50000"/>
                  </a:schemeClr>
                </a:solidFill>
              </a:rPr>
              <a:t>donora</a:t>
            </a:r>
            <a:r>
              <a:rPr lang="cs-CZ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cs-CZ" sz="2000" dirty="0" smtClean="0">
                <a:solidFill>
                  <a:schemeClr val="bg2">
                    <a:lumMod val="50000"/>
                  </a:schemeClr>
                </a:solidFill>
              </a:rPr>
              <a:t>a úloze státu v zemi, kde se bude intervence konat (místní a centrální vládní instituce).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algn="just"/>
            <a:r>
              <a:rPr lang="cs-CZ" sz="2400" dirty="0" smtClean="0"/>
              <a:t>Řízení projektu </a:t>
            </a:r>
            <a:r>
              <a:rPr lang="cs-CZ" dirty="0" smtClean="0"/>
              <a:t>– </a:t>
            </a:r>
            <a:r>
              <a:rPr lang="cs-CZ" sz="2200" dirty="0" smtClean="0">
                <a:solidFill>
                  <a:schemeClr val="bg2">
                    <a:lumMod val="50000"/>
                  </a:schemeClr>
                </a:solidFill>
              </a:rPr>
              <a:t>funkce vedoucího bude záležet na strategii držitele projektu (přeje si organizace upřednostnit autonomii a budování kapacit? Hledá organizace rovné a vyvážené vztahy s místními partnery?…) a potenciálu účastníků</a:t>
            </a:r>
          </a:p>
          <a:p>
            <a:pPr algn="just">
              <a:buNone/>
            </a:pPr>
            <a:endParaRPr lang="cs-CZ" sz="2400" dirty="0" smtClean="0"/>
          </a:p>
          <a:p>
            <a:pPr algn="just">
              <a:buNone/>
            </a:pPr>
            <a:r>
              <a:rPr lang="cs-CZ" dirty="0" smtClean="0"/>
              <a:t>Operativní úroveň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sz="2400" dirty="0" smtClean="0"/>
              <a:t>Použít matici </a:t>
            </a:r>
            <a:r>
              <a:rPr lang="cs-CZ" sz="2400" dirty="0" smtClean="0"/>
              <a:t>účastníků.</a:t>
            </a:r>
            <a:endParaRPr lang="cs-CZ" sz="2400" dirty="0" smtClean="0"/>
          </a:p>
          <a:p>
            <a:pPr algn="just"/>
            <a:r>
              <a:rPr lang="cs-CZ" sz="2400" dirty="0" smtClean="0"/>
              <a:t>Doplnit analýzu zúčastněných stran hodnocením lidských a technických zdrojů potřebných pro projekt.</a:t>
            </a:r>
          </a:p>
          <a:p>
            <a:pPr algn="just"/>
            <a:r>
              <a:rPr lang="cs-CZ" sz="2400" dirty="0" smtClean="0"/>
              <a:t>Zvláštní pozornost věnovat otázce času: </a:t>
            </a:r>
            <a:r>
              <a:rPr lang="cs-CZ" sz="2200" dirty="0" smtClean="0">
                <a:solidFill>
                  <a:schemeClr val="bg2">
                    <a:lumMod val="50000"/>
                  </a:schemeClr>
                </a:solidFill>
              </a:rPr>
              <a:t>schopnost účastníka uvolnit potřebné zdroje v čase.</a:t>
            </a:r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endParaRPr lang="cs-CZ" sz="1100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 PARTNERSTVÍ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lnSpcReduction="10000"/>
          </a:bodyPr>
          <a:lstStyle/>
          <a:p>
            <a:pPr lvl="0"/>
            <a:r>
              <a:rPr lang="cs-CZ" dirty="0" smtClean="0"/>
              <a:t>Zapojení, spoluúčast</a:t>
            </a:r>
          </a:p>
          <a:p>
            <a:pPr lvl="0"/>
            <a:r>
              <a:rPr lang="cs-CZ" dirty="0" smtClean="0"/>
              <a:t>Sdílení úkolů</a:t>
            </a:r>
          </a:p>
          <a:p>
            <a:pPr lvl="0"/>
            <a:r>
              <a:rPr lang="cs-CZ" dirty="0" smtClean="0"/>
              <a:t>Doplňkové schopnosti a profily</a:t>
            </a:r>
          </a:p>
          <a:p>
            <a:pPr lvl="0"/>
            <a:r>
              <a:rPr lang="cs-CZ" dirty="0" smtClean="0"/>
              <a:t>Sjednocený tým</a:t>
            </a:r>
          </a:p>
          <a:p>
            <a:pPr lvl="0"/>
            <a:r>
              <a:rPr lang="cs-CZ" dirty="0" smtClean="0"/>
              <a:t>Jasně formulované dohody o partnerství</a:t>
            </a:r>
          </a:p>
          <a:p>
            <a:pPr lvl="0"/>
            <a:r>
              <a:rPr lang="cs-CZ" dirty="0" smtClean="0"/>
              <a:t>Tvorba mechanismů pro konzultaci, koordinaci a monitorování, které povedou k všeobecnému respektování partnerských doložek </a:t>
            </a:r>
          </a:p>
          <a:p>
            <a:pPr lvl="0"/>
            <a:r>
              <a:rPr lang="cs-CZ" dirty="0" smtClean="0"/>
              <a:t>Individuální a kolektivní uznání úspěchů</a:t>
            </a:r>
          </a:p>
          <a:p>
            <a:r>
              <a:rPr lang="cs-CZ" dirty="0" smtClean="0"/>
              <a:t>Zvládání konfliktů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 PARTNERSTVÍ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endParaRPr lang="cs-CZ" sz="1000" dirty="0" smtClean="0"/>
          </a:p>
          <a:p>
            <a:pPr algn="just">
              <a:buNone/>
            </a:pPr>
            <a:r>
              <a:rPr lang="cs-CZ" dirty="0" smtClean="0"/>
              <a:t>Zásady</a:t>
            </a:r>
          </a:p>
          <a:p>
            <a:pPr lvl="1" algn="just"/>
            <a:r>
              <a:rPr lang="cs-CZ" dirty="0" smtClean="0">
                <a:solidFill>
                  <a:schemeClr val="tx1"/>
                </a:solidFill>
              </a:rPr>
              <a:t>jasně vymezené role, odpovědnost a závazky každého z partnerů ;</a:t>
            </a:r>
          </a:p>
          <a:p>
            <a:pPr lvl="1" algn="just"/>
            <a:r>
              <a:rPr lang="cs-CZ" dirty="0" smtClean="0">
                <a:solidFill>
                  <a:schemeClr val="tx1"/>
                </a:solidFill>
              </a:rPr>
              <a:t>ustanovení týkající se ukončení nebo rozvoje spolupráce, podmínek a mechanismů monitorování, hodnocení a kontroly partnerství;</a:t>
            </a:r>
          </a:p>
          <a:p>
            <a:pPr lvl="1" algn="just"/>
            <a:r>
              <a:rPr lang="cs-CZ" dirty="0" smtClean="0">
                <a:solidFill>
                  <a:schemeClr val="tx1"/>
                </a:solidFill>
              </a:rPr>
              <a:t>obecná dohoda o partnerství nebo konkrétní smlouva;</a:t>
            </a:r>
          </a:p>
          <a:p>
            <a:pPr lvl="2" algn="just"/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určit souvislost a rámec;</a:t>
            </a:r>
          </a:p>
          <a:p>
            <a:pPr lvl="2" algn="just"/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definovat odpovědnost, funkce, úkoly a závazky každého partnera;</a:t>
            </a:r>
          </a:p>
          <a:p>
            <a:pPr lvl="2" algn="just"/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vytvořit prostředky, nástroje a postupy pro ukončení nebo usnadnění vývoje partnerství;</a:t>
            </a:r>
          </a:p>
          <a:p>
            <a:pPr lvl="2" algn="just"/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podmínek a mechanismů monitorování, hodnocení a kontroly partnerství.</a:t>
            </a:r>
          </a:p>
          <a:p>
            <a:pPr lvl="2" algn="just">
              <a:buNone/>
            </a:pP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AKČNÍ PLÁN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dirty="0" smtClean="0"/>
              <a:t>Tvorba akčního plánu nebo plánování pro jiné účely spočívá v definování zdrojů a způsobů provádění všech projektových činností a jejich uspořádání do plánu. 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Předběžný akční plán a harmonogram činností jsou ustanoveny na začátku projektu ve střednědobém horizontu. Plánování bude v průběhu doby projektu nutné upravovat.  </a:t>
            </a:r>
          </a:p>
          <a:p>
            <a:pPr algn="just">
              <a:buNone/>
            </a:pPr>
            <a:r>
              <a:rPr lang="cs-CZ" dirty="0" smtClean="0"/>
              <a:t> </a:t>
            </a:r>
          </a:p>
          <a:p>
            <a:pPr algn="just"/>
            <a:r>
              <a:rPr lang="cs-CZ" dirty="0" smtClean="0"/>
              <a:t>Plánování činností by se mělo zaměřit na klíčové prvky. Při vývoji celkového akčního plánu na projektové úrovni je nepodstatné přecházet na úroveň úkolovou. Zaměřit bychom se měli na činnosti uvedené v logickém rámci.</a:t>
            </a:r>
          </a:p>
          <a:p>
            <a:pPr algn="just">
              <a:buNone/>
            </a:pPr>
            <a:endParaRPr lang="cs-CZ" sz="1200" dirty="0" smtClean="0"/>
          </a:p>
          <a:p>
            <a:r>
              <a:rPr lang="cs-CZ" dirty="0" smtClean="0"/>
              <a:t>Musí splňovat následující: </a:t>
            </a: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platnost údajů, ne příliš optimistické plánování, ustanovení plánu činností, plánování a logický rámec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AKČNÍ PLÁN – proces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8643998" cy="4786346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Plánování výzev</a:t>
            </a:r>
          </a:p>
          <a:p>
            <a:pPr lvl="1"/>
            <a:r>
              <a:rPr lang="cs-CZ" sz="1900" dirty="0" smtClean="0"/>
              <a:t>Připravovat, provádět a sledovat realizaci činností </a:t>
            </a:r>
          </a:p>
          <a:p>
            <a:pPr lvl="1"/>
            <a:r>
              <a:rPr lang="cs-CZ" sz="1900" dirty="0" smtClean="0"/>
              <a:t>Nastavit program tak, aby odpovídal požadavkům odstraňujícím mezery mezi tím, co bylo naplánováno a co se skutečně stalo</a:t>
            </a:r>
          </a:p>
          <a:p>
            <a:pPr lvl="1"/>
            <a:r>
              <a:rPr lang="cs-CZ" sz="1900" dirty="0" smtClean="0"/>
              <a:t>Mobilizovat a přerozdělovat zdroje v případě, že to program bude vyžadovat</a:t>
            </a:r>
          </a:p>
          <a:p>
            <a:pPr lvl="1"/>
            <a:r>
              <a:rPr lang="cs-CZ" sz="1900" dirty="0" smtClean="0"/>
              <a:t>Komunikovat o programu interně i externě</a:t>
            </a:r>
          </a:p>
          <a:p>
            <a:pPr lvl="1">
              <a:buNone/>
            </a:pPr>
            <a:endParaRPr lang="cs-CZ" sz="1100" dirty="0" smtClean="0"/>
          </a:p>
          <a:p>
            <a:r>
              <a:rPr lang="cs-CZ" dirty="0" smtClean="0"/>
              <a:t>Omezení a potíže</a:t>
            </a:r>
          </a:p>
          <a:p>
            <a:pPr lvl="1"/>
            <a:r>
              <a:rPr lang="cs-CZ" dirty="0" smtClean="0"/>
              <a:t>najít tu správnou rovnováhu mezi plánováním činností a ponecháním prostoru pro flexibilitu</a:t>
            </a:r>
          </a:p>
          <a:p>
            <a:pPr lvl="1"/>
            <a:r>
              <a:rPr lang="cs-CZ" dirty="0" smtClean="0"/>
              <a:t>Upravovat plánování s ohledem na klíčové prvky</a:t>
            </a:r>
          </a:p>
          <a:p>
            <a:pPr lvl="1">
              <a:buNone/>
            </a:pPr>
            <a:endParaRPr lang="cs-CZ" sz="1100" dirty="0" smtClean="0"/>
          </a:p>
          <a:p>
            <a:r>
              <a:rPr lang="cs-CZ" dirty="0" smtClean="0"/>
              <a:t>Platnost údajů</a:t>
            </a:r>
          </a:p>
          <a:p>
            <a:pPr lvl="1"/>
            <a:r>
              <a:rPr lang="cs-CZ" dirty="0" smtClean="0"/>
              <a:t>velmi přesné údaje týkající se zdrojů k mobilizaci a koordinaci činností, které zahrnují provozní náklady. </a:t>
            </a:r>
          </a:p>
          <a:p>
            <a:pPr lvl="1"/>
            <a:r>
              <a:rPr lang="cs-CZ" dirty="0" smtClean="0"/>
              <a:t>Nutné jsou i odhady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/>
          <a:lstStyle/>
          <a:p>
            <a:pPr algn="just"/>
            <a:r>
              <a:rPr lang="cs-CZ" dirty="0" smtClean="0"/>
              <a:t>Příliš optimistické plánování</a:t>
            </a:r>
          </a:p>
          <a:p>
            <a:pPr lvl="1" algn="just"/>
            <a:r>
              <a:rPr lang="cs-CZ" dirty="0" smtClean="0"/>
              <a:t>být přiměřeně pesimistický v průběhu tvorby harmonogramu, který uspokojí požadavky dárců. </a:t>
            </a:r>
          </a:p>
          <a:p>
            <a:pPr lvl="1"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Ustanovení plánu činností</a:t>
            </a:r>
          </a:p>
          <a:p>
            <a:pPr lvl="1" algn="just"/>
            <a:r>
              <a:rPr lang="cs-CZ" dirty="0" smtClean="0"/>
              <a:t>Určit dobu trvání činností a potřebné prostředky k realizaci</a:t>
            </a:r>
          </a:p>
          <a:p>
            <a:pPr lvl="1"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Plánování a logický rámec</a:t>
            </a:r>
          </a:p>
          <a:p>
            <a:pPr lvl="1" algn="just"/>
            <a:r>
              <a:rPr lang="cs-CZ" dirty="0" smtClean="0"/>
              <a:t>Zdroje vyžadované pro projekt jsou uvedeny bez detailního popisu. Náklady na tyto zdroje by měly být naznačeny v matici logického rámce.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166</TotalTime>
  <Words>813</Words>
  <Application>Microsoft Office PowerPoint</Application>
  <PresentationFormat>Předvádění na obrazovce (4:3)</PresentationFormat>
  <Paragraphs>129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Administrativní</vt:lpstr>
      <vt:lpstr>PRODEV</vt:lpstr>
      <vt:lpstr>OPERATIVNÍ PLÁNOVÁNÍ</vt:lpstr>
      <vt:lpstr>NÁVRHY – ÚČASTNÍCI V PROJEKTU</vt:lpstr>
      <vt:lpstr>BUDOVÁNÍ PARTNERSTVÍ</vt:lpstr>
      <vt:lpstr>ZÁSADY PARTNERSTVÍ </vt:lpstr>
      <vt:lpstr>FORMÁT PARTNERSTVÍ</vt:lpstr>
      <vt:lpstr>AKČNÍ PLÁN</vt:lpstr>
      <vt:lpstr>AKČNÍ PLÁN – proces plánování</vt:lpstr>
      <vt:lpstr>Prezentace aplikace PowerPoint</vt:lpstr>
      <vt:lpstr>Prezentace aplikace PowerPoint</vt:lpstr>
      <vt:lpstr>HARMONOGRAM  REALIZACE</vt:lpstr>
      <vt:lpstr>NÁSTROJE HARMONOGRAMU</vt:lpstr>
      <vt:lpstr>Prezentace aplikace PowerPoint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45</cp:revision>
  <dcterms:created xsi:type="dcterms:W3CDTF">2011-05-24T06:48:57Z</dcterms:created>
  <dcterms:modified xsi:type="dcterms:W3CDTF">2011-07-27T11:09:37Z</dcterms:modified>
</cp:coreProperties>
</file>