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0" r:id="rId3"/>
    <p:sldId id="258" r:id="rId4"/>
    <p:sldId id="271" r:id="rId5"/>
    <p:sldId id="272" r:id="rId6"/>
    <p:sldId id="259" r:id="rId7"/>
    <p:sldId id="273" r:id="rId8"/>
    <p:sldId id="260" r:id="rId9"/>
    <p:sldId id="275" r:id="rId10"/>
    <p:sldId id="262" r:id="rId11"/>
    <p:sldId id="263" r:id="rId12"/>
    <p:sldId id="274" r:id="rId13"/>
    <p:sldId id="261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26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01EE67C-D67D-40DD-9839-361FDD144883}" type="datetimeFigureOut">
              <a:rPr lang="cs-CZ" smtClean="0"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E862287-B9B2-4D99-BA52-23E3275ABFB2}" type="slidenum">
              <a:rPr lang="cs-CZ" smtClean="0"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ŘÍZENÍ PROJEKTOVÉHO CYKLU </a:t>
            </a:r>
            <a:r>
              <a:rPr lang="cs-CZ" dirty="0" err="1" smtClean="0">
                <a:solidFill>
                  <a:schemeClr val="bg2">
                    <a:lumMod val="50000"/>
                  </a:schemeClr>
                </a:solidFill>
              </a:rPr>
              <a:t>iii</a:t>
            </a:r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cs-CZ" sz="1400" dirty="0" smtClean="0">
              <a:solidFill>
                <a:schemeClr val="bg1"/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</a:t>
            </a:r>
            <a:r>
              <a:rPr lang="cs-CZ" sz="1400" dirty="0" smtClean="0">
                <a:solidFill>
                  <a:schemeClr val="bg1"/>
                </a:solidFill>
              </a:rPr>
              <a:t>: 2. </a:t>
            </a:r>
            <a:r>
              <a:rPr lang="cs-CZ" sz="1400" dirty="0" smtClean="0">
                <a:solidFill>
                  <a:schemeClr val="bg1"/>
                </a:solidFill>
              </a:rPr>
              <a:t>BŘEZNA </a:t>
            </a:r>
            <a:r>
              <a:rPr lang="cs-CZ" sz="1400" dirty="0" smtClean="0">
                <a:solidFill>
                  <a:schemeClr val="bg1"/>
                </a:solidFill>
              </a:rPr>
              <a:t>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ČASOVÁ POSLOUPNOST EVALUACE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Evaluace by měla být začleněna do všech fází projektového řízení a měla by být prováděna:</a:t>
            </a:r>
          </a:p>
          <a:p>
            <a:pPr lvl="1"/>
            <a:r>
              <a:rPr lang="cs-CZ" dirty="0" smtClean="0"/>
              <a:t>Ex-ante:</a:t>
            </a:r>
          </a:p>
          <a:p>
            <a:pPr lvl="2"/>
            <a:r>
              <a:rPr lang="cs-CZ" dirty="0" smtClean="0"/>
              <a:t>Analýza současného stavu</a:t>
            </a:r>
            <a:endParaRPr lang="cs-CZ" dirty="0"/>
          </a:p>
          <a:p>
            <a:pPr lvl="2"/>
            <a:r>
              <a:rPr lang="cs-CZ" dirty="0" smtClean="0"/>
              <a:t>Identifikace potřeb</a:t>
            </a:r>
          </a:p>
          <a:p>
            <a:pPr lvl="1"/>
            <a:r>
              <a:rPr lang="cs-CZ" dirty="0" smtClean="0"/>
              <a:t>Průběžně:</a:t>
            </a:r>
          </a:p>
          <a:p>
            <a:pPr lvl="2"/>
            <a:r>
              <a:rPr lang="cs-CZ" dirty="0" smtClean="0"/>
              <a:t>Hodnocení dílčích aktivit</a:t>
            </a:r>
          </a:p>
          <a:p>
            <a:pPr lvl="2"/>
            <a:r>
              <a:rPr lang="cs-CZ" dirty="0" smtClean="0"/>
              <a:t>Směřování projektu v jeho životním cyklu</a:t>
            </a:r>
            <a:r>
              <a:rPr lang="cs-CZ" dirty="0"/>
              <a:t> </a:t>
            </a:r>
            <a:r>
              <a:rPr lang="cs-CZ" dirty="0" smtClean="0"/>
              <a:t>(reflexe)</a:t>
            </a:r>
          </a:p>
          <a:p>
            <a:pPr lvl="1"/>
            <a:r>
              <a:rPr lang="cs-CZ" dirty="0" smtClean="0"/>
              <a:t>Ex-post:</a:t>
            </a:r>
          </a:p>
          <a:p>
            <a:pPr lvl="2"/>
            <a:r>
              <a:rPr lang="cs-CZ" dirty="0" smtClean="0"/>
              <a:t>Hodnocení výstupů/výsledků/dopadů </a:t>
            </a:r>
          </a:p>
          <a:p>
            <a:pPr lvl="2"/>
            <a:r>
              <a:rPr lang="cs-CZ" dirty="0" smtClean="0"/>
              <a:t>Doporučení pro další akce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768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KRITÉRIA versus INDIKÁTORY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Kritérium:</a:t>
            </a:r>
          </a:p>
          <a:p>
            <a:pPr lvl="1"/>
            <a:r>
              <a:rPr lang="cs-CZ" dirty="0" smtClean="0"/>
              <a:t>Je úhel pohledu, z kterého bychom chtěli aktivitu hodnotit</a:t>
            </a:r>
            <a:endParaRPr lang="cs-CZ" dirty="0"/>
          </a:p>
          <a:p>
            <a:r>
              <a:rPr lang="cs-CZ" dirty="0" smtClean="0"/>
              <a:t>Indikátor:</a:t>
            </a:r>
          </a:p>
          <a:p>
            <a:pPr lvl="1"/>
            <a:r>
              <a:rPr lang="cs-CZ" dirty="0" smtClean="0"/>
              <a:t>Je poznatek nebo míra použitá při sběru dat s ohledem na stanovená kritéria</a:t>
            </a:r>
          </a:p>
          <a:p>
            <a:pPr lvl="1"/>
            <a:endParaRPr lang="cs-CZ" dirty="0"/>
          </a:p>
          <a:p>
            <a:r>
              <a:rPr lang="cs-CZ" dirty="0" smtClean="0"/>
              <a:t>Příklad: Ve vzdělávacím programu pro děti z venkovských oblastí mohou být přijata 2 kritéria – jedno pro vybavení, druhé pro přístup ke službám:</a:t>
            </a:r>
          </a:p>
          <a:p>
            <a:pPr lvl="1"/>
            <a:r>
              <a:rPr lang="cs-CZ" dirty="0" smtClean="0"/>
              <a:t>Kritérium: vybavení – Indikátor: počet vybudovaných škol</a:t>
            </a:r>
          </a:p>
          <a:p>
            <a:pPr lvl="1"/>
            <a:r>
              <a:rPr lang="cs-CZ" dirty="0" smtClean="0"/>
              <a:t>Kritérium: přístup ke službám – Indikátor: % chlapců a dívek navštěvujících školu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1483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MĚŘENÍ KVALITY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Při měření kvality se standardně používají následující charakteristiky:</a:t>
            </a:r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Soudržnost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Účinnost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Efektivnost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Relevantnost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Udržitelnost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Dopad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937202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pPr marL="0" indent="0" algn="ctr">
              <a:buNone/>
            </a:pPr>
            <a:r>
              <a:rPr lang="cs-CZ" sz="3600" b="1" dirty="0" smtClean="0"/>
              <a:t>DĚKUJI ZA POZORNOST </a:t>
            </a:r>
            <a:r>
              <a:rPr lang="cs-CZ" sz="3600" b="1" dirty="0" smtClean="0">
                <a:sym typeface="Wingdings" pitchFamily="2" charset="2"/>
              </a:rPr>
              <a:t></a:t>
            </a:r>
            <a:endParaRPr lang="cs-CZ" sz="3600" b="1" dirty="0"/>
          </a:p>
        </p:txBody>
      </p:sp>
    </p:spTree>
    <p:extLst>
      <p:ext uri="{BB962C8B-B14F-4D97-AF65-F5344CB8AC3E}">
        <p14:creationId xmlns:p14="http://schemas.microsoft.com/office/powerpoint/2010/main" val="754837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ÚČAST NA PROJEKTOVÉM CYKLU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Zapojení (klíčových) zájmových skupin může probíhat na základě různých přístupů:</a:t>
            </a:r>
          </a:p>
          <a:p>
            <a:pPr lvl="1"/>
            <a:r>
              <a:rPr lang="cs-CZ" dirty="0" smtClean="0"/>
              <a:t>Formativní (zespoda – nahoru), tj. zapojení jednotlivých účastníků je iniciováno od dílčích jednotek</a:t>
            </a:r>
          </a:p>
          <a:p>
            <a:pPr lvl="1"/>
            <a:r>
              <a:rPr lang="cs-CZ" dirty="0" smtClean="0"/>
              <a:t>Direktivní (shora – dolů), tj. zapojení jednotlivých účastníků je iniciováno ze strany investora/realizátora projektu</a:t>
            </a:r>
            <a:endParaRPr lang="cs-CZ" dirty="0"/>
          </a:p>
          <a:p>
            <a:r>
              <a:rPr lang="cs-CZ" dirty="0" smtClean="0"/>
              <a:t>V obou případech je žádoucí, aby účast na projektovém cyklu vyplývala z požadavku/potřeby</a:t>
            </a:r>
          </a:p>
          <a:p>
            <a:r>
              <a:rPr lang="cs-CZ" dirty="0"/>
              <a:t>Z</a:t>
            </a:r>
            <a:r>
              <a:rPr lang="cs-CZ" dirty="0" smtClean="0"/>
              <a:t>apojení každého jednotlivého účastníka by mělo mít svou logiku a účastník by měl přispět k dosažení cíle a dopadu projektu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4860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SUBSIDIARITA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714908"/>
          </a:xfrm>
        </p:spPr>
        <p:txBody>
          <a:bodyPr>
            <a:normAutofit/>
          </a:bodyPr>
          <a:lstStyle/>
          <a:p>
            <a:pPr marL="514350" indent="-514350"/>
            <a:r>
              <a:rPr lang="cs-CZ" sz="2400" dirty="0" smtClean="0"/>
              <a:t>SUBSIDIARITA:</a:t>
            </a:r>
          </a:p>
          <a:p>
            <a:pPr marL="788670" lvl="1" indent="-514350"/>
            <a:r>
              <a:rPr lang="cs-CZ" sz="2000" dirty="0" smtClean="0"/>
              <a:t>Princip subsidiarity zavádí možnost přenesení zodpovědnosti a rozhodování na nižší úroveň v hierarchii v případě, že lze na této nižší úrovni dosáhnout efektivněji stejných nebo lepších výsledků</a:t>
            </a:r>
          </a:p>
          <a:p>
            <a:pPr marL="788670" lvl="1" indent="-514350"/>
            <a:endParaRPr lang="cs-CZ" sz="2000" dirty="0" smtClean="0"/>
          </a:p>
          <a:p>
            <a:pPr marL="788670" lvl="1" indent="-514350"/>
            <a:r>
              <a:rPr lang="cs-CZ" sz="2000" dirty="0" smtClean="0"/>
              <a:t>Protiváhou principu subsidiarity je centralizace, tj. koncentrace veškerých úrovní zodpovědnosti a rozhodování na nejvyšší možné úrovni</a:t>
            </a:r>
          </a:p>
          <a:p>
            <a:pPr marL="788670" lvl="1" indent="-514350"/>
            <a:endParaRPr lang="cs-CZ" sz="1900" dirty="0" smtClean="0"/>
          </a:p>
          <a:p>
            <a:pPr marL="514350" indent="-514350"/>
            <a:r>
              <a:rPr lang="cs-CZ" sz="2400" dirty="0" smtClean="0"/>
              <a:t>V případě dodržování principu subsidiarity je tedy nutné zapojení jednotlivých (klíčových) zájmových skupin a vymezení jejich pravomocí</a:t>
            </a:r>
            <a:endParaRPr lang="cs-CZ" sz="2400" dirty="0" smtClean="0"/>
          </a:p>
          <a:p>
            <a:pPr marL="514350" indent="-514350">
              <a:buNone/>
            </a:pPr>
            <a:endParaRPr lang="cs-CZ" sz="900" dirty="0" smtClean="0"/>
          </a:p>
          <a:p>
            <a:pPr marL="514350" indent="-514350"/>
            <a:endParaRPr lang="cs-CZ" sz="2400" dirty="0" smtClean="0"/>
          </a:p>
          <a:p>
            <a:pPr marL="514350" indent="-514350"/>
            <a:endParaRPr lang="cs-CZ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FÁZE ÚČASTI NA PROJEKTOVÉM CYKLU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14350" indent="-514350"/>
            <a:r>
              <a:rPr lang="cs-CZ" sz="2400" dirty="0" smtClean="0"/>
              <a:t>Účast/zapojení (klíčových) zájmových skupin </a:t>
            </a:r>
            <a:r>
              <a:rPr lang="cs-CZ" sz="2400" dirty="0"/>
              <a:t>může probíhat nejméně ve dvou etapách </a:t>
            </a:r>
            <a:r>
              <a:rPr lang="cs-CZ" sz="2400" dirty="0" smtClean="0"/>
              <a:t>projektového cyklu:</a:t>
            </a:r>
          </a:p>
          <a:p>
            <a:pPr marL="788670" lvl="1" indent="-514350"/>
            <a:r>
              <a:rPr lang="cs-CZ" sz="1900" dirty="0" smtClean="0"/>
              <a:t>Identifikace</a:t>
            </a:r>
          </a:p>
          <a:p>
            <a:pPr marL="788670" lvl="1" indent="-514350"/>
            <a:r>
              <a:rPr lang="cs-CZ" sz="1900" dirty="0" smtClean="0"/>
              <a:t>Programování</a:t>
            </a:r>
            <a:endParaRPr lang="cs-CZ" sz="1900" dirty="0"/>
          </a:p>
          <a:p>
            <a:pPr marL="514350" indent="-514350">
              <a:buNone/>
            </a:pPr>
            <a:endParaRPr lang="cs-CZ" sz="900" dirty="0"/>
          </a:p>
          <a:p>
            <a:pPr marL="514350" indent="-514350"/>
            <a:r>
              <a:rPr lang="cs-CZ" sz="2400" dirty="0" smtClean="0"/>
              <a:t>Potřeba definovat odpovědi na dvě </a:t>
            </a:r>
            <a:r>
              <a:rPr lang="cs-CZ" sz="2400" dirty="0"/>
              <a:t>základní otázky: </a:t>
            </a:r>
          </a:p>
          <a:p>
            <a:pPr marL="788670" lvl="1" indent="-514350"/>
            <a:r>
              <a:rPr lang="cs-CZ" sz="1900" dirty="0" smtClean="0"/>
              <a:t>Kdo </a:t>
            </a:r>
            <a:r>
              <a:rPr lang="cs-CZ" sz="1900" dirty="0"/>
              <a:t>by se měl účastnit </a:t>
            </a:r>
            <a:r>
              <a:rPr lang="cs-CZ" sz="1900" dirty="0" smtClean="0"/>
              <a:t>?</a:t>
            </a:r>
          </a:p>
          <a:p>
            <a:pPr marL="1062990" lvl="2" indent="-514350"/>
            <a:r>
              <a:rPr lang="cs-CZ" sz="1700" dirty="0" smtClean="0"/>
              <a:t>Identifikace zájmové skupiny</a:t>
            </a:r>
          </a:p>
          <a:p>
            <a:pPr marL="1062990" lvl="2" indent="-514350"/>
            <a:r>
              <a:rPr lang="cs-CZ" sz="1700" dirty="0" smtClean="0"/>
              <a:t>Určení odpovědného zástupce – konkrétní osoby</a:t>
            </a:r>
          </a:p>
          <a:p>
            <a:pPr marL="1062990" lvl="2" indent="-514350"/>
            <a:r>
              <a:rPr lang="cs-CZ" sz="1700" dirty="0" smtClean="0"/>
              <a:t>Postavení v hierarchii projektového týmu</a:t>
            </a:r>
            <a:endParaRPr lang="cs-CZ" sz="1700" dirty="0"/>
          </a:p>
          <a:p>
            <a:pPr marL="788670" lvl="1" indent="-514350"/>
            <a:r>
              <a:rPr lang="cs-CZ" sz="1900" dirty="0" smtClean="0"/>
              <a:t>Jakým </a:t>
            </a:r>
            <a:r>
              <a:rPr lang="cs-CZ" sz="1900" dirty="0"/>
              <a:t>způsobem</a:t>
            </a:r>
            <a:r>
              <a:rPr lang="cs-CZ" sz="1900" dirty="0" smtClean="0"/>
              <a:t>?</a:t>
            </a:r>
          </a:p>
          <a:p>
            <a:pPr marL="1062990" lvl="2" indent="-514350"/>
            <a:r>
              <a:rPr lang="cs-CZ" sz="1700" dirty="0" smtClean="0"/>
              <a:t>Očekávaný přínos</a:t>
            </a:r>
          </a:p>
          <a:p>
            <a:pPr marL="1062990" lvl="2" indent="-514350"/>
            <a:r>
              <a:rPr lang="cs-CZ" sz="1700" dirty="0" smtClean="0"/>
              <a:t>Rozsah kompetencí</a:t>
            </a:r>
          </a:p>
          <a:p>
            <a:pPr marL="1062990" lvl="2" indent="-514350"/>
            <a:r>
              <a:rPr lang="cs-CZ" sz="1700" dirty="0" smtClean="0"/>
              <a:t>Termíny/milníky</a:t>
            </a:r>
          </a:p>
          <a:p>
            <a:pPr marL="1062990" lvl="2" indent="-514350"/>
            <a:endParaRPr lang="cs-CZ" sz="1700" dirty="0"/>
          </a:p>
          <a:p>
            <a:pPr marL="514350" indent="-514350">
              <a:buNone/>
            </a:pPr>
            <a:endParaRPr lang="cs-CZ" sz="9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22362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VÝHODY ÚČASTI NA PROJEKTOVÉM CYKLU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Zapojení většího počtu (klíčových) zájmových skupin a využití principu subsidiarity může přinést několik výhod:</a:t>
            </a:r>
          </a:p>
          <a:p>
            <a:pPr lvl="1"/>
            <a:r>
              <a:rPr lang="cs-CZ" sz="2300" dirty="0" smtClean="0"/>
              <a:t>Spolupráce různých zúčastněných stran</a:t>
            </a:r>
          </a:p>
          <a:p>
            <a:pPr lvl="1"/>
            <a:r>
              <a:rPr lang="cs-CZ" sz="2300" dirty="0" smtClean="0"/>
              <a:t>Propojení kapacit místních komunit a organizací zodpovědných za projekt (investor, realizátor) </a:t>
            </a:r>
          </a:p>
          <a:p>
            <a:pPr lvl="1"/>
            <a:r>
              <a:rPr lang="cs-CZ" sz="2300" dirty="0" smtClean="0"/>
              <a:t>Rozvíjení vzájemného porozumění</a:t>
            </a:r>
          </a:p>
          <a:p>
            <a:pPr lvl="1"/>
            <a:r>
              <a:rPr lang="cs-CZ" sz="2300" dirty="0" smtClean="0"/>
              <a:t>Sdílení návrhů a intervenčních strategií</a:t>
            </a:r>
          </a:p>
          <a:p>
            <a:pPr lvl="1"/>
            <a:r>
              <a:rPr lang="cs-CZ" sz="2300" dirty="0" smtClean="0"/>
              <a:t>Jasná definice cílů a očekávaných přínosů všech stran potenciálně zapojených do pozdější realizace projektu</a:t>
            </a:r>
          </a:p>
          <a:p>
            <a:pPr lvl="1"/>
            <a:r>
              <a:rPr lang="cs-CZ" sz="2300" dirty="0" smtClean="0"/>
              <a:t>Odhalení potenciálně slabých stránek, bariér, problémů</a:t>
            </a:r>
            <a:endParaRPr lang="cs-CZ" sz="23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2194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OBTÍŽE ÚČASTI NA PROJEKTOVÉM CYKLU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sz="2400" dirty="0"/>
              <a:t>Zapojení většího počtu (klíčových) zájmových skupin a využití principu subsidiarity může přinést </a:t>
            </a:r>
            <a:r>
              <a:rPr lang="cs-CZ" sz="2400" dirty="0" smtClean="0"/>
              <a:t>také různé obtíže:</a:t>
            </a:r>
            <a:endParaRPr lang="cs-CZ" sz="2400" b="1" dirty="0" smtClean="0"/>
          </a:p>
          <a:p>
            <a:pPr lvl="1"/>
            <a:r>
              <a:rPr lang="cs-CZ" sz="2000" dirty="0" smtClean="0"/>
              <a:t>Vedení:</a:t>
            </a:r>
          </a:p>
          <a:p>
            <a:pPr lvl="2"/>
            <a:r>
              <a:rPr lang="cs-CZ" sz="1800" dirty="0" smtClean="0"/>
              <a:t>Větší nároky na zdroje alokované pro koordinaci jednotlivých účastníků</a:t>
            </a:r>
          </a:p>
          <a:p>
            <a:pPr lvl="2"/>
            <a:r>
              <a:rPr lang="cs-CZ" sz="1800" dirty="0" smtClean="0"/>
              <a:t>Jednotliví účastníci se chtějí podílet na celkovém řízení projektového cyklu</a:t>
            </a:r>
            <a:endParaRPr lang="cs-CZ" sz="1800" dirty="0" smtClean="0"/>
          </a:p>
          <a:p>
            <a:pPr lvl="1"/>
            <a:r>
              <a:rPr lang="cs-CZ" sz="2000" dirty="0" smtClean="0"/>
              <a:t>Různorodé zúčastněné strany s protichůdným </a:t>
            </a:r>
            <a:r>
              <a:rPr lang="cs-CZ" sz="2000" dirty="0" smtClean="0"/>
              <a:t>myšlením:</a:t>
            </a:r>
          </a:p>
          <a:p>
            <a:pPr lvl="2"/>
            <a:r>
              <a:rPr lang="cs-CZ" sz="1800" dirty="0" smtClean="0"/>
              <a:t>Boj o moc – snaha o prosazení vlastních zájmů </a:t>
            </a:r>
          </a:p>
          <a:p>
            <a:pPr lvl="2"/>
            <a:r>
              <a:rPr lang="cs-CZ" sz="1800" dirty="0" smtClean="0"/>
              <a:t>Různé nastavení priorit, očekávaných výstupů a dopadů</a:t>
            </a:r>
            <a:endParaRPr lang="cs-CZ" sz="1800" dirty="0" smtClean="0"/>
          </a:p>
          <a:p>
            <a:pPr lvl="1"/>
            <a:r>
              <a:rPr lang="cs-CZ" sz="2000" dirty="0" smtClean="0"/>
              <a:t>Ochota </a:t>
            </a:r>
            <a:r>
              <a:rPr lang="cs-CZ" sz="2000" dirty="0" smtClean="0"/>
              <a:t>účastnit se dialogů s jednotlivými účastníky versus zachování efektivity a rozhodování dílčích záležitostí od stolu</a:t>
            </a:r>
          </a:p>
          <a:p>
            <a:pPr lvl="2"/>
            <a:r>
              <a:rPr lang="cs-CZ" sz="1600" dirty="0" smtClean="0"/>
              <a:t>Nároky na řízení vlastního času</a:t>
            </a:r>
          </a:p>
          <a:p>
            <a:pPr lvl="2"/>
            <a:r>
              <a:rPr lang="cs-CZ" sz="1600" dirty="0" smtClean="0"/>
              <a:t>Nároky na efektivní rozhodnutí, které oblasti si vyžadují vzájemný dialog, a které jsou spíš operativního charakteru</a:t>
            </a:r>
            <a:endParaRPr lang="cs-CZ" sz="1600" dirty="0" smtClean="0"/>
          </a:p>
          <a:p>
            <a:pPr lvl="0">
              <a:buNone/>
            </a:pPr>
            <a:endParaRPr lang="cs-CZ" sz="1200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OMEZENÍ PROJEKTOVÉHO CYKLU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sz="2800" dirty="0" smtClean="0"/>
              <a:t>Určitá omezení může přinášet také samotná metoda Řízení projektového cyklu: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Nedostatek flexibility </a:t>
            </a:r>
          </a:p>
          <a:p>
            <a:pPr lvl="1"/>
            <a:r>
              <a:rPr lang="cs-CZ" dirty="0"/>
              <a:t>S</a:t>
            </a:r>
            <a:r>
              <a:rPr lang="cs-CZ" dirty="0" smtClean="0"/>
              <a:t>trnulost plánování</a:t>
            </a:r>
          </a:p>
          <a:p>
            <a:pPr lvl="1"/>
            <a:r>
              <a:rPr lang="cs-CZ" dirty="0" smtClean="0"/>
              <a:t>Velice úzká provázanost jednotlivých fází projektového cyklu</a:t>
            </a:r>
          </a:p>
          <a:p>
            <a:pPr lvl="1"/>
            <a:r>
              <a:rPr lang="cs-CZ" dirty="0" smtClean="0"/>
              <a:t>Vnímání celého projektu jako možnosti získání finančních prostředků X vnímání celého projektu jako prostředku k prosazení/dosažení určitých změn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90128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EVALUACE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455998"/>
          </a:xfrm>
        </p:spPr>
        <p:txBody>
          <a:bodyPr>
            <a:normAutofit/>
          </a:bodyPr>
          <a:lstStyle/>
          <a:p>
            <a:r>
              <a:rPr lang="cs-CZ" dirty="0" smtClean="0"/>
              <a:t>J</a:t>
            </a:r>
            <a:r>
              <a:rPr lang="cs-CZ" sz="2400" dirty="0" smtClean="0"/>
              <a:t>e specifická funkce nebo « nástroj </a:t>
            </a:r>
            <a:r>
              <a:rPr lang="cs-CZ" sz="2400" dirty="0" smtClean="0"/>
              <a:t>», </a:t>
            </a:r>
            <a:r>
              <a:rPr lang="cs-CZ" sz="2400" dirty="0" smtClean="0"/>
              <a:t>který </a:t>
            </a:r>
            <a:r>
              <a:rPr lang="cs-CZ" sz="2400" dirty="0" smtClean="0"/>
              <a:t>investorovi</a:t>
            </a:r>
            <a:r>
              <a:rPr lang="cs-CZ" sz="2400" dirty="0" smtClean="0"/>
              <a:t> umožňuje sledovat průběžné a finální výsledky projektu s ohledem na stanovená kritéria</a:t>
            </a:r>
          </a:p>
          <a:p>
            <a:endParaRPr lang="cs-CZ" sz="2400" dirty="0" smtClean="0"/>
          </a:p>
          <a:p>
            <a:r>
              <a:rPr lang="cs-CZ" sz="2400" dirty="0" smtClean="0"/>
              <a:t>Hraje klíčovou roli při rozhodování</a:t>
            </a:r>
            <a:r>
              <a:rPr lang="cs-CZ" sz="2400" dirty="0" smtClean="0"/>
              <a:t>, zda-</a:t>
            </a:r>
            <a:r>
              <a:rPr lang="cs-CZ" sz="2400" dirty="0" err="1" smtClean="0"/>
              <a:t>li</a:t>
            </a:r>
            <a:r>
              <a:rPr lang="cs-CZ" sz="2400" dirty="0" smtClean="0"/>
              <a:t> je efektivní ve </a:t>
            </a:r>
            <a:r>
              <a:rPr lang="cs-CZ" sz="2400" dirty="0" smtClean="0"/>
              <a:t>financování </a:t>
            </a:r>
            <a:r>
              <a:rPr lang="cs-CZ" sz="2400" dirty="0" smtClean="0"/>
              <a:t>projektu pokračovat nebo </a:t>
            </a:r>
            <a:r>
              <a:rPr lang="cs-CZ" sz="2400" dirty="0" smtClean="0"/>
              <a:t>ne. </a:t>
            </a:r>
            <a:endParaRPr lang="cs-CZ" sz="2400" dirty="0" smtClean="0"/>
          </a:p>
          <a:p>
            <a:endParaRPr lang="cs-CZ" sz="2400" dirty="0" smtClean="0"/>
          </a:p>
          <a:p>
            <a:r>
              <a:rPr lang="cs-CZ" sz="2400" dirty="0" smtClean="0"/>
              <a:t>Evaluace je většinou prováděna ve všech fázích projektového cyklu a přináší reflexi plánování a dosažených výsledků</a:t>
            </a:r>
            <a:endParaRPr lang="cs-CZ" sz="24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KVALITA A KVANTITA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Dle typu a obsahového zaměření projektu je potřeba zohledňovat 2 druhy evaluace:</a:t>
            </a:r>
          </a:p>
          <a:p>
            <a:pPr lvl="1"/>
            <a:r>
              <a:rPr lang="cs-CZ" dirty="0" smtClean="0"/>
              <a:t>Kvantitativní: nastavené indikátory se poměřují se skutečnými výsledky/výstupy/dopady projektu, přičemž důraz je kladen na množství, např. zvýšení HDP/osoba v daném regionu, počet zaměstnaných osob, snížení počtu nakažených osob, atd.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Kvalitativní: nastavené indikátory se poměřují se skutečnými výsledky/výstupy/dopady projektu, přičemž důraz je kladen na kvalitu, např. implementace inovativních metod ve vzdělávání, získání nových dovedností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83696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172</TotalTime>
  <Words>625</Words>
  <Application>Microsoft Office PowerPoint</Application>
  <PresentationFormat>Předvádění na obrazovce (4:3)</PresentationFormat>
  <Paragraphs>110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Administrativní</vt:lpstr>
      <vt:lpstr>PRODEV</vt:lpstr>
      <vt:lpstr>ÚČAST NA PROJEKTOVÉM CYKLU</vt:lpstr>
      <vt:lpstr>SUBSIDIARITA</vt:lpstr>
      <vt:lpstr>FÁZE ÚČASTI NA PROJEKTOVÉM CYKLU</vt:lpstr>
      <vt:lpstr>VÝHODY ÚČASTI NA PROJEKTOVÉM CYKLU</vt:lpstr>
      <vt:lpstr>OBTÍŽE ÚČASTI NA PROJEKTOVÉM CYKLU</vt:lpstr>
      <vt:lpstr>OMEZENÍ PROJEKTOVÉHO CYKLU</vt:lpstr>
      <vt:lpstr>EVALUACE</vt:lpstr>
      <vt:lpstr>KVALITA A KVANTITA</vt:lpstr>
      <vt:lpstr>ČASOVÁ POSLOUPNOST EVALUACE</vt:lpstr>
      <vt:lpstr>KRITÉRIA versus INDIKÁTORY</vt:lpstr>
      <vt:lpstr>MĚŘENÍ KVALITY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30</cp:revision>
  <dcterms:created xsi:type="dcterms:W3CDTF">2011-05-24T05:42:53Z</dcterms:created>
  <dcterms:modified xsi:type="dcterms:W3CDTF">2011-06-13T12:32:00Z</dcterms:modified>
</cp:coreProperties>
</file>