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  <p:sldId id="272" r:id="rId4"/>
    <p:sldId id="263" r:id="rId5"/>
    <p:sldId id="262" r:id="rId6"/>
    <p:sldId id="264" r:id="rId7"/>
    <p:sldId id="265" r:id="rId8"/>
    <p:sldId id="261" r:id="rId9"/>
    <p:sldId id="266" r:id="rId10"/>
    <p:sldId id="267" r:id="rId11"/>
    <p:sldId id="268" r:id="rId12"/>
    <p:sldId id="260" r:id="rId13"/>
    <p:sldId id="271" r:id="rId1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543B8-1EB9-4456-ADD0-2EB65E19AE9D}" type="datetimeFigureOut">
              <a:rPr lang="cs-CZ" smtClean="0"/>
              <a:pPr/>
              <a:t>29.6.2011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Elipsa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B1C86C7-9E95-4E35-8AA6-64C422911855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543B8-1EB9-4456-ADD0-2EB65E19AE9D}" type="datetimeFigureOut">
              <a:rPr lang="cs-CZ" smtClean="0"/>
              <a:pPr/>
              <a:t>29.6.2011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C86C7-9E95-4E35-8AA6-64C42291185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3B1C86C7-9E95-4E35-8AA6-64C422911855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543B8-1EB9-4456-ADD0-2EB65E19AE9D}" type="datetimeFigureOut">
              <a:rPr lang="cs-CZ" smtClean="0"/>
              <a:pPr/>
              <a:t>29.6.2011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543B8-1EB9-4456-ADD0-2EB65E19AE9D}" type="datetimeFigureOut">
              <a:rPr lang="cs-CZ" smtClean="0"/>
              <a:pPr/>
              <a:t>29.6.2011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3B1C86C7-9E95-4E35-8AA6-64C422911855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bdélník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543B8-1EB9-4456-ADD0-2EB65E19AE9D}" type="datetimeFigureOut">
              <a:rPr lang="cs-CZ" smtClean="0"/>
              <a:pPr/>
              <a:t>29.6.2011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B1C86C7-9E95-4E35-8AA6-64C422911855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882543B8-1EB9-4456-ADD0-2EB65E19AE9D}" type="datetimeFigureOut">
              <a:rPr lang="cs-CZ" smtClean="0"/>
              <a:pPr/>
              <a:t>29.6.2011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C86C7-9E95-4E35-8AA6-64C422911855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Zástupný symbol pro obsah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obsah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ovací čára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543B8-1EB9-4456-ADD0-2EB65E19AE9D}" type="datetimeFigureOut">
              <a:rPr lang="cs-CZ" smtClean="0"/>
              <a:pPr/>
              <a:t>29.6.2011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cs-CZ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Zástupný symbol pro obsah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6" name="Zástupný symbol pro obsah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Elipsa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Elipsa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3B1C86C7-9E95-4E35-8AA6-64C422911855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3" name="Nadpis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543B8-1EB9-4456-ADD0-2EB65E19AE9D}" type="datetimeFigureOut">
              <a:rPr lang="cs-CZ" smtClean="0"/>
              <a:pPr/>
              <a:t>29.6.2011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3B1C86C7-9E95-4E35-8AA6-64C42291185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Obdélník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543B8-1EB9-4456-ADD0-2EB65E19AE9D}" type="datetimeFigureOut">
              <a:rPr lang="cs-CZ" smtClean="0"/>
              <a:pPr/>
              <a:t>29.6.2011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B1C86C7-9E95-4E35-8AA6-64C42291185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Obdélník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Zástupný symbol pro obsah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B1C86C7-9E95-4E35-8AA6-64C422911855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543B8-1EB9-4456-ADD0-2EB65E19AE9D}" type="datetimeFigureOut">
              <a:rPr lang="cs-CZ" smtClean="0"/>
              <a:pPr/>
              <a:t>29.6.2011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římá spojovací čára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Elipsa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lipsa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3B1C86C7-9E95-4E35-8AA6-64C422911855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882543B8-1EB9-4456-ADD0-2EB65E19AE9D}" type="datetimeFigureOut">
              <a:rPr lang="cs-CZ" smtClean="0"/>
              <a:pPr/>
              <a:t>29.6.2011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882543B8-1EB9-4456-ADD0-2EB65E19AE9D}" type="datetimeFigureOut">
              <a:rPr lang="cs-CZ" smtClean="0"/>
              <a:pPr/>
              <a:t>29.6.2011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Elipsa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B1C86C7-9E95-4E35-8AA6-64C422911855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14282" y="4214818"/>
            <a:ext cx="8715436" cy="895352"/>
          </a:xfrm>
        </p:spPr>
        <p:txBody>
          <a:bodyPr>
            <a:normAutofit/>
          </a:bodyPr>
          <a:lstStyle/>
          <a:p>
            <a:r>
              <a:rPr lang="cs-CZ" sz="1700" dirty="0" smtClean="0">
                <a:solidFill>
                  <a:schemeClr val="bg2">
                    <a:lumMod val="50000"/>
                  </a:schemeClr>
                </a:solidFill>
              </a:rPr>
              <a:t>PROGRAMOVÁNÍ PROJEKTU </a:t>
            </a:r>
            <a:r>
              <a:rPr lang="cs-CZ" sz="1700" dirty="0" err="1" smtClean="0">
                <a:solidFill>
                  <a:schemeClr val="bg2">
                    <a:lumMod val="50000"/>
                  </a:schemeClr>
                </a:solidFill>
              </a:rPr>
              <a:t>iii</a:t>
            </a:r>
            <a:endParaRPr lang="cs-CZ" sz="1700" dirty="0" smtClean="0">
              <a:solidFill>
                <a:schemeClr val="bg2">
                  <a:lumMod val="50000"/>
                </a:schemeClr>
              </a:solidFill>
            </a:endParaRPr>
          </a:p>
          <a:p>
            <a:endParaRPr lang="cs-CZ" sz="1400" dirty="0" smtClean="0">
              <a:solidFill>
                <a:schemeClr val="bg1"/>
              </a:solidFill>
            </a:endParaRPr>
          </a:p>
          <a:p>
            <a:r>
              <a:rPr lang="cs-CZ" sz="1400" dirty="0" smtClean="0">
                <a:solidFill>
                  <a:schemeClr val="bg1"/>
                </a:solidFill>
              </a:rPr>
              <a:t>Datum: 13. dubna 2011</a:t>
            </a:r>
            <a:endParaRPr lang="cs-CZ" sz="1400" dirty="0">
              <a:solidFill>
                <a:schemeClr val="bg1"/>
              </a:solidFill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357298"/>
            <a:ext cx="7772400" cy="776302"/>
          </a:xfrm>
        </p:spPr>
        <p:txBody>
          <a:bodyPr>
            <a:normAutofit/>
          </a:bodyPr>
          <a:lstStyle/>
          <a:p>
            <a:r>
              <a:rPr lang="cs-CZ" dirty="0" smtClean="0"/>
              <a:t>PRODEV</a:t>
            </a:r>
            <a:endParaRPr lang="cs-CZ" dirty="0"/>
          </a:p>
        </p:txBody>
      </p:sp>
      <p:pic>
        <p:nvPicPr>
          <p:cNvPr id="5" name="Obrázek 4" descr="1LLP_Logo_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00826" y="285728"/>
            <a:ext cx="2357682" cy="954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85728"/>
            <a:ext cx="1337588" cy="9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 descr="Logo - Bi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42" y="285728"/>
            <a:ext cx="2128211" cy="954000"/>
          </a:xfrm>
          <a:prstGeom prst="rect">
            <a:avLst/>
          </a:prstGeom>
          <a:noFill/>
        </p:spPr>
      </p:pic>
      <p:sp>
        <p:nvSpPr>
          <p:cNvPr id="8" name="Podnadpis 2"/>
          <p:cNvSpPr txBox="1">
            <a:spLocks/>
          </p:cNvSpPr>
          <p:nvPr/>
        </p:nvSpPr>
        <p:spPr>
          <a:xfrm>
            <a:off x="214282" y="3000372"/>
            <a:ext cx="8715436" cy="8953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Project management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community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workers</a:t>
            </a: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Číslo projektu: 2009-1-FR1-LEO05-07400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ZACÍLENÍ DISEMINACE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Diseminace by měla být primárně směřována na:</a:t>
            </a:r>
          </a:p>
          <a:p>
            <a:pPr lvl="1"/>
            <a:r>
              <a:rPr lang="cs-CZ" dirty="0" smtClean="0"/>
              <a:t>Klíčové zájmové skupiny</a:t>
            </a:r>
          </a:p>
          <a:p>
            <a:pPr lvl="2"/>
            <a:r>
              <a:rPr lang="cs-CZ" dirty="0" smtClean="0"/>
              <a:t>Mohou dále šířit informace svým klientům, tzn. přímým cílovým skupinám projektu</a:t>
            </a:r>
          </a:p>
          <a:p>
            <a:pPr lvl="2"/>
            <a:r>
              <a:rPr lang="cs-CZ" dirty="0" smtClean="0"/>
              <a:t>Mohou aktivně ovlivňovat mínění odborné a široké veřejnosti</a:t>
            </a:r>
          </a:p>
          <a:p>
            <a:pPr lvl="2"/>
            <a:r>
              <a:rPr lang="cs-CZ" dirty="0" smtClean="0"/>
              <a:t>Mohou prosazovat partikulární zájmy u dalších institucí, např. místní, lokální a regionální veřejné instituce</a:t>
            </a:r>
            <a:endParaRPr lang="cs-CZ" dirty="0"/>
          </a:p>
          <a:p>
            <a:pPr lvl="1"/>
            <a:r>
              <a:rPr lang="cs-CZ" dirty="0" smtClean="0"/>
              <a:t>Cílové skupiny projektu</a:t>
            </a:r>
          </a:p>
          <a:p>
            <a:pPr lvl="2"/>
            <a:r>
              <a:rPr lang="cs-CZ" dirty="0" smtClean="0"/>
              <a:t>Mohou informace šířit dále v rámci dané komunity</a:t>
            </a:r>
          </a:p>
          <a:p>
            <a:pPr lvl="2"/>
            <a:r>
              <a:rPr lang="cs-CZ" dirty="0" smtClean="0"/>
              <a:t>Mohou vyvíjet soustavný tlak na instituce místní, lokální a regionální veřejné správy</a:t>
            </a:r>
          </a:p>
          <a:p>
            <a:pPr lvl="2"/>
            <a:r>
              <a:rPr lang="cs-CZ" dirty="0" smtClean="0"/>
              <a:t>Mohou připomínkovat projektový záměr s ohledem na potřeby dané komunity</a:t>
            </a:r>
            <a:endParaRPr lang="cs-CZ" dirty="0" smtClean="0"/>
          </a:p>
          <a:p>
            <a:pPr lvl="2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06704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NAČASOVÁNÍ DISEMINACE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Diseminace by neměla probíhat pouze v průběhu a po skončení projektu</a:t>
            </a:r>
          </a:p>
          <a:p>
            <a:endParaRPr lang="cs-CZ" dirty="0"/>
          </a:p>
          <a:p>
            <a:r>
              <a:rPr lang="cs-CZ" dirty="0" smtClean="0"/>
              <a:t>Zajištění dobré a účelné diseminace při přípravě projektu může přinést lepší výchozí pozici pro jeho schválení</a:t>
            </a:r>
          </a:p>
          <a:p>
            <a:endParaRPr lang="cs-CZ" dirty="0"/>
          </a:p>
          <a:p>
            <a:r>
              <a:rPr lang="cs-CZ" dirty="0" smtClean="0"/>
              <a:t>Jestliže je diseminace prováděna ex-ante, je potřeba začít s </a:t>
            </a:r>
            <a:r>
              <a:rPr lang="cs-CZ" smtClean="0"/>
              <a:t>dostatečným předstihem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9231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DISEMINAČNÍ </a:t>
            </a:r>
            <a:r>
              <a:rPr lang="cs-CZ" dirty="0" smtClean="0"/>
              <a:t>PLÁN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cs-CZ" dirty="0" smtClean="0"/>
              <a:t>By měl definovat:</a:t>
            </a:r>
          </a:p>
          <a:p>
            <a:pPr lvl="1"/>
            <a:r>
              <a:rPr lang="cs-CZ" sz="2400" dirty="0" smtClean="0"/>
              <a:t>Cílovou </a:t>
            </a:r>
            <a:r>
              <a:rPr lang="cs-CZ" sz="2400" dirty="0" smtClean="0"/>
              <a:t>skupinu, dle typu informací (reporty, data, plánování, atd</a:t>
            </a:r>
            <a:r>
              <a:rPr lang="cs-CZ" sz="2400" dirty="0" smtClean="0"/>
              <a:t>.)</a:t>
            </a:r>
            <a:endParaRPr lang="cs-CZ" sz="2400" dirty="0" smtClean="0"/>
          </a:p>
          <a:p>
            <a:pPr lvl="1"/>
            <a:r>
              <a:rPr lang="cs-CZ" sz="2400" dirty="0" smtClean="0"/>
              <a:t>Metody diseminace podle druhů informací a osobu, která bude mít tento úkol na starosti</a:t>
            </a:r>
          </a:p>
          <a:p>
            <a:pPr lvl="1"/>
            <a:r>
              <a:rPr lang="cs-CZ" sz="2400" dirty="0" smtClean="0"/>
              <a:t>Informace o diseminaci: obsah, forma, úroveň detailů atd.</a:t>
            </a:r>
          </a:p>
          <a:p>
            <a:pPr lvl="1"/>
            <a:r>
              <a:rPr lang="cs-CZ" sz="2400" dirty="0" smtClean="0"/>
              <a:t>Harmonogram s přesnými informacemi a milníky, </a:t>
            </a:r>
            <a:r>
              <a:rPr lang="cs-CZ" sz="2400" dirty="0" smtClean="0"/>
              <a:t>kdy se má která aktivita </a:t>
            </a:r>
            <a:r>
              <a:rPr lang="cs-CZ" sz="2400" dirty="0" smtClean="0"/>
              <a:t>uskutečnit</a:t>
            </a:r>
            <a:endParaRPr lang="cs-CZ" sz="2400" dirty="0" smtClean="0"/>
          </a:p>
          <a:p>
            <a:endParaRPr lang="cs-CZ" dirty="0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dirty="0" smtClean="0"/>
              <a:t>Připravil: Ing. Martin Koval, SEDUKON o. p. s.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r>
              <a:rPr lang="cs-CZ" sz="4800" b="1" dirty="0" smtClean="0"/>
              <a:t>DĚKUJI ZA POZORNOST </a:t>
            </a:r>
            <a:r>
              <a:rPr lang="cs-CZ" sz="4800" b="1" dirty="0" smtClean="0">
                <a:sym typeface="Wingdings" pitchFamily="2" charset="2"/>
              </a:rPr>
              <a:t></a:t>
            </a:r>
            <a:endParaRPr lang="cs-CZ" sz="4800" b="1" dirty="0"/>
          </a:p>
        </p:txBody>
      </p:sp>
    </p:spTree>
    <p:extLst>
      <p:ext uri="{BB962C8B-B14F-4D97-AF65-F5344CB8AC3E}">
        <p14:creationId xmlns:p14="http://schemas.microsoft.com/office/powerpoint/2010/main" val="1012325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KOMUNIKACE A DISEMINACE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 smtClean="0"/>
              <a:t>Připravil: Ing. Martin Koval, SEDUKON o. p. s.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Všechny rozvojové projekty obsahují komunikační a diseminační aktivity.</a:t>
            </a:r>
          </a:p>
          <a:p>
            <a:endParaRPr lang="cs-CZ" dirty="0" smtClean="0"/>
          </a:p>
          <a:p>
            <a:r>
              <a:rPr lang="cs-CZ" dirty="0" smtClean="0"/>
              <a:t>Na jedné straně je sponzorem požadováno, aby byly výsledky projektů šířeny, na druhou stranu to představuje efektivní řízení partnerství.</a:t>
            </a:r>
          </a:p>
          <a:p>
            <a:endParaRPr lang="cs-CZ" dirty="0" smtClean="0"/>
          </a:p>
          <a:p>
            <a:r>
              <a:rPr lang="cs-CZ" dirty="0" smtClean="0"/>
              <a:t>Úspěch projektu závisí na dobrém návrhu technického a organizačního prostředí pro komunikaci a zároveň na kvalitě jeho použití.</a:t>
            </a:r>
          </a:p>
          <a:p>
            <a:pPr>
              <a:buNone/>
            </a:pPr>
            <a:endParaRPr lang="cs-CZ" sz="1400" dirty="0" smtClean="0"/>
          </a:p>
          <a:p>
            <a:pPr>
              <a:buNone/>
            </a:pP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KOMUNIKACE A DISEMINACE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Komunikace a diseminace by měla zohledňovat specifické aspekty přípravy projektu:</a:t>
            </a:r>
          </a:p>
          <a:p>
            <a:pPr lvl="1"/>
            <a:endParaRPr lang="cs-CZ" dirty="0" smtClean="0"/>
          </a:p>
          <a:p>
            <a:pPr lvl="1"/>
            <a:r>
              <a:rPr lang="cs-CZ" dirty="0" smtClean="0"/>
              <a:t>Složení a kompozice (klíčových) zájmových skupin</a:t>
            </a:r>
          </a:p>
          <a:p>
            <a:pPr lvl="1"/>
            <a:r>
              <a:rPr lang="cs-CZ" dirty="0" smtClean="0"/>
              <a:t>Geografická specifika dané oblasti a možné překážky</a:t>
            </a:r>
          </a:p>
          <a:p>
            <a:pPr lvl="1"/>
            <a:r>
              <a:rPr lang="cs-CZ" dirty="0" smtClean="0"/>
              <a:t>Složení jednotlivých týmů, které se podílejí na přípravě projektu</a:t>
            </a:r>
          </a:p>
          <a:p>
            <a:pPr lvl="1"/>
            <a:r>
              <a:rPr lang="cs-CZ" dirty="0" smtClean="0"/>
              <a:t>Objem finančních zdrojů, které jsou na tyto aktivity k dispozici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61546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KOMUNIKACE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Účelem </a:t>
            </a:r>
            <a:r>
              <a:rPr lang="cs-CZ" dirty="0"/>
              <a:t>komunikace </a:t>
            </a:r>
            <a:r>
              <a:rPr lang="cs-CZ" dirty="0" smtClean="0"/>
              <a:t>je:</a:t>
            </a:r>
          </a:p>
          <a:p>
            <a:pPr lvl="1"/>
            <a:r>
              <a:rPr lang="cs-CZ" dirty="0" smtClean="0"/>
              <a:t>Zajištění </a:t>
            </a:r>
            <a:r>
              <a:rPr lang="cs-CZ" dirty="0"/>
              <a:t>předání všech potřebných informací, koordinace úkolů a kontroly vazeb</a:t>
            </a:r>
            <a:r>
              <a:rPr lang="cs-CZ" dirty="0" smtClean="0"/>
              <a:t>.</a:t>
            </a:r>
          </a:p>
          <a:p>
            <a:endParaRPr lang="cs-CZ" dirty="0" smtClean="0"/>
          </a:p>
          <a:p>
            <a:r>
              <a:rPr lang="cs-CZ" dirty="0"/>
              <a:t>Komunikační systém musí </a:t>
            </a:r>
            <a:r>
              <a:rPr lang="cs-CZ" dirty="0" smtClean="0"/>
              <a:t>být: </a:t>
            </a:r>
          </a:p>
          <a:p>
            <a:pPr lvl="1"/>
            <a:r>
              <a:rPr lang="cs-CZ" dirty="0"/>
              <a:t>V</a:t>
            </a:r>
            <a:r>
              <a:rPr lang="cs-CZ" dirty="0" smtClean="0"/>
              <a:t>ýkonný </a:t>
            </a:r>
          </a:p>
          <a:p>
            <a:pPr lvl="1"/>
            <a:r>
              <a:rPr lang="cs-CZ" dirty="0"/>
              <a:t>S</a:t>
            </a:r>
            <a:r>
              <a:rPr lang="cs-CZ" dirty="0" smtClean="0"/>
              <a:t>polehlivý </a:t>
            </a:r>
          </a:p>
          <a:p>
            <a:pPr lvl="1"/>
            <a:r>
              <a:rPr lang="cs-CZ" dirty="0"/>
              <a:t>E</a:t>
            </a:r>
            <a:r>
              <a:rPr lang="cs-CZ" dirty="0" smtClean="0"/>
              <a:t>fektivní</a:t>
            </a:r>
            <a:r>
              <a:rPr lang="cs-CZ" dirty="0"/>
              <a:t>.</a:t>
            </a:r>
          </a:p>
          <a:p>
            <a:endParaRPr lang="cs-CZ" dirty="0"/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14245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KOMUNIKACE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Komunikace může být vnímána na 2 různých úrovních:</a:t>
            </a:r>
          </a:p>
          <a:p>
            <a:pPr lvl="1"/>
            <a:r>
              <a:rPr lang="cs-CZ" dirty="0" smtClean="0"/>
              <a:t>Interní komunikace</a:t>
            </a:r>
          </a:p>
          <a:p>
            <a:pPr lvl="2"/>
            <a:r>
              <a:rPr lang="cs-CZ" dirty="0" smtClean="0"/>
              <a:t>Mezi investorem a realizátorem projektu</a:t>
            </a:r>
          </a:p>
          <a:p>
            <a:pPr lvl="2"/>
            <a:r>
              <a:rPr lang="cs-CZ" dirty="0" smtClean="0"/>
              <a:t>Mezi partnery a přímo zainteresovanými subjekty</a:t>
            </a:r>
          </a:p>
          <a:p>
            <a:pPr lvl="2"/>
            <a:endParaRPr lang="cs-CZ" dirty="0"/>
          </a:p>
          <a:p>
            <a:pPr lvl="1"/>
            <a:r>
              <a:rPr lang="cs-CZ" dirty="0" smtClean="0"/>
              <a:t>Externí komunikace</a:t>
            </a:r>
          </a:p>
          <a:p>
            <a:pPr lvl="2"/>
            <a:r>
              <a:rPr lang="cs-CZ" dirty="0" smtClean="0"/>
              <a:t>Ve vztahu ke (klíčovým) zájmovým skupinám</a:t>
            </a:r>
          </a:p>
          <a:p>
            <a:pPr lvl="2"/>
            <a:r>
              <a:rPr lang="cs-CZ" dirty="0" smtClean="0"/>
              <a:t>Ve vztahu k projektovým cílovým skupinám</a:t>
            </a:r>
          </a:p>
          <a:p>
            <a:pPr lvl="2"/>
            <a:r>
              <a:rPr lang="cs-CZ" dirty="0" smtClean="0"/>
              <a:t>Ve vztahu k odborné a široké veřejnosti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23418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800" dirty="0" smtClean="0"/>
              <a:t>PŘÍPRAVA PROJEKTU A INTERNÍ KOMUNIKACE</a:t>
            </a:r>
            <a:endParaRPr lang="cs-CZ" sz="2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Proč věnovat pozornost interní komunikaci při přípravě projektu?</a:t>
            </a:r>
          </a:p>
          <a:p>
            <a:pPr lvl="1"/>
            <a:r>
              <a:rPr lang="cs-CZ" dirty="0" smtClean="0"/>
              <a:t>Zamezení informačním šumům</a:t>
            </a:r>
          </a:p>
          <a:p>
            <a:pPr lvl="1"/>
            <a:r>
              <a:rPr lang="cs-CZ" dirty="0" smtClean="0"/>
              <a:t>Předávání přesných a aktuálních informací mezi jednotlivými týmy podílejícími se na přípravě projektu</a:t>
            </a:r>
          </a:p>
          <a:p>
            <a:pPr lvl="1"/>
            <a:r>
              <a:rPr lang="cs-CZ" dirty="0" smtClean="0"/>
              <a:t>Sladění požadavků, cílů a předpokládaných výstupů mezi investorem a realizátorem projektu</a:t>
            </a:r>
          </a:p>
          <a:p>
            <a:pPr lvl="1"/>
            <a:r>
              <a:rPr lang="cs-CZ" dirty="0" smtClean="0"/>
              <a:t>Odhalení případných problémů/nedostatků v počátečních fázích přípravy projektu</a:t>
            </a:r>
          </a:p>
          <a:p>
            <a:pPr lvl="1"/>
            <a:r>
              <a:rPr lang="cs-CZ" dirty="0" smtClean="0"/>
              <a:t>Průběžná kontrola kvality a dodržování harmonogramu jednotlivých fází přípravy projektu</a:t>
            </a:r>
          </a:p>
          <a:p>
            <a:pPr lvl="1"/>
            <a:endParaRPr lang="cs-CZ" dirty="0" smtClean="0"/>
          </a:p>
          <a:p>
            <a:pPr lvl="1"/>
            <a:endParaRPr lang="cs-CZ" dirty="0" smtClean="0"/>
          </a:p>
          <a:p>
            <a:pPr lvl="1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67177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800" dirty="0"/>
              <a:t>PŘÍPRAVA PROJEKTU A </a:t>
            </a:r>
            <a:r>
              <a:rPr lang="cs-CZ" sz="2800" dirty="0" smtClean="0"/>
              <a:t>EXTERNÍ </a:t>
            </a:r>
            <a:r>
              <a:rPr lang="cs-CZ" sz="2800" dirty="0"/>
              <a:t>KOMUNIKACE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Proč věnovat pozornost externí komunikaci při přípravě projektu?</a:t>
            </a:r>
          </a:p>
          <a:p>
            <a:pPr lvl="1"/>
            <a:r>
              <a:rPr lang="cs-CZ" dirty="0" smtClean="0"/>
              <a:t>Zvýšení zájmu a zainteresovanosti (klíčových) zájmových skupin</a:t>
            </a:r>
          </a:p>
          <a:p>
            <a:pPr lvl="1"/>
            <a:r>
              <a:rPr lang="cs-CZ" dirty="0" smtClean="0"/>
              <a:t>Zapojení místních, lokálních a regionálních veřejných organizací</a:t>
            </a:r>
          </a:p>
          <a:p>
            <a:pPr lvl="1"/>
            <a:r>
              <a:rPr lang="cs-CZ" dirty="0" smtClean="0"/>
              <a:t>Zvýšení povědomí o projektu u odborné a široké veřejnosti</a:t>
            </a:r>
          </a:p>
          <a:p>
            <a:pPr lvl="1"/>
            <a:r>
              <a:rPr lang="cs-CZ" dirty="0" smtClean="0"/>
              <a:t>Získání podpory a zájmu o projekt ze strany cílových skupin</a:t>
            </a:r>
          </a:p>
          <a:p>
            <a:pPr lvl="1"/>
            <a:r>
              <a:rPr lang="cs-CZ" dirty="0" smtClean="0"/>
              <a:t>Posílení vnímání potřebnosti projektu a jeho budoucích přínosů</a:t>
            </a:r>
          </a:p>
          <a:p>
            <a:pPr lvl="1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7840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KOMUNIKAČNÍ PROSTŘEDÍ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Může být popsáno formou:</a:t>
            </a:r>
          </a:p>
          <a:p>
            <a:pPr lvl="1"/>
            <a:r>
              <a:rPr lang="cs-CZ" dirty="0" smtClean="0"/>
              <a:t>Komunikační sítě – spojení mezi jednotlivými účastníky</a:t>
            </a:r>
          </a:p>
          <a:p>
            <a:pPr lvl="1"/>
            <a:r>
              <a:rPr lang="cs-CZ" dirty="0" smtClean="0"/>
              <a:t>Komunikačních kanálů – efektivní distribuce a sdílení v komunikační síti</a:t>
            </a:r>
          </a:p>
          <a:p>
            <a:pPr lvl="1"/>
            <a:r>
              <a:rPr lang="cs-CZ" dirty="0" smtClean="0"/>
              <a:t>Komunikačního média – nositel informací v komunikačních kanálech</a:t>
            </a:r>
          </a:p>
          <a:p>
            <a:pPr lvl="1"/>
            <a:r>
              <a:rPr lang="cs-CZ" dirty="0" smtClean="0"/>
              <a:t>Komunikační příležitosti </a:t>
            </a:r>
          </a:p>
          <a:p>
            <a:pPr lvl="1"/>
            <a:r>
              <a:rPr lang="cs-CZ" dirty="0" smtClean="0"/>
              <a:t>Obsahového zaměření – informace o řízení projektu nebo řízení předmětu projektu</a:t>
            </a:r>
            <a:endParaRPr lang="cs-CZ" dirty="0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dirty="0" smtClean="0"/>
              <a:t>Připravil: Ing. Martin Koval, SEDUKON o. p. s.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DISEMINACE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Diseminace je přímo návazná na </a:t>
            </a:r>
            <a:r>
              <a:rPr lang="cs-CZ" dirty="0" smtClean="0"/>
              <a:t>komunikaci:</a:t>
            </a:r>
          </a:p>
          <a:p>
            <a:pPr lvl="1"/>
            <a:r>
              <a:rPr lang="cs-CZ" dirty="0" smtClean="0"/>
              <a:t>Znamená šíření informací, produktů, výstupů</a:t>
            </a:r>
          </a:p>
          <a:p>
            <a:pPr lvl="1"/>
            <a:r>
              <a:rPr lang="cs-CZ" dirty="0" smtClean="0"/>
              <a:t>V přípravné fázi slouží zejména k šíření projektového nápadu a předpokládaných dopadů projektu</a:t>
            </a:r>
          </a:p>
          <a:p>
            <a:pPr lvl="1"/>
            <a:endParaRPr lang="cs-CZ" dirty="0"/>
          </a:p>
          <a:p>
            <a:r>
              <a:rPr lang="cs-CZ" dirty="0" smtClean="0"/>
              <a:t>Hlavní předpoklady úspěšné diseminace:</a:t>
            </a:r>
          </a:p>
          <a:p>
            <a:pPr lvl="1"/>
            <a:r>
              <a:rPr lang="cs-CZ" dirty="0" smtClean="0"/>
              <a:t>Diseminace by měla být dobře cílená</a:t>
            </a:r>
          </a:p>
          <a:p>
            <a:pPr lvl="1"/>
            <a:r>
              <a:rPr lang="cs-CZ" dirty="0" smtClean="0"/>
              <a:t>Diseminace by měla být dobře načasovaná</a:t>
            </a:r>
          </a:p>
          <a:p>
            <a:pPr lvl="1"/>
            <a:r>
              <a:rPr lang="cs-CZ" dirty="0" smtClean="0"/>
              <a:t>Diseminace by měla obsahovat konkrétní a komplexní informace</a:t>
            </a:r>
          </a:p>
          <a:p>
            <a:pPr lvl="1"/>
            <a:r>
              <a:rPr lang="cs-CZ" dirty="0" smtClean="0"/>
              <a:t>Diseminace by měla být účelná</a:t>
            </a:r>
            <a:endParaRPr lang="cs-CZ" dirty="0" smtClean="0"/>
          </a:p>
          <a:p>
            <a:pPr marL="274320" lvl="1" indent="0">
              <a:buNone/>
            </a:pPr>
            <a:endParaRPr lang="cs-CZ" dirty="0" smtClean="0"/>
          </a:p>
          <a:p>
            <a:pPr lvl="1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17340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ministrativní">
  <a:themeElements>
    <a:clrScheme name="Administrativní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Administrativní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dministrativní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109</TotalTime>
  <Words>614</Words>
  <Application>Microsoft Office PowerPoint</Application>
  <PresentationFormat>Předvádění na obrazovce (4:3)</PresentationFormat>
  <Paragraphs>103</Paragraphs>
  <Slides>13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Administrativní</vt:lpstr>
      <vt:lpstr>PRODEV</vt:lpstr>
      <vt:lpstr>KOMUNIKACE A DISEMINACE</vt:lpstr>
      <vt:lpstr>KOMUNIKACE A DISEMINACE</vt:lpstr>
      <vt:lpstr>KOMUNIKACE</vt:lpstr>
      <vt:lpstr>KOMUNIKACE</vt:lpstr>
      <vt:lpstr>PŘÍPRAVA PROJEKTU A INTERNÍ KOMUNIKACE</vt:lpstr>
      <vt:lpstr>PŘÍPRAVA PROJEKTU A EXTERNÍ KOMUNIKACE</vt:lpstr>
      <vt:lpstr>KOMUNIKAČNÍ PROSTŘEDÍ</vt:lpstr>
      <vt:lpstr>DISEMINACE</vt:lpstr>
      <vt:lpstr>ZACÍLENÍ DISEMINACE</vt:lpstr>
      <vt:lpstr>NAČASOVÁNÍ DISEMINACE</vt:lpstr>
      <vt:lpstr>DISEMINAČNÍ PLÁN</vt:lpstr>
      <vt:lpstr>Prezentace aplikace PowerPoint</vt:lpstr>
    </vt:vector>
  </TitlesOfParts>
  <Company>Tempo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PRODEV</dc:title>
  <dc:creator>Asistent</dc:creator>
  <cp:lastModifiedBy>Martin</cp:lastModifiedBy>
  <cp:revision>25</cp:revision>
  <dcterms:created xsi:type="dcterms:W3CDTF">2011-05-24T06:46:43Z</dcterms:created>
  <dcterms:modified xsi:type="dcterms:W3CDTF">2011-06-29T07:49:59Z</dcterms:modified>
</cp:coreProperties>
</file>