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3" r:id="rId3"/>
    <p:sldId id="266" r:id="rId4"/>
    <p:sldId id="261" r:id="rId5"/>
    <p:sldId id="264" r:id="rId6"/>
    <p:sldId id="259" r:id="rId7"/>
    <p:sldId id="269" r:id="rId8"/>
    <p:sldId id="270" r:id="rId9"/>
    <p:sldId id="272" r:id="rId10"/>
    <p:sldId id="274" r:id="rId11"/>
    <p:sldId id="260" r:id="rId12"/>
    <p:sldId id="267" r:id="rId13"/>
    <p:sldId id="265" r:id="rId1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6D455-630B-48B1-8316-7E777DFD9768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Elipsa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09EBA61-53C1-447A-BFCB-9DDED7470365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6D455-630B-48B1-8316-7E777DFD9768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EBA61-53C1-447A-BFCB-9DDED747036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a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909EBA61-53C1-447A-BFCB-9DDED7470365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6D455-630B-48B1-8316-7E777DFD9768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6D455-630B-48B1-8316-7E777DFD9768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909EBA61-53C1-447A-BFCB-9DDED7470365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bdélník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6D455-630B-48B1-8316-7E777DFD9768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Elipsa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a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09EBA61-53C1-447A-BFCB-9DDED7470365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AF46D455-630B-48B1-8316-7E777DFD9768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EBA61-53C1-447A-BFCB-9DDED7470365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Zástupný symbol pro obsah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2" name="Zástupný symbol pro obsah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římá spojovací čára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6D455-630B-48B1-8316-7E777DFD9768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cs-CZ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Zástupný symbol pro obsah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6" name="Zástupný symbol pro obsah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Elipsa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Elipsa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909EBA61-53C1-447A-BFCB-9DDED7470365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3" name="Nadpis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6D455-630B-48B1-8316-7E777DFD9768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909EBA61-53C1-447A-BFCB-9DDED747036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Obdélník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6D455-630B-48B1-8316-7E777DFD9768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09EBA61-53C1-447A-BFCB-9DDED747036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délník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Obdélník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Zástupný symbol pro obsah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0" name="Elipsa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a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09EBA61-53C1-447A-BFCB-9DDED7470365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6D455-630B-48B1-8316-7E777DFD9768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římá spojovací čára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Elipsa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lipsa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909EBA61-53C1-447A-BFCB-9DDED7470365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AF46D455-630B-48B1-8316-7E777DFD9768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AF46D455-630B-48B1-8316-7E777DFD9768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cs-CZ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Elipsa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a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09EBA61-53C1-447A-BFCB-9DDED7470365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14282" y="4214818"/>
            <a:ext cx="8715436" cy="895352"/>
          </a:xfrm>
        </p:spPr>
        <p:txBody>
          <a:bodyPr/>
          <a:lstStyle/>
          <a:p>
            <a:r>
              <a:rPr lang="cs-CZ" dirty="0" smtClean="0">
                <a:solidFill>
                  <a:schemeClr val="bg2">
                    <a:lumMod val="50000"/>
                  </a:schemeClr>
                </a:solidFill>
              </a:rPr>
              <a:t>OPERATIVNÍ PLÁNOVÁNÍ PROJEKTU </a:t>
            </a:r>
            <a:r>
              <a:rPr lang="cs-CZ" dirty="0" err="1" smtClean="0">
                <a:solidFill>
                  <a:schemeClr val="bg2">
                    <a:lumMod val="50000"/>
                  </a:schemeClr>
                </a:solidFill>
              </a:rPr>
              <a:t>ii</a:t>
            </a:r>
            <a:endParaRPr lang="cs-CZ" dirty="0" smtClean="0">
              <a:solidFill>
                <a:schemeClr val="bg2">
                  <a:lumMod val="50000"/>
                </a:schemeClr>
              </a:solidFill>
            </a:endParaRPr>
          </a:p>
          <a:p>
            <a:endParaRPr lang="cs-CZ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cs-CZ" sz="1400" dirty="0" smtClean="0">
                <a:solidFill>
                  <a:schemeClr val="bg1"/>
                </a:solidFill>
              </a:rPr>
              <a:t>Datum: 27. dubna 2011</a:t>
            </a:r>
            <a:endParaRPr lang="cs-CZ" sz="1400" dirty="0">
              <a:solidFill>
                <a:schemeClr val="bg1"/>
              </a:solidFill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357298"/>
            <a:ext cx="7772400" cy="776302"/>
          </a:xfrm>
        </p:spPr>
        <p:txBody>
          <a:bodyPr>
            <a:normAutofit/>
          </a:bodyPr>
          <a:lstStyle/>
          <a:p>
            <a:r>
              <a:rPr lang="cs-CZ" dirty="0" smtClean="0"/>
              <a:t>PRODEV</a:t>
            </a:r>
            <a:endParaRPr lang="cs-CZ" dirty="0"/>
          </a:p>
        </p:txBody>
      </p:sp>
      <p:pic>
        <p:nvPicPr>
          <p:cNvPr id="5" name="Obrázek 4" descr="1LLP_Logo_JP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00826" y="285728"/>
            <a:ext cx="2357682" cy="954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85728"/>
            <a:ext cx="1337588" cy="9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 descr="Logo - Bi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3042" y="285728"/>
            <a:ext cx="2128211" cy="954000"/>
          </a:xfrm>
          <a:prstGeom prst="rect">
            <a:avLst/>
          </a:prstGeom>
          <a:noFill/>
        </p:spPr>
      </p:pic>
      <p:sp>
        <p:nvSpPr>
          <p:cNvPr id="8" name="Podnadpis 2"/>
          <p:cNvSpPr txBox="1">
            <a:spLocks/>
          </p:cNvSpPr>
          <p:nvPr/>
        </p:nvSpPr>
        <p:spPr>
          <a:xfrm>
            <a:off x="214282" y="3000372"/>
            <a:ext cx="8715436" cy="8953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Project management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</a:t>
            </a: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community</a:t>
            </a: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</a:t>
            </a: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workers</a:t>
            </a:r>
            <a:endParaRPr kumimoji="0" lang="cs-CZ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cs-CZ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Číslo projektu: 2009-1-FR1-LEO05-07400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cs-CZ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cs-CZ" sz="1400" b="1" i="0" u="none" strike="noStrike" kern="1200" cap="all" spc="25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Bez názvu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785794"/>
            <a:ext cx="8693344" cy="5159464"/>
          </a:xfrm>
          <a:prstGeom prst="rect">
            <a:avLst/>
          </a:prstGeom>
        </p:spPr>
      </p:pic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</p:spPr>
        <p:txBody>
          <a:bodyPr/>
          <a:lstStyle/>
          <a:p>
            <a:r>
              <a:rPr lang="cs-CZ" dirty="0" smtClean="0"/>
              <a:t>Připravil: Ing. Martin Koval, SEDUKON o. p. s.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627966" cy="758952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NASTAVENÍ FUNKCÍ PROJEKTOVÉHO ŘÍZENÍ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759472"/>
          </a:xfrm>
        </p:spPr>
        <p:txBody>
          <a:bodyPr>
            <a:normAutofit/>
          </a:bodyPr>
          <a:lstStyle/>
          <a:p>
            <a:pPr algn="just"/>
            <a:r>
              <a:rPr lang="cs-CZ" dirty="0" smtClean="0"/>
              <a:t>Zatímco se budování kapacit místních organizací považuje za součást činností uvedených v logickém rámci, funkce projektového řízení se samy o sobě v matici logického rámce neobjeví.</a:t>
            </a:r>
          </a:p>
          <a:p>
            <a:pPr algn="just">
              <a:buNone/>
            </a:pPr>
            <a:endParaRPr lang="cs-CZ" sz="1300" dirty="0" smtClean="0"/>
          </a:p>
          <a:p>
            <a:pPr lvl="1" algn="just">
              <a:buNone/>
            </a:pPr>
            <a:endParaRPr lang="cs-CZ" sz="1300" dirty="0" smtClean="0"/>
          </a:p>
          <a:p>
            <a:pPr algn="just"/>
            <a:r>
              <a:rPr lang="cs-CZ" dirty="0" smtClean="0"/>
              <a:t>Činnosti a prostředky potřebné k realizaci těchto funkcí jsou součástí projektu a proto se doporučuje začlenit je do akčního plánu a harmonogramu realizace nebo vytvořit konkrétní plán a harmonogram.</a:t>
            </a:r>
          </a:p>
          <a:p>
            <a:pPr algn="just"/>
            <a:endParaRPr lang="cs-CZ" dirty="0" smtClean="0"/>
          </a:p>
          <a:p>
            <a:pPr algn="just"/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FUNKCE PROJEKTOVÉHO ŘÍZENÍ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1857364"/>
            <a:ext cx="8503920" cy="4241684"/>
          </a:xfrm>
        </p:spPr>
        <p:txBody>
          <a:bodyPr/>
          <a:lstStyle/>
          <a:p>
            <a:pPr algn="just"/>
            <a:r>
              <a:rPr lang="cs-CZ" dirty="0" smtClean="0"/>
              <a:t>Funkce projektového řízení mohou zahrnovat:</a:t>
            </a:r>
          </a:p>
          <a:p>
            <a:pPr lvl="1" algn="just"/>
            <a:r>
              <a:rPr lang="cs-CZ" dirty="0" smtClean="0"/>
              <a:t>Správu programu</a:t>
            </a:r>
          </a:p>
          <a:p>
            <a:pPr lvl="1" algn="just"/>
            <a:r>
              <a:rPr lang="cs-CZ" dirty="0" smtClean="0"/>
              <a:t>Komunikaci, externí vztahy</a:t>
            </a:r>
          </a:p>
          <a:p>
            <a:pPr lvl="1" algn="just"/>
            <a:r>
              <a:rPr lang="cs-CZ" dirty="0" smtClean="0"/>
              <a:t>Monitorování a hodnocení</a:t>
            </a:r>
          </a:p>
          <a:p>
            <a:pPr lvl="1" algn="just"/>
            <a:r>
              <a:rPr lang="cs-CZ" dirty="0" smtClean="0"/>
              <a:t>Ochranu</a:t>
            </a:r>
          </a:p>
          <a:p>
            <a:pPr lvl="1" algn="just"/>
            <a:r>
              <a:rPr lang="cs-CZ" dirty="0" smtClean="0"/>
              <a:t>Vzdělávání</a:t>
            </a:r>
          </a:p>
          <a:p>
            <a:pPr lvl="1" algn="just"/>
            <a:r>
              <a:rPr lang="cs-CZ" dirty="0" smtClean="0"/>
              <a:t>Atd. </a:t>
            </a:r>
          </a:p>
          <a:p>
            <a:pPr>
              <a:buNone/>
            </a:pPr>
            <a:endParaRPr lang="cs-CZ" dirty="0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</p:spPr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endParaRPr lang="cs-CZ" dirty="0" smtClean="0"/>
          </a:p>
          <a:p>
            <a:pPr algn="ctr">
              <a:buNone/>
            </a:pPr>
            <a:endParaRPr lang="cs-CZ" dirty="0" smtClean="0"/>
          </a:p>
          <a:p>
            <a:pPr algn="ctr">
              <a:buNone/>
            </a:pPr>
            <a:endParaRPr lang="cs-CZ" dirty="0" smtClean="0"/>
          </a:p>
          <a:p>
            <a:pPr algn="ctr">
              <a:buNone/>
            </a:pPr>
            <a:r>
              <a:rPr lang="cs-CZ" sz="4800" b="1" dirty="0" smtClean="0"/>
              <a:t>DĚKUJI ZA POZORNOST </a:t>
            </a:r>
            <a:r>
              <a:rPr lang="cs-CZ" sz="4800" b="1" dirty="0" smtClean="0">
                <a:sym typeface="Wingdings" pitchFamily="2" charset="2"/>
              </a:rPr>
              <a:t></a:t>
            </a:r>
            <a:endParaRPr lang="cs-CZ" sz="4800" b="1" dirty="0"/>
          </a:p>
        </p:txBody>
      </p:sp>
    </p:spTree>
    <p:extLst>
      <p:ext uri="{BB962C8B-B14F-4D97-AF65-F5344CB8AC3E}">
        <p14:creationId xmlns:p14="http://schemas.microsoft.com/office/powerpoint/2010/main" val="1012325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PLÁN ZDROJŮ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1428736"/>
            <a:ext cx="8503920" cy="4929222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cs-CZ" dirty="0" smtClean="0"/>
              <a:t>Může být použit k zabránění konfliktů spojených s použitím zdrojů (lidských i materiálních). </a:t>
            </a:r>
          </a:p>
          <a:p>
            <a:pPr algn="just">
              <a:buNone/>
            </a:pPr>
            <a:endParaRPr lang="cs-CZ" sz="1000" dirty="0" smtClean="0"/>
          </a:p>
          <a:p>
            <a:pPr algn="just"/>
            <a:r>
              <a:rPr lang="cs-CZ" dirty="0" smtClean="0"/>
              <a:t>Je důležité ověřit nebo upravit sazby využívání zdrojů tak, aby byly pracovní úkoly rozloženy mezi danými obdobími. </a:t>
            </a:r>
          </a:p>
          <a:p>
            <a:pPr algn="just">
              <a:buNone/>
            </a:pPr>
            <a:endParaRPr lang="cs-CZ" sz="1200" dirty="0" smtClean="0"/>
          </a:p>
          <a:p>
            <a:pPr algn="just"/>
            <a:r>
              <a:rPr lang="cs-CZ" dirty="0" smtClean="0"/>
              <a:t>Mobilizované zdroje a jejich sazby využití, např. počet hodin týdně, nebo jednoduše počet dní za měsíc (v případě, že zvolené časové jednotky pro rozvrh jsou měsíce). </a:t>
            </a:r>
          </a:p>
          <a:p>
            <a:pPr algn="just">
              <a:buNone/>
            </a:pPr>
            <a:endParaRPr lang="cs-CZ" sz="1000" dirty="0" smtClean="0"/>
          </a:p>
          <a:p>
            <a:pPr algn="just"/>
            <a:r>
              <a:rPr lang="cs-CZ" dirty="0" smtClean="0"/>
              <a:t>Pokud je celková hodnota vyšší než 100% kapacity daného zdroje:  </a:t>
            </a:r>
          </a:p>
          <a:p>
            <a:pPr lvl="1" algn="just"/>
            <a:r>
              <a:rPr lang="cs-CZ" dirty="0" smtClean="0"/>
              <a:t>Musí být harmonogram buď upraven</a:t>
            </a:r>
          </a:p>
          <a:p>
            <a:pPr lvl="1" algn="just"/>
            <a:r>
              <a:rPr lang="cs-CZ" dirty="0" smtClean="0"/>
              <a:t>Nebo musí dojít k navýšení zdrojů</a:t>
            </a:r>
          </a:p>
          <a:p>
            <a:pPr lvl="1" algn="just">
              <a:buNone/>
            </a:pPr>
            <a:endParaRPr lang="cs-CZ" sz="1100" dirty="0" smtClean="0"/>
          </a:p>
          <a:p>
            <a:pPr algn="just"/>
            <a:r>
              <a:rPr lang="cs-CZ" dirty="0" smtClean="0"/>
              <a:t>Možné využití počítačových programů, které usnadňují úkoly plánování komplexních rozvojových programů (např. Microsoft Project). </a:t>
            </a:r>
            <a:endParaRPr lang="cs-CZ" dirty="0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</p:spPr>
        <p:txBody>
          <a:bodyPr/>
          <a:lstStyle/>
          <a:p>
            <a:r>
              <a:rPr lang="cs-CZ" dirty="0" smtClean="0"/>
              <a:t>Připravil: Ing. Martin Koval, SEDUKON o. p. s.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DŮVODY PRO POUŽÍVÁNÍ ZDROJŮ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1571612"/>
            <a:ext cx="8503920" cy="4714908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cs-CZ" dirty="0" smtClean="0"/>
              <a:t>Sledovat při plnění úkolů množství práce vykonané pracovníky a zařízením nebo množství použitého materiálu.</a:t>
            </a:r>
          </a:p>
          <a:p>
            <a:pPr algn="just">
              <a:buNone/>
            </a:pPr>
            <a:endParaRPr lang="cs-CZ" sz="1100" dirty="0" smtClean="0"/>
          </a:p>
          <a:p>
            <a:pPr algn="just"/>
            <a:r>
              <a:rPr lang="cs-CZ" dirty="0" smtClean="0"/>
              <a:t>Zajistit vysokou míru zodpovědnosti a pochopení projektu. Jsou-li jasné zodpovědnosti, existuje menší riziko, že dojde k přehlédnutí úkolů.</a:t>
            </a:r>
          </a:p>
          <a:p>
            <a:pPr algn="just">
              <a:buNone/>
            </a:pPr>
            <a:endParaRPr lang="cs-CZ" sz="1100" dirty="0" smtClean="0"/>
          </a:p>
          <a:p>
            <a:pPr algn="just"/>
            <a:r>
              <a:rPr lang="cs-CZ" dirty="0" smtClean="0"/>
              <a:t>Upřesnit dobu, po kterou budou úkoly trvat, a jejich pravděpodobná data dokončení.</a:t>
            </a:r>
          </a:p>
          <a:p>
            <a:pPr algn="just">
              <a:buNone/>
            </a:pPr>
            <a:endParaRPr lang="cs-CZ" sz="1100" dirty="0" smtClean="0"/>
          </a:p>
          <a:p>
            <a:pPr algn="just"/>
            <a:r>
              <a:rPr lang="cs-CZ" dirty="0" smtClean="0"/>
              <a:t>Sledovat zdroje s malým nebo velkým množstvím přiřazené práce.</a:t>
            </a:r>
          </a:p>
          <a:p>
            <a:pPr algn="just">
              <a:buNone/>
            </a:pPr>
            <a:endParaRPr lang="cs-CZ" sz="1100" dirty="0" smtClean="0"/>
          </a:p>
          <a:p>
            <a:pPr algn="just"/>
            <a:r>
              <a:rPr lang="cs-CZ" dirty="0" smtClean="0"/>
              <a:t>Sledovat čas a náklady zdrojů. </a:t>
            </a:r>
          </a:p>
          <a:p>
            <a:pPr algn="just"/>
            <a:endParaRPr lang="cs-CZ" dirty="0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</p:spPr>
        <p:txBody>
          <a:bodyPr/>
          <a:lstStyle/>
          <a:p>
            <a:r>
              <a:rPr lang="cs-CZ" dirty="0" smtClean="0"/>
              <a:t>Připravil: Ing. Martin Koval, SEDUKON o. p. s.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LIDSKÉ 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830910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cs-CZ" dirty="0" smtClean="0"/>
              <a:t>Zajištění lidských zdrojů je vždy komplikovaná a zároveň velmi důležitá stránka projektu.</a:t>
            </a:r>
          </a:p>
          <a:p>
            <a:pPr algn="just">
              <a:buNone/>
            </a:pPr>
            <a:endParaRPr lang="cs-CZ" sz="1200" dirty="0" smtClean="0"/>
          </a:p>
          <a:p>
            <a:pPr algn="just"/>
            <a:r>
              <a:rPr lang="cs-CZ" dirty="0" smtClean="0"/>
              <a:t>Rozhodující pro obsazení projektového týmu jsou:</a:t>
            </a:r>
          </a:p>
          <a:p>
            <a:pPr lvl="1" algn="just"/>
            <a:r>
              <a:rPr lang="cs-CZ" dirty="0" smtClean="0"/>
              <a:t>Odbornost a kvalifikace;</a:t>
            </a:r>
          </a:p>
          <a:p>
            <a:pPr lvl="1" algn="just"/>
            <a:r>
              <a:rPr lang="cs-CZ" dirty="0" smtClean="0"/>
              <a:t>Dostupnost v čase vzhledem k harmonogramu;</a:t>
            </a:r>
          </a:p>
          <a:p>
            <a:pPr lvl="1" algn="just"/>
            <a:r>
              <a:rPr lang="cs-CZ" dirty="0" smtClean="0"/>
              <a:t>Náklady na výkon činnosti vzhledem k rozpočtu.</a:t>
            </a:r>
          </a:p>
          <a:p>
            <a:pPr lvl="1" algn="just">
              <a:buNone/>
            </a:pPr>
            <a:endParaRPr lang="cs-CZ" sz="1100" dirty="0" smtClean="0"/>
          </a:p>
          <a:p>
            <a:pPr algn="just"/>
            <a:r>
              <a:rPr lang="cs-CZ" dirty="0" smtClean="0"/>
              <a:t>Nástroje pro obsazování:</a:t>
            </a:r>
          </a:p>
          <a:p>
            <a:pPr lvl="1" algn="just"/>
            <a:r>
              <a:rPr lang="cs-CZ" b="1" i="1" dirty="0" smtClean="0"/>
              <a:t>Matice odpovědnosti</a:t>
            </a:r>
            <a:r>
              <a:rPr lang="cs-CZ" b="1" dirty="0" smtClean="0"/>
              <a:t> </a:t>
            </a:r>
            <a:r>
              <a:rPr lang="cs-CZ" dirty="0" smtClean="0"/>
              <a:t>- struktura LZ vychází z podrobného rozpisu prací projektu a tvoří organizační strukturu, jejíž rozpracování vyústí do matice odpovědností, která je vhodným nástrojem při obsazování projektových rolí.</a:t>
            </a:r>
          </a:p>
          <a:p>
            <a:pPr lvl="1" algn="just"/>
            <a:r>
              <a:rPr lang="cs-CZ" b="1" i="1" dirty="0" smtClean="0"/>
              <a:t>Histogram</a:t>
            </a:r>
            <a:r>
              <a:rPr lang="cs-CZ" dirty="0" smtClean="0"/>
              <a:t> – přehledný prostředek pro vytváření pracovních jednotek pro jednotlivé členy pro projektového týmu.</a:t>
            </a:r>
            <a:endParaRPr lang="cs-CZ" dirty="0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</p:spPr>
        <p:txBody>
          <a:bodyPr/>
          <a:lstStyle/>
          <a:p>
            <a:r>
              <a:rPr lang="cs-CZ" dirty="0" smtClean="0"/>
              <a:t>Připravil: Ing. Martin Koval, SEDUKON o. p. s.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MATERIÁLOVÉ 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/>
            <a:r>
              <a:rPr lang="cs-CZ" dirty="0" smtClean="0"/>
              <a:t>Zásoby, materiál nebo jiné spotřební položky použité ke splnění úkolů v projektu.</a:t>
            </a:r>
          </a:p>
          <a:p>
            <a:pPr algn="just">
              <a:buNone/>
            </a:pPr>
            <a:endParaRPr lang="cs-CZ" sz="1000" dirty="0" smtClean="0"/>
          </a:p>
          <a:p>
            <a:pPr algn="just"/>
            <a:r>
              <a:rPr lang="cs-CZ" dirty="0" smtClean="0"/>
              <a:t>Liší </a:t>
            </a:r>
            <a:r>
              <a:rPr lang="cs-CZ" dirty="0" smtClean="0"/>
              <a:t>se </a:t>
            </a:r>
            <a:r>
              <a:rPr lang="cs-CZ" dirty="0" smtClean="0"/>
              <a:t>od </a:t>
            </a:r>
            <a:r>
              <a:rPr lang="cs-CZ" dirty="0" smtClean="0"/>
              <a:t>pracovních zdrojů (osob a zařízení), které na plnění úkolů vynakládají čas a nikoli materiál.</a:t>
            </a:r>
          </a:p>
          <a:p>
            <a:pPr algn="just">
              <a:buNone/>
            </a:pPr>
            <a:endParaRPr lang="cs-CZ" sz="1000" dirty="0" smtClean="0"/>
          </a:p>
          <a:p>
            <a:pPr algn="just"/>
            <a:r>
              <a:rPr lang="cs-CZ" dirty="0" smtClean="0"/>
              <a:t>Při přiřazení materiálového zdroje k úkolu se určí spotřeba materiálu pro dané přiřazení a zda se používání materiálu mění v čase.</a:t>
            </a:r>
            <a:endParaRPr lang="cs-CZ" dirty="0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</p:spPr>
        <p:txBody>
          <a:bodyPr/>
          <a:lstStyle/>
          <a:p>
            <a:r>
              <a:rPr lang="cs-CZ" dirty="0" smtClean="0"/>
              <a:t>Připravil: Ing. Martin Koval, SEDUKON o. p. s.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pic>
        <p:nvPicPr>
          <p:cNvPr id="5" name="Zástupný symbol pro obsah 4" descr="Bez názvu.bmp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14282" y="357166"/>
            <a:ext cx="8703940" cy="552769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NÁSTROJE PRO PLÁNOVÁNÍ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759472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cs-CZ" dirty="0" smtClean="0"/>
              <a:t>Výkazy práce</a:t>
            </a:r>
          </a:p>
          <a:p>
            <a:pPr algn="just">
              <a:buNone/>
            </a:pPr>
            <a:endParaRPr lang="cs-CZ" dirty="0" smtClean="0"/>
          </a:p>
          <a:p>
            <a:pPr algn="just"/>
            <a:r>
              <a:rPr lang="cs-CZ" dirty="0" smtClean="0"/>
              <a:t>Z důvodu vykazování práce zdrojů na jednotlivé projekty musí každý uživatel, který pracuje na projektech, vykazovat svoji činnost v Pracovních sešitech.</a:t>
            </a:r>
          </a:p>
          <a:p>
            <a:pPr algn="just">
              <a:buNone/>
            </a:pPr>
            <a:endParaRPr lang="cs-CZ" sz="1100" dirty="0" smtClean="0"/>
          </a:p>
          <a:p>
            <a:pPr algn="just"/>
            <a:r>
              <a:rPr lang="cs-CZ" dirty="0" smtClean="0"/>
              <a:t>Schválením vykázané činnosti odpovědnou osobou dojde k účtování spotřeby zdrojů na projekt. </a:t>
            </a:r>
          </a:p>
          <a:p>
            <a:pPr algn="just">
              <a:buNone/>
            </a:pPr>
            <a:endParaRPr lang="cs-CZ" sz="1100" dirty="0" smtClean="0"/>
          </a:p>
          <a:p>
            <a:pPr algn="just"/>
            <a:r>
              <a:rPr lang="cs-CZ" dirty="0" smtClean="0"/>
              <a:t>S využitím výkazů práce můžete sledovat odpracovaný čas zdrojů na jednotlivých projektech.</a:t>
            </a:r>
          </a:p>
          <a:p>
            <a:pPr algn="just">
              <a:buNone/>
            </a:pPr>
            <a:endParaRPr lang="cs-CZ" sz="1100" dirty="0" smtClean="0"/>
          </a:p>
          <a:p>
            <a:pPr algn="just"/>
            <a:r>
              <a:rPr lang="cs-CZ" dirty="0" smtClean="0"/>
              <a:t>Modul vykazování je možné využít i jako komplexní výkaz práce pro další použití (sledování efektivity zaměstnanců, </a:t>
            </a:r>
            <a:r>
              <a:rPr lang="cs-CZ" dirty="0" err="1" smtClean="0"/>
              <a:t>fakturovatelnosti</a:t>
            </a:r>
            <a:r>
              <a:rPr lang="cs-CZ" dirty="0" smtClean="0"/>
              <a:t>, výkonnosti, atd.).</a:t>
            </a:r>
          </a:p>
          <a:p>
            <a:endParaRPr lang="cs-CZ" dirty="0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</p:spPr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759472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cs-CZ" dirty="0" smtClean="0"/>
              <a:t>Plánovací formulář</a:t>
            </a:r>
          </a:p>
          <a:p>
            <a:pPr algn="just">
              <a:buNone/>
            </a:pPr>
            <a:endParaRPr lang="cs-CZ" sz="1800" dirty="0" smtClean="0"/>
          </a:p>
          <a:p>
            <a:pPr algn="just"/>
            <a:r>
              <a:rPr lang="cs-CZ" dirty="0" smtClean="0"/>
              <a:t>Umožní náhled na všechny zdroje a jejich vytížení v jednotlivých dnech na projektech. </a:t>
            </a:r>
          </a:p>
          <a:p>
            <a:pPr algn="just">
              <a:buNone/>
            </a:pPr>
            <a:endParaRPr lang="cs-CZ" sz="1100" dirty="0" smtClean="0"/>
          </a:p>
          <a:p>
            <a:pPr algn="just"/>
            <a:r>
              <a:rPr lang="cs-CZ" dirty="0" smtClean="0"/>
              <a:t>Je možné zobrazit volnou kapacitu či stav rezervace zdroje na konkrétní projekty, porovnávat zarezervovanou kapacitu a absence oproti celkové kapacitě zdroje atd.</a:t>
            </a:r>
          </a:p>
          <a:p>
            <a:pPr algn="just">
              <a:buNone/>
            </a:pPr>
            <a:endParaRPr lang="cs-CZ" sz="1100" dirty="0" smtClean="0"/>
          </a:p>
          <a:p>
            <a:pPr algn="just"/>
            <a:r>
              <a:rPr lang="cs-CZ" dirty="0" smtClean="0"/>
              <a:t>Je možné snadno přesunovat, odstraňovat a kopírovat plánované aktivity buď pro jeden zdroj nebo mezi jednotlivými zdroji navzájem. </a:t>
            </a:r>
            <a:endParaRPr lang="cs-CZ" dirty="0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</p:spPr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GANNTŮV DIAGRAM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1428736"/>
            <a:ext cx="8503920" cy="4857784"/>
          </a:xfrm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endParaRPr lang="cs-CZ" sz="1400" dirty="0" smtClean="0"/>
          </a:p>
          <a:p>
            <a:pPr algn="just"/>
            <a:r>
              <a:rPr lang="cs-CZ" dirty="0" smtClean="0"/>
              <a:t>Ve většině případů se používá ke stanovení harmonogramu činností nebo časové osy.</a:t>
            </a:r>
          </a:p>
          <a:p>
            <a:pPr algn="just">
              <a:buNone/>
            </a:pPr>
            <a:endParaRPr lang="cs-CZ" sz="1200" dirty="0" smtClean="0"/>
          </a:p>
          <a:p>
            <a:r>
              <a:rPr lang="cs-CZ" dirty="0" smtClean="0"/>
              <a:t>Umožňuje včasnou přípravu (naplánování) potřebných </a:t>
            </a:r>
            <a:r>
              <a:rPr lang="pl-PL" dirty="0" smtClean="0"/>
              <a:t>zdrojů z hlediska počtu i odbornosti.</a:t>
            </a:r>
          </a:p>
          <a:p>
            <a:pPr>
              <a:buNone/>
            </a:pPr>
            <a:endParaRPr lang="pl-PL" sz="1200" dirty="0" smtClean="0"/>
          </a:p>
          <a:p>
            <a:r>
              <a:rPr lang="cs-CZ" dirty="0" smtClean="0"/>
              <a:t>Ukáže nesrovnalosti, například využití téhož zdroje na více úkolech ve stejnou dobu.</a:t>
            </a:r>
          </a:p>
          <a:p>
            <a:pPr>
              <a:buNone/>
            </a:pPr>
            <a:endParaRPr lang="cs-CZ" sz="1200" dirty="0" smtClean="0"/>
          </a:p>
          <a:p>
            <a:r>
              <a:rPr lang="cs-CZ" dirty="0" smtClean="0"/>
              <a:t>Umožňuje přeřazení úkolů mezi zdroji.</a:t>
            </a:r>
          </a:p>
          <a:p>
            <a:pPr>
              <a:buNone/>
            </a:pPr>
            <a:endParaRPr lang="cs-CZ" sz="1300" dirty="0" smtClean="0"/>
          </a:p>
          <a:p>
            <a:r>
              <a:rPr lang="cs-CZ" dirty="0" smtClean="0"/>
              <a:t>Pomáhá k předvídání rizik.</a:t>
            </a:r>
          </a:p>
          <a:p>
            <a:pPr>
              <a:buNone/>
            </a:pPr>
            <a:endParaRPr lang="cs-CZ" sz="1000" dirty="0" smtClean="0"/>
          </a:p>
          <a:p>
            <a:pPr algn="just"/>
            <a:r>
              <a:rPr lang="cs-CZ" dirty="0" smtClean="0"/>
              <a:t>Je konstruován tak, že činnosti jsou zadávány do řádků a plánovaná implementační období jsou zadávána do sloupců. Pro každou činnost jsou specifikovány další činnosti, které musí být ukončeny před jejím zahájením.</a:t>
            </a:r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</p:spPr>
        <p:txBody>
          <a:bodyPr/>
          <a:lstStyle/>
          <a:p>
            <a:r>
              <a:rPr lang="cs-CZ" dirty="0" smtClean="0"/>
              <a:t>Připravil: Ing. Martin Koval, SEDUKON o. p. s.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ministrativní">
  <a:themeElements>
    <a:clrScheme name="Administrativní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Administrativní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dministrativní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79</TotalTime>
  <Words>533</Words>
  <Application>Microsoft Office PowerPoint</Application>
  <PresentationFormat>Předvádění na obrazovce (4:3)</PresentationFormat>
  <Paragraphs>105</Paragraphs>
  <Slides>13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4" baseType="lpstr">
      <vt:lpstr>Administrativní</vt:lpstr>
      <vt:lpstr>PRODEV</vt:lpstr>
      <vt:lpstr>PLÁN ZDROJŮ</vt:lpstr>
      <vt:lpstr>DŮVODY PRO POUŽÍVÁNÍ ZDROJŮ</vt:lpstr>
      <vt:lpstr>LIDSKÉ ZDROJE</vt:lpstr>
      <vt:lpstr>MATERIÁLOVÉ ZDROJE</vt:lpstr>
      <vt:lpstr>Prezentace aplikace PowerPoint</vt:lpstr>
      <vt:lpstr>NÁSTROJE PRO PLÁNOVÁNÍ</vt:lpstr>
      <vt:lpstr>Prezentace aplikace PowerPoint</vt:lpstr>
      <vt:lpstr>GANNTŮV DIAGRAM</vt:lpstr>
      <vt:lpstr>Prezentace aplikace PowerPoint</vt:lpstr>
      <vt:lpstr>NASTAVENÍ FUNKCÍ PROJEKTOVÉHO ŘÍZENÍ</vt:lpstr>
      <vt:lpstr>FUNKCE PROJEKTOVÉHO ŘÍZENÍ</vt:lpstr>
      <vt:lpstr>Prezentace aplikace PowerPoint</vt:lpstr>
    </vt:vector>
  </TitlesOfParts>
  <Company>Tempo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PRODEV</dc:title>
  <dc:creator>Asistent</dc:creator>
  <cp:lastModifiedBy>Martin</cp:lastModifiedBy>
  <cp:revision>27</cp:revision>
  <dcterms:created xsi:type="dcterms:W3CDTF">2011-05-24T06:51:35Z</dcterms:created>
  <dcterms:modified xsi:type="dcterms:W3CDTF">2011-07-27T11:12:55Z</dcterms:modified>
</cp:coreProperties>
</file>