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7" r:id="rId4"/>
    <p:sldId id="269" r:id="rId5"/>
    <p:sldId id="268" r:id="rId6"/>
    <p:sldId id="259" r:id="rId7"/>
    <p:sldId id="266" r:id="rId8"/>
    <p:sldId id="270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51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a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Elipsa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a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Elipsa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a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ovací čára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a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C93AF52-B7E5-4BFF-B3F1-474BEFB41CF5}" type="datetimeFigureOut">
              <a:rPr lang="cs-CZ" smtClean="0"/>
              <a:pPr/>
              <a:t>27.7.2011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a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02EF8A-1869-471D-8C1C-DD6EEBE719C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14282" y="4214818"/>
            <a:ext cx="8715436" cy="895352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bg2">
                    <a:lumMod val="50000"/>
                  </a:schemeClr>
                </a:solidFill>
              </a:rPr>
              <a:t>Monitoring a evaluace projektu I</a:t>
            </a:r>
          </a:p>
          <a:p>
            <a:endParaRPr lang="cs-CZ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cs-CZ" sz="1400" dirty="0" smtClean="0">
                <a:solidFill>
                  <a:schemeClr val="bg1"/>
                </a:solidFill>
              </a:rPr>
              <a:t>Datum: 1. června 2011</a:t>
            </a:r>
            <a:endParaRPr lang="cs-CZ" sz="1400" dirty="0">
              <a:solidFill>
                <a:schemeClr val="bg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776302"/>
          </a:xfrm>
        </p:spPr>
        <p:txBody>
          <a:bodyPr>
            <a:normAutofit/>
          </a:bodyPr>
          <a:lstStyle/>
          <a:p>
            <a:r>
              <a:rPr lang="cs-CZ" dirty="0" smtClean="0"/>
              <a:t>PRODEV</a:t>
            </a:r>
            <a:endParaRPr lang="cs-CZ" dirty="0"/>
          </a:p>
        </p:txBody>
      </p:sp>
      <p:pic>
        <p:nvPicPr>
          <p:cNvPr id="5" name="Obrázek 4" descr="1LLP_Logo_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285728"/>
            <a:ext cx="2357682" cy="95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1337588" cy="9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Logo - B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85728"/>
            <a:ext cx="2128211" cy="954000"/>
          </a:xfrm>
          <a:prstGeom prst="rect">
            <a:avLst/>
          </a:prstGeom>
          <a:noFill/>
        </p:spPr>
      </p:pic>
      <p:sp>
        <p:nvSpPr>
          <p:cNvPr id="8" name="Podnadpis 2"/>
          <p:cNvSpPr txBox="1">
            <a:spLocks/>
          </p:cNvSpPr>
          <p:nvPr/>
        </p:nvSpPr>
        <p:spPr>
          <a:xfrm>
            <a:off x="214282" y="3000372"/>
            <a:ext cx="8715436" cy="8953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Project management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community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1400" b="1" i="0" u="none" strike="noStrike" kern="1200" cap="all" spc="25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workers</a:t>
            </a: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cs-CZ" sz="14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Číslo projektu: 2009-1-FR1-LEO05-07400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cs-CZ" sz="14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DEFINICE POJMŮ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301752" y="1428736"/>
            <a:ext cx="8503920" cy="485778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cs-CZ" dirty="0" smtClean="0"/>
              <a:t>Nástroje monitorování a hodnocení napomáhají identifikovat a měřit výstupy projektů, programů a strategií. </a:t>
            </a:r>
          </a:p>
          <a:p>
            <a:pPr algn="just">
              <a:buNone/>
            </a:pPr>
            <a:endParaRPr lang="cs-CZ" sz="1600" dirty="0" smtClean="0"/>
          </a:p>
          <a:p>
            <a:pPr algn="just">
              <a:buNone/>
            </a:pPr>
            <a:r>
              <a:rPr lang="cs-CZ" dirty="0" smtClean="0"/>
              <a:t>Monitorování</a:t>
            </a:r>
          </a:p>
          <a:p>
            <a:pPr algn="just"/>
            <a:r>
              <a:rPr lang="cs-CZ" dirty="0" smtClean="0"/>
              <a:t>Je to permanentní funkce, která využívá systematický sběr dat, aby mohla ukázat zadavateli projektu a místním účastníkům projektu, že je hodnocení realizováno a projekt dosahuje definovaných cílů.</a:t>
            </a:r>
          </a:p>
          <a:p>
            <a:pPr algn="just">
              <a:buNone/>
            </a:pPr>
            <a:endParaRPr lang="cs-CZ" sz="1600" dirty="0" smtClean="0"/>
          </a:p>
          <a:p>
            <a:pPr algn="just">
              <a:buNone/>
            </a:pPr>
            <a:r>
              <a:rPr lang="cs-CZ" dirty="0" smtClean="0"/>
              <a:t>Hodnocení:</a:t>
            </a:r>
          </a:p>
          <a:p>
            <a:pPr algn="just"/>
            <a:r>
              <a:rPr lang="cs-CZ" dirty="0" smtClean="0"/>
              <a:t>Je systematické ověřování (co nejobjektivnější) plánovaných, probíhajících a termínovaných projektů. Obecně je záměrem hodnocení analyzovat efektivitu, efektivnost, dopad, udržitelnost a významnost projektových a organizačních cílů.</a:t>
            </a:r>
          </a:p>
          <a:p>
            <a:pPr algn="just">
              <a:buNone/>
            </a:pPr>
            <a:endParaRPr lang="cs-CZ" sz="1600" dirty="0" smtClean="0"/>
          </a:p>
          <a:p>
            <a:pPr algn="just"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cs-CZ" dirty="0" smtClean="0"/>
              <a:t>je proces systematického zjišťování přínosu projektu</a:t>
            </a:r>
          </a:p>
          <a:p>
            <a:pPr>
              <a:buNone/>
            </a:pPr>
            <a:endParaRPr lang="cs-CZ" sz="1000" dirty="0" smtClean="0"/>
          </a:p>
          <a:p>
            <a:r>
              <a:rPr lang="cs-CZ" dirty="0" smtClean="0"/>
              <a:t>Cílem evaluace je určit:</a:t>
            </a:r>
          </a:p>
          <a:p>
            <a:pPr lvl="1"/>
            <a:r>
              <a:rPr lang="cs-CZ" dirty="0" smtClean="0"/>
              <a:t>zda byly splněny cíle daného projektu</a:t>
            </a:r>
          </a:p>
          <a:p>
            <a:pPr lvl="1"/>
            <a:r>
              <a:rPr lang="cs-CZ" dirty="0" smtClean="0"/>
              <a:t>zda byly cíle relevantní, </a:t>
            </a:r>
          </a:p>
          <a:p>
            <a:pPr lvl="1"/>
            <a:r>
              <a:rPr lang="cs-CZ" dirty="0" smtClean="0"/>
              <a:t>jaký byl její celkový dopad, </a:t>
            </a:r>
          </a:p>
          <a:p>
            <a:pPr lvl="1"/>
            <a:r>
              <a:rPr lang="cs-CZ" dirty="0" smtClean="0"/>
              <a:t>zda byl projekt realizován efektivně </a:t>
            </a:r>
          </a:p>
          <a:p>
            <a:pPr lvl="1"/>
            <a:r>
              <a:rPr lang="cs-CZ" dirty="0" smtClean="0"/>
              <a:t>zda jsou jeho pozitivní přínosy dlouhodobé</a:t>
            </a:r>
          </a:p>
          <a:p>
            <a:pPr lvl="1">
              <a:buNone/>
            </a:pPr>
            <a:endParaRPr lang="cs-CZ" sz="1000" dirty="0" smtClean="0"/>
          </a:p>
          <a:p>
            <a:r>
              <a:rPr lang="cs-CZ" dirty="0" smtClean="0"/>
              <a:t>Evaluace má umožnit využití získaných výsledků pro další rozhodnutí na straně příjemce i dárce a přinést odpověď na otázky (tzv. evaluační kritéria)</a:t>
            </a:r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FAKTORY EVALUACE</a:t>
            </a:r>
            <a:endParaRPr lang="cs-CZ" dirty="0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pic>
        <p:nvPicPr>
          <p:cNvPr id="5" name="Zástupný symbol pro obsah 4" descr="Bez názvu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571612"/>
            <a:ext cx="8358246" cy="46900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MONITORING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688034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dirty="0" smtClean="0"/>
              <a:t>Monitoring a kontrola projektu probíhá zároveň s prováděním projektu tak, aby byly včas identifikovány potenciální problémy a přijata nápravná opatření.  </a:t>
            </a:r>
          </a:p>
          <a:p>
            <a:pPr algn="just">
              <a:buNone/>
            </a:pPr>
            <a:endParaRPr lang="cs-CZ" sz="1000" dirty="0" smtClean="0"/>
          </a:p>
          <a:p>
            <a:pPr algn="just"/>
            <a:r>
              <a:rPr lang="cs-CZ" dirty="0" smtClean="0"/>
              <a:t>Hlavním cílem monitoringu je průběžně zjišťovat, zda žadatel postupuje v souladu s výchozím plánem a zda jeho vykazované ukazatele splňují stanovená kritéria.</a:t>
            </a:r>
          </a:p>
          <a:p>
            <a:pPr algn="just">
              <a:buNone/>
            </a:pPr>
            <a:endParaRPr lang="cs-CZ" sz="1100" dirty="0" smtClean="0"/>
          </a:p>
          <a:p>
            <a:pPr algn="just"/>
            <a:r>
              <a:rPr lang="cs-CZ" dirty="0" smtClean="0"/>
              <a:t>Pro výkon monitorování jsou zpracovávány monitorovací zprávy.</a:t>
            </a:r>
            <a:endParaRPr lang="cs-CZ" dirty="0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pic>
        <p:nvPicPr>
          <p:cNvPr id="5" name="Zástupný symbol pro obsah 4" descr="Bez názvu.bmp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929454" cy="6056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PROČ MONITOROVAT A HODNOTIT?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01752" y="1643050"/>
            <a:ext cx="8503920" cy="4455998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cs-CZ" sz="1400" dirty="0" smtClean="0"/>
          </a:p>
          <a:p>
            <a:pPr algn="just">
              <a:spcAft>
                <a:spcPts val="600"/>
              </a:spcAft>
            </a:pPr>
            <a:r>
              <a:rPr lang="cs-CZ" dirty="0" smtClean="0"/>
              <a:t>Odpovídá za dosažený postup zúčastněným stranám, klientům a příjemcům, aj.</a:t>
            </a:r>
          </a:p>
          <a:p>
            <a:pPr algn="just">
              <a:spcAft>
                <a:spcPts val="600"/>
              </a:spcAft>
            </a:pPr>
            <a:r>
              <a:rPr lang="cs-CZ" dirty="0" smtClean="0"/>
              <a:t>Identifikace a výměna osvědčených postupů a zkušeností.</a:t>
            </a:r>
          </a:p>
          <a:p>
            <a:pPr algn="just">
              <a:spcAft>
                <a:spcPts val="600"/>
              </a:spcAft>
            </a:pPr>
            <a:r>
              <a:rPr lang="cs-CZ" dirty="0" smtClean="0"/>
              <a:t>Zlepšit řízení programů.</a:t>
            </a:r>
          </a:p>
          <a:p>
            <a:pPr algn="just">
              <a:spcAft>
                <a:spcPts val="600"/>
              </a:spcAft>
            </a:pPr>
            <a:r>
              <a:rPr lang="cs-CZ" dirty="0" smtClean="0"/>
              <a:t>Zvýšit odpovědnost.</a:t>
            </a:r>
          </a:p>
          <a:p>
            <a:pPr algn="just">
              <a:spcAft>
                <a:spcPts val="600"/>
              </a:spcAft>
            </a:pPr>
            <a:r>
              <a:rPr lang="cs-CZ" dirty="0" smtClean="0"/>
              <a:t>Zlepšit plánování budoucích činností a strategií .</a:t>
            </a:r>
          </a:p>
          <a:p>
            <a:endParaRPr lang="cs-CZ" dirty="0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Autofit/>
          </a:bodyPr>
          <a:lstStyle/>
          <a:p>
            <a:r>
              <a:rPr lang="cs-CZ" sz="2800" dirty="0" smtClean="0"/>
              <a:t>MONITOROVÁNÍ A HODNOCENÍ V LOGICKÉM RÁMCI</a:t>
            </a:r>
            <a:endParaRPr lang="cs-CZ" sz="2800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642942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581400" cy="365760"/>
          </a:xfrm>
        </p:spPr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Připravil: Ing. Martin Koval, SEDUKON o. p. s.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4800" b="1" dirty="0" smtClean="0"/>
              <a:t>DĚKUJI ZA POZORNOST </a:t>
            </a:r>
            <a:r>
              <a:rPr lang="cs-CZ" sz="4800" b="1" dirty="0" smtClean="0">
                <a:sym typeface="Wingdings" pitchFamily="2" charset="2"/>
              </a:rPr>
              <a:t></a:t>
            </a:r>
            <a:endParaRPr lang="cs-CZ" sz="48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208</TotalTime>
  <Words>339</Words>
  <Application>Microsoft Office PowerPoint</Application>
  <PresentationFormat>Předvádění na obrazovce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Administrativní</vt:lpstr>
      <vt:lpstr>PRODEV</vt:lpstr>
      <vt:lpstr>DEFINICE POJMŮ</vt:lpstr>
      <vt:lpstr>EVALUACE</vt:lpstr>
      <vt:lpstr>FAKTORY EVALUACE</vt:lpstr>
      <vt:lpstr>MONITORING</vt:lpstr>
      <vt:lpstr>Prezentace aplikace PowerPoint</vt:lpstr>
      <vt:lpstr>PROČ MONITOROVAT A HODNOTIT?</vt:lpstr>
      <vt:lpstr>MONITOROVÁNÍ A HODNOCENÍ V LOGICKÉM RÁMCI</vt:lpstr>
      <vt:lpstr>Prezentace aplikace PowerPoint</vt:lpstr>
    </vt:vector>
  </TitlesOfParts>
  <Company>Tempo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PRODEV</dc:title>
  <dc:creator>Asistent</dc:creator>
  <cp:lastModifiedBy>Martin</cp:lastModifiedBy>
  <cp:revision>31</cp:revision>
  <dcterms:created xsi:type="dcterms:W3CDTF">2011-05-24T07:04:01Z</dcterms:created>
  <dcterms:modified xsi:type="dcterms:W3CDTF">2011-07-27T11:24:26Z</dcterms:modified>
</cp:coreProperties>
</file>