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22"/>
  </p:notesMasterIdLst>
  <p:sldIdLst>
    <p:sldId id="256" r:id="rId2"/>
    <p:sldId id="257" r:id="rId3"/>
    <p:sldId id="265" r:id="rId4"/>
    <p:sldId id="260" r:id="rId5"/>
    <p:sldId id="259" r:id="rId6"/>
    <p:sldId id="264" r:id="rId7"/>
    <p:sldId id="261" r:id="rId8"/>
    <p:sldId id="263" r:id="rId9"/>
    <p:sldId id="262" r:id="rId10"/>
    <p:sldId id="276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Střední styl 2 – zvýraznění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E9639D4-E3E2-4D34-9284-5A2195B3D0D7}" styleName="Styl Světlá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5ED443D-E6E5-4B4B-AE0C-2A0145EAC071}" type="datetimeFigureOut">
              <a:rPr lang="cs-CZ" smtClean="0"/>
              <a:t>2.2.2011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AA1FA09-C879-4458-B3E0-F818A4EFFA31}" type="slidenum">
              <a:rPr lang="cs-CZ" smtClean="0"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Obdélník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Obdélník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Obdélník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Obdélník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bdélník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Podnadpis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cs-CZ" smtClean="0"/>
              <a:t>Klepnutím lze upravit styl předlohy podnadpisů.</a:t>
            </a:r>
            <a:endParaRPr kumimoji="0" lang="en-US"/>
          </a:p>
        </p:txBody>
      </p:sp>
      <p:sp>
        <p:nvSpPr>
          <p:cNvPr id="28" name="Zástupný symbol pro datum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C6308F-9DA5-478A-952E-DBC5110746CA}" type="datetime1">
              <a:rPr lang="cs-CZ" smtClean="0"/>
              <a:t>2.2.2011</a:t>
            </a:fld>
            <a:endParaRPr lang="cs-CZ"/>
          </a:p>
        </p:txBody>
      </p:sp>
      <p:sp>
        <p:nvSpPr>
          <p:cNvPr id="17" name="Zástupný symbol pro zápatí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Připravil: Ing. Martin Koval, SEDUKON o. p. s.</a:t>
            </a:r>
            <a:endParaRPr lang="cs-CZ"/>
          </a:p>
        </p:txBody>
      </p:sp>
      <p:sp>
        <p:nvSpPr>
          <p:cNvPr id="7" name="Přímá spojovací čára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bdélník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Elipsa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Elipsa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Zástupný symbol pro číslo snímku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477F0295-09E8-4F97-864F-3404C4DE1130}" type="slidenum">
              <a:rPr lang="cs-CZ" smtClean="0"/>
              <a:t>‹#›</a:t>
            </a:fld>
            <a:endParaRPr lang="cs-CZ"/>
          </a:p>
        </p:txBody>
      </p:sp>
      <p:sp>
        <p:nvSpPr>
          <p:cNvPr id="8" name="Nadpis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6BF650-198F-4EC3-849B-2673954DC9FA}" type="datetime1">
              <a:rPr lang="cs-CZ" smtClean="0"/>
              <a:t>2.2.2011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Připravil: Ing. Martin Koval, SEDUKON o. p. s.</a:t>
            </a: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7F0295-09E8-4F97-864F-3404C4DE1130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Svislý nadpis a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délník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Obdélník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Obdélník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bdélník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Obdélník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bdélník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Přímá spojovací čára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Elipsa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Elipsa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477F0295-09E8-4F97-864F-3404C4DE1130}" type="slidenum">
              <a:rPr lang="cs-CZ" smtClean="0"/>
              <a:t>‹#›</a:t>
            </a:fld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BBA92E-B53A-45AA-AFE8-F89ED964BBDF}" type="datetime1">
              <a:rPr lang="cs-CZ" smtClean="0"/>
              <a:t>2.2.2011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Připravil: Ing. Martin Koval, SEDUKON o. p. s.</a:t>
            </a:r>
            <a:endParaRPr lang="cs-CZ"/>
          </a:p>
        </p:txBody>
      </p:sp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D6F49C-6EA2-4AC0-8783-6D43B72FD5DE}" type="datetime1">
              <a:rPr lang="cs-CZ" smtClean="0"/>
              <a:t>2.2.2011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Připravil: Ing. Martin Koval, SEDUKON o. p. s.</a:t>
            </a: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477F0295-09E8-4F97-864F-3404C4DE1130}" type="slidenum">
              <a:rPr lang="cs-CZ" smtClean="0"/>
              <a:t>‹#›</a:t>
            </a:fld>
            <a:endParaRPr lang="cs-CZ"/>
          </a:p>
        </p:txBody>
      </p:sp>
      <p:sp>
        <p:nvSpPr>
          <p:cNvPr id="8" name="Zástupný symbol pro obsah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Záhlaví části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Obdélník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Obdélník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Obdélník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Obdélník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Obdélník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bdélník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13" name="Obdélník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Obdélník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Připravil: Ing. Martin Koval, SEDUKON o. p. s.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325E9-25E7-458B-891D-AB44AAB85905}" type="datetime1">
              <a:rPr lang="cs-CZ" smtClean="0"/>
              <a:t>2.2.2011</a:t>
            </a:fld>
            <a:endParaRPr lang="cs-CZ"/>
          </a:p>
        </p:txBody>
      </p:sp>
      <p:sp>
        <p:nvSpPr>
          <p:cNvPr id="8" name="Přímá spojovací čára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Elipsa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Elipsa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477F0295-09E8-4F97-864F-3404C4DE1130}" type="slidenum">
              <a:rPr lang="cs-CZ" smtClean="0"/>
              <a:t>‹#›</a:t>
            </a:fld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479E1CAA-96EF-428C-B4CA-F332A447B1CB}" type="datetime1">
              <a:rPr lang="cs-CZ" smtClean="0"/>
              <a:t>2.2.2011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Připravil: Ing. Martin Koval, SEDUKON o. p. s.</a:t>
            </a:r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7F0295-09E8-4F97-864F-3404C4DE1130}" type="slidenum">
              <a:rPr lang="cs-CZ" smtClean="0"/>
              <a:t>‹#›</a:t>
            </a:fld>
            <a:endParaRPr lang="cs-CZ"/>
          </a:p>
        </p:txBody>
      </p:sp>
      <p:sp>
        <p:nvSpPr>
          <p:cNvPr id="8" name="Přímá spojovací čára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Zástupný symbol pro obsah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12" name="Zástupný symbol pro obsah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Porovnání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římá spojovací čára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Obdélník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Obdélník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Obdélník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Obdélník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Obdélník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Obdélník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7E100A-8543-499B-81B8-014EE3A55A1C}" type="datetime1">
              <a:rPr lang="cs-CZ" smtClean="0"/>
              <a:t>2.2.2011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r>
              <a:rPr lang="cs-CZ" smtClean="0"/>
              <a:t>Připravil: Ing. Martin Koval, SEDUKON o. p. s.</a:t>
            </a:r>
            <a:endParaRPr lang="cs-CZ"/>
          </a:p>
        </p:txBody>
      </p:sp>
      <p:sp>
        <p:nvSpPr>
          <p:cNvPr id="15" name="Přímá spojovací čára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Obdélník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Zástupný symbol pro obsah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26" name="Zástupný symbol pro obsah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25" name="Elipsa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Elipsa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477F0295-09E8-4F97-864F-3404C4DE1130}" type="slidenum">
              <a:rPr lang="cs-CZ" smtClean="0"/>
              <a:t>‹#›</a:t>
            </a:fld>
            <a:endParaRPr lang="cs-CZ"/>
          </a:p>
        </p:txBody>
      </p:sp>
      <p:sp>
        <p:nvSpPr>
          <p:cNvPr id="23" name="Nadpis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70F261-BF0B-40B0-8B60-612182A9C912}" type="datetime1">
              <a:rPr lang="cs-CZ" smtClean="0"/>
              <a:t>2.2.2011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Připravil: Ing. Martin Koval, SEDUKON o. p. s.</a:t>
            </a:r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477F0295-09E8-4F97-864F-3404C4DE1130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délník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Obdélník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bdélník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Obdélník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Obdélník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Obdélník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C572A4-5ABE-4141-B5B5-817678563CD5}" type="datetime1">
              <a:rPr lang="cs-CZ" smtClean="0"/>
              <a:t>2.2.2011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Připravil: Ing. Martin Koval, SEDUKON o. p. s.</a:t>
            </a:r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477F0295-09E8-4F97-864F-3404C4DE1130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Obsah s titulkem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Obdélník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Obdélník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Obdélník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Obdélník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Obdélník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Obdélník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8" name="Obdélník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Přímá spojovací čára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Zástupný symbol pro obsah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10" name="Elipsa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Elipsa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477F0295-09E8-4F97-864F-3404C4DE1130}" type="slidenum">
              <a:rPr lang="cs-CZ" smtClean="0"/>
              <a:t>‹#›</a:t>
            </a:fld>
            <a:endParaRPr lang="cs-CZ"/>
          </a:p>
        </p:txBody>
      </p:sp>
      <p:sp>
        <p:nvSpPr>
          <p:cNvPr id="21" name="Obdélník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5241F-3EE1-441A-A48B-926FE4EBE101}" type="datetime1">
              <a:rPr lang="cs-CZ" smtClean="0"/>
              <a:t>2.2.2011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r>
              <a:rPr lang="cs-CZ" smtClean="0"/>
              <a:t>Připravil: Ing. Martin Koval, SEDUKON o. p. s.</a:t>
            </a:r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římá spojovací čára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Obdélník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Obdélník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Obdélník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Obdélník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Obdélník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Obdélník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bdélník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Elipsa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Elipsa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477F0295-09E8-4F97-864F-3404C4DE1130}" type="slidenum">
              <a:rPr lang="cs-CZ" smtClean="0"/>
              <a:t>‹#›</a:t>
            </a:fld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cs-CZ" smtClean="0"/>
              <a:t>Klepnutím na ikonu přidáte obrázek.</a:t>
            </a:r>
            <a:endParaRPr kumimoji="0" lang="en-US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22" name="Obdélník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D59F8CE8-28A6-4881-92D3-3136FD6B8006}" type="datetime1">
              <a:rPr lang="cs-CZ" smtClean="0"/>
              <a:t>2.2.2011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r>
              <a:rPr lang="cs-CZ" smtClean="0"/>
              <a:t>Připravil: Ing. Martin Koval, SEDUKON o. p. s.</a:t>
            </a:r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Obdélník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Obdélník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Obdélník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Obdélník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Obdélník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Zástupný symbol pro datum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EAE5E27B-C8A5-4737-81FD-CA5047A0B9B8}" type="datetime1">
              <a:rPr lang="cs-CZ" smtClean="0"/>
              <a:t>2.2.2011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r>
              <a:rPr lang="cs-CZ" smtClean="0"/>
              <a:t>Připravil: Ing. Martin Koval, SEDUKON o. p. s.</a:t>
            </a:r>
            <a:endParaRPr lang="cs-CZ"/>
          </a:p>
        </p:txBody>
      </p:sp>
      <p:sp>
        <p:nvSpPr>
          <p:cNvPr id="8" name="Obdélník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Přímá spojovací čára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Elipsa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Elipsa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Zástupný symbol pro číslo snímku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477F0295-09E8-4F97-864F-3404C4DE1130}" type="slidenum">
              <a:rPr lang="cs-CZ" smtClean="0"/>
              <a:t>‹#›</a:t>
            </a:fld>
            <a:endParaRPr lang="cs-CZ"/>
          </a:p>
        </p:txBody>
      </p:sp>
      <p:sp>
        <p:nvSpPr>
          <p:cNvPr id="22" name="Zástupný symbol pro nadpis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13" name="Zástupný symbol pro text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dt="0"/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214282" y="4214818"/>
            <a:ext cx="8715436" cy="895352"/>
          </a:xfrm>
        </p:spPr>
        <p:txBody>
          <a:bodyPr/>
          <a:lstStyle/>
          <a:p>
            <a:r>
              <a:rPr lang="cs-CZ" sz="1400" dirty="0" smtClean="0">
                <a:solidFill>
                  <a:schemeClr val="bg1"/>
                </a:solidFill>
              </a:rPr>
              <a:t>Představení projektu </a:t>
            </a:r>
            <a:r>
              <a:rPr lang="cs-CZ" sz="1400" dirty="0" err="1" smtClean="0">
                <a:solidFill>
                  <a:schemeClr val="bg1"/>
                </a:solidFill>
              </a:rPr>
              <a:t>prodev</a:t>
            </a:r>
            <a:r>
              <a:rPr lang="cs-CZ" sz="1400" dirty="0" smtClean="0">
                <a:solidFill>
                  <a:schemeClr val="bg1"/>
                </a:solidFill>
              </a:rPr>
              <a:t> a školení </a:t>
            </a:r>
            <a:r>
              <a:rPr lang="cs-CZ" sz="1400" dirty="0" err="1" smtClean="0">
                <a:solidFill>
                  <a:schemeClr val="bg1"/>
                </a:solidFill>
              </a:rPr>
              <a:t>pcm</a:t>
            </a:r>
            <a:endParaRPr lang="cs-CZ" sz="1400" dirty="0" smtClean="0">
              <a:solidFill>
                <a:schemeClr val="bg1"/>
              </a:solidFill>
            </a:endParaRPr>
          </a:p>
          <a:p>
            <a:endParaRPr lang="cs-CZ" sz="1400" dirty="0" smtClean="0">
              <a:solidFill>
                <a:schemeClr val="bg1"/>
              </a:solidFill>
            </a:endParaRPr>
          </a:p>
          <a:p>
            <a:r>
              <a:rPr lang="cs-CZ" sz="1400" dirty="0" smtClean="0">
                <a:solidFill>
                  <a:schemeClr val="bg1"/>
                </a:solidFill>
              </a:rPr>
              <a:t>Datum: 2. února 2011</a:t>
            </a:r>
            <a:endParaRPr lang="cs-CZ" sz="1400" dirty="0">
              <a:solidFill>
                <a:schemeClr val="bg1"/>
              </a:solidFill>
            </a:endParaRPr>
          </a:p>
        </p:txBody>
      </p:sp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1357298"/>
            <a:ext cx="7772400" cy="776302"/>
          </a:xfrm>
        </p:spPr>
        <p:txBody>
          <a:bodyPr>
            <a:normAutofit/>
          </a:bodyPr>
          <a:lstStyle/>
          <a:p>
            <a:r>
              <a:rPr lang="cs-CZ" dirty="0" smtClean="0"/>
              <a:t>PRODEV – Úvodní setkání</a:t>
            </a:r>
            <a:endParaRPr lang="cs-CZ" dirty="0"/>
          </a:p>
        </p:txBody>
      </p:sp>
      <p:pic>
        <p:nvPicPr>
          <p:cNvPr id="5" name="Obrázek 4" descr="1LLP_Logo_JPG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500826" y="285728"/>
            <a:ext cx="2357682" cy="954000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285728"/>
            <a:ext cx="1337588" cy="9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4" descr="Logo - Bi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43042" y="285728"/>
            <a:ext cx="2128211" cy="954000"/>
          </a:xfrm>
          <a:prstGeom prst="rect">
            <a:avLst/>
          </a:prstGeom>
          <a:noFill/>
        </p:spPr>
      </p:pic>
      <p:sp>
        <p:nvSpPr>
          <p:cNvPr id="8" name="Podnadpis 2"/>
          <p:cNvSpPr txBox="1">
            <a:spLocks/>
          </p:cNvSpPr>
          <p:nvPr/>
        </p:nvSpPr>
        <p:spPr>
          <a:xfrm>
            <a:off x="214282" y="3000372"/>
            <a:ext cx="8715436" cy="8953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None/>
              <a:tabLst/>
              <a:defRPr/>
            </a:pPr>
            <a:r>
              <a:rPr kumimoji="0" lang="cs-CZ" sz="1400" b="1" i="0" u="none" strike="noStrike" kern="1200" cap="all" spc="25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Project management </a:t>
            </a:r>
            <a:r>
              <a:rPr kumimoji="0" lang="cs-CZ" sz="1400" b="1" i="0" u="none" strike="noStrike" kern="1200" cap="all" spc="25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for</a:t>
            </a:r>
            <a:r>
              <a:rPr kumimoji="0" lang="cs-CZ" sz="1400" b="1" i="0" u="none" strike="noStrike" kern="1200" cap="all" spc="25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cs-CZ" sz="1400" b="1" i="0" u="none" strike="noStrike" kern="1200" cap="all" spc="25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community</a:t>
            </a:r>
            <a:r>
              <a:rPr kumimoji="0" lang="cs-CZ" sz="1400" b="1" i="0" u="none" strike="noStrike" kern="1200" cap="all" spc="25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cs-CZ" sz="1400" b="1" i="0" u="none" strike="noStrike" kern="1200" cap="all" spc="25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development</a:t>
            </a:r>
            <a:r>
              <a:rPr kumimoji="0" lang="cs-CZ" sz="1400" b="1" i="0" u="none" strike="noStrike" kern="1200" cap="all" spc="25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cs-CZ" sz="1400" b="1" i="0" u="none" strike="noStrike" kern="1200" cap="all" spc="25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workers</a:t>
            </a:r>
            <a:endParaRPr kumimoji="0" lang="cs-CZ" sz="1400" b="1" i="0" u="none" strike="noStrike" kern="1200" cap="all" spc="25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None/>
              <a:tabLst/>
              <a:defRPr/>
            </a:pPr>
            <a:endParaRPr kumimoji="0" lang="cs-CZ" sz="1400" b="1" i="0" u="none" strike="noStrike" kern="1200" cap="all" spc="25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None/>
              <a:tabLst/>
              <a:defRPr/>
            </a:pPr>
            <a:r>
              <a:rPr kumimoji="0" lang="cs-CZ" sz="1400" b="1" i="0" u="none" strike="noStrike" kern="1200" cap="all" spc="25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Číslo projektu: 2009-1-FR1-LEO05-07400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None/>
              <a:tabLst/>
              <a:defRPr/>
            </a:pPr>
            <a:endParaRPr kumimoji="0" lang="cs-CZ" sz="1400" b="1" i="0" u="none" strike="noStrike" kern="1200" cap="all" spc="25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None/>
              <a:tabLst/>
              <a:defRPr/>
            </a:pPr>
            <a:endParaRPr kumimoji="0" lang="cs-CZ" sz="1400" b="1" i="0" u="none" strike="noStrike" kern="1200" cap="all" spc="25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odnadpis 1"/>
          <p:cNvSpPr>
            <a:spLocks noGrp="1"/>
          </p:cNvSpPr>
          <p:nvPr>
            <p:ph type="subTitle" idx="1"/>
          </p:nvPr>
        </p:nvSpPr>
        <p:spPr>
          <a:xfrm>
            <a:off x="1071538" y="2819400"/>
            <a:ext cx="7000924" cy="1752600"/>
          </a:xfrm>
        </p:spPr>
        <p:txBody>
          <a:bodyPr/>
          <a:lstStyle/>
          <a:p>
            <a:r>
              <a:rPr lang="cs-CZ" dirty="0" smtClean="0"/>
              <a:t>ZÁKLADNÍ INFORMACE O VZNIKU A VÝVOJI </a:t>
            </a:r>
            <a:r>
              <a:rPr lang="cs-CZ" dirty="0" err="1" smtClean="0"/>
              <a:t>eu</a:t>
            </a:r>
            <a:endParaRPr lang="cs-CZ" dirty="0"/>
          </a:p>
        </p:txBody>
      </p:sp>
      <p:sp>
        <p:nvSpPr>
          <p:cNvPr id="3" name="Nadpis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 smtClean="0"/>
              <a:t>HISTORIE EU</a:t>
            </a:r>
            <a:endParaRPr lang="cs-CZ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VÝCHOZÍ SITUACE PRO ROCE 1945</a:t>
            </a:r>
            <a:endParaRPr lang="cs-CZ" dirty="0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Připravil: Ing. Martin Koval, SEDUKON o. p. s.</a:t>
            </a:r>
            <a:endParaRPr lang="cs-CZ"/>
          </a:p>
        </p:txBody>
      </p:sp>
      <p:graphicFrame>
        <p:nvGraphicFramePr>
          <p:cNvPr id="5" name="Zástupný symbol pro obsah 4"/>
          <p:cNvGraphicFramePr>
            <a:graphicFrameLocks noGrp="1"/>
          </p:cNvGraphicFramePr>
          <p:nvPr>
            <p:ph sz="quarter" idx="1"/>
          </p:nvPr>
        </p:nvGraphicFramePr>
        <p:xfrm>
          <a:off x="301625" y="1527175"/>
          <a:ext cx="8504238" cy="4820920"/>
        </p:xfrm>
        <a:graphic>
          <a:graphicData uri="http://schemas.openxmlformats.org/drawingml/2006/table">
            <a:tbl>
              <a:tblPr firstRow="1" bandRow="1">
                <a:tableStyleId>{7E9639D4-E3E2-4D34-9284-5A2195B3D0D7}</a:tableStyleId>
              </a:tblPr>
              <a:tblGrid>
                <a:gridCol w="2834746"/>
                <a:gridCol w="2834746"/>
                <a:gridCol w="2834746"/>
              </a:tblGrid>
              <a:tr h="370840">
                <a:tc>
                  <a:txBody>
                    <a:bodyPr/>
                    <a:lstStyle/>
                    <a:p>
                      <a:r>
                        <a:rPr lang="cs-CZ" dirty="0" smtClean="0"/>
                        <a:t>ZEMĚ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POČTY OBĚTÍ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ÚROVEŇ</a:t>
                      </a:r>
                      <a:r>
                        <a:rPr lang="cs-CZ" baseline="0" dirty="0" smtClean="0"/>
                        <a:t> HDP</a:t>
                      </a:r>
                      <a:endParaRPr lang="cs-CZ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cs-CZ" dirty="0" smtClean="0"/>
                        <a:t>Rakousko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525.000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1886</a:t>
                      </a:r>
                      <a:endParaRPr lang="cs-CZ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cs-CZ" dirty="0" smtClean="0"/>
                        <a:t>Belgie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82.750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1924</a:t>
                      </a:r>
                      <a:endParaRPr lang="cs-CZ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cs-CZ" dirty="0" smtClean="0"/>
                        <a:t>Dánsko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4.259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1936</a:t>
                      </a:r>
                      <a:endParaRPr lang="cs-CZ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cs-CZ" dirty="0" smtClean="0"/>
                        <a:t>Finsko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79.000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1938</a:t>
                      </a:r>
                      <a:endParaRPr lang="cs-CZ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cs-CZ" dirty="0" smtClean="0"/>
                        <a:t>Francie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505.750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1891</a:t>
                      </a:r>
                      <a:endParaRPr lang="cs-CZ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cs-CZ" dirty="0" smtClean="0"/>
                        <a:t>Německo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6.363.000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1908</a:t>
                      </a:r>
                      <a:endParaRPr lang="cs-CZ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cs-CZ" dirty="0" smtClean="0"/>
                        <a:t>Itálie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355.500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1909</a:t>
                      </a:r>
                      <a:endParaRPr lang="cs-CZ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cs-CZ" dirty="0" smtClean="0"/>
                        <a:t>Nizozemsko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250.000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1912</a:t>
                      </a:r>
                      <a:endParaRPr lang="cs-CZ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cs-CZ" dirty="0" smtClean="0"/>
                        <a:t>Norsko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10.250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1937</a:t>
                      </a:r>
                      <a:endParaRPr lang="cs-CZ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cs-CZ" dirty="0" smtClean="0"/>
                        <a:t>Švédsko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HDP rostlo</a:t>
                      </a:r>
                      <a:endParaRPr lang="cs-CZ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cs-CZ" dirty="0" smtClean="0"/>
                        <a:t>Švýcarsko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HDP rostlo</a:t>
                      </a:r>
                      <a:endParaRPr lang="cs-CZ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cs-CZ" dirty="0" smtClean="0"/>
                        <a:t>Velká Británie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325.000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HDP rostlo</a:t>
                      </a:r>
                      <a:endParaRPr lang="cs-CZ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INICIATIVY PŘED VZNIKEM ESUO</a:t>
            </a:r>
            <a:endParaRPr lang="cs-CZ" dirty="0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Připravil: Ing. Martin Koval, SEDUKON o. p. s.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cs-CZ" dirty="0" err="1" smtClean="0"/>
              <a:t>Marshallův</a:t>
            </a:r>
            <a:r>
              <a:rPr lang="cs-CZ" dirty="0" smtClean="0"/>
              <a:t> plán</a:t>
            </a:r>
          </a:p>
          <a:p>
            <a:pPr lvl="1"/>
            <a:r>
              <a:rPr lang="cs-CZ" dirty="0" smtClean="0"/>
              <a:t>Iniciován ze strany USA, duben 1948</a:t>
            </a:r>
            <a:endParaRPr lang="cs-CZ" dirty="0" smtClean="0"/>
          </a:p>
          <a:p>
            <a:r>
              <a:rPr lang="cs-CZ" dirty="0" smtClean="0"/>
              <a:t>Organizace pro evropskou hospodářskou spolupráci (OEEC)</a:t>
            </a:r>
          </a:p>
          <a:p>
            <a:pPr lvl="1"/>
            <a:r>
              <a:rPr lang="cs-CZ" dirty="0" smtClean="0"/>
              <a:t>Vznik v roce 1948</a:t>
            </a:r>
          </a:p>
          <a:p>
            <a:pPr lvl="1"/>
            <a:r>
              <a:rPr lang="cs-CZ" dirty="0" smtClean="0"/>
              <a:t>Hlavním cílem bylo přerozdělování prostředků </a:t>
            </a:r>
            <a:r>
              <a:rPr lang="cs-CZ" dirty="0" err="1" smtClean="0"/>
              <a:t>Marsh</a:t>
            </a:r>
            <a:r>
              <a:rPr lang="cs-CZ" dirty="0" smtClean="0"/>
              <a:t>. </a:t>
            </a:r>
            <a:r>
              <a:rPr lang="cs-CZ" dirty="0" err="1" smtClean="0"/>
              <a:t>p</a:t>
            </a:r>
            <a:r>
              <a:rPr lang="cs-CZ" dirty="0" err="1" smtClean="0"/>
              <a:t>l</a:t>
            </a:r>
            <a:r>
              <a:rPr lang="cs-CZ" dirty="0" smtClean="0"/>
              <a:t>.</a:t>
            </a:r>
          </a:p>
          <a:p>
            <a:pPr lvl="1"/>
            <a:r>
              <a:rPr lang="cs-CZ" dirty="0" smtClean="0"/>
              <a:t>V letech 1948 - 1952 to bylo 12 mld. USD</a:t>
            </a:r>
          </a:p>
          <a:p>
            <a:pPr lvl="1"/>
            <a:r>
              <a:rPr lang="cs-CZ" dirty="0" smtClean="0"/>
              <a:t>V roce 1961 transformováno na OECD</a:t>
            </a:r>
            <a:endParaRPr lang="cs-CZ" dirty="0" smtClean="0"/>
          </a:p>
          <a:p>
            <a:r>
              <a:rPr lang="cs-CZ" dirty="0" smtClean="0"/>
              <a:t> Evropská platební unie (EPU)</a:t>
            </a:r>
          </a:p>
          <a:p>
            <a:pPr lvl="1"/>
            <a:r>
              <a:rPr lang="cs-CZ" dirty="0" smtClean="0"/>
              <a:t>Mechanismus vyrovnávání platebního salda</a:t>
            </a:r>
            <a:endParaRPr lang="cs-CZ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dirty="0" smtClean="0"/>
              <a:t>EVROPSKÉ SPOLEČENSTVÍ UHLÍ A OCELI</a:t>
            </a:r>
            <a:endParaRPr lang="cs-CZ" dirty="0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Připravil: Ing. Martin Koval, SEDUKON o. p. s.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just"/>
            <a:r>
              <a:rPr lang="cs-CZ" dirty="0" smtClean="0"/>
              <a:t>Robert </a:t>
            </a:r>
            <a:r>
              <a:rPr lang="cs-CZ" dirty="0" err="1" smtClean="0"/>
              <a:t>Schuman</a:t>
            </a:r>
            <a:r>
              <a:rPr lang="cs-CZ" dirty="0" smtClean="0"/>
              <a:t> a Jean </a:t>
            </a:r>
            <a:r>
              <a:rPr lang="cs-CZ" dirty="0" err="1" smtClean="0"/>
              <a:t>Monnet</a:t>
            </a:r>
            <a:r>
              <a:rPr lang="cs-CZ" dirty="0" smtClean="0"/>
              <a:t>.</a:t>
            </a:r>
          </a:p>
          <a:p>
            <a:pPr algn="just"/>
            <a:r>
              <a:rPr lang="cs-CZ" dirty="0" smtClean="0"/>
              <a:t>Vznik v roce 1951, fungování od roku 1952.</a:t>
            </a:r>
          </a:p>
          <a:p>
            <a:pPr algn="just">
              <a:buNone/>
            </a:pPr>
            <a:endParaRPr lang="cs-CZ" dirty="0" smtClean="0"/>
          </a:p>
          <a:p>
            <a:pPr algn="just"/>
            <a:r>
              <a:rPr lang="cs-CZ" dirty="0" smtClean="0"/>
              <a:t>Hlavními iniciátory Francie a Německo – přizvány také další země Evropy – vznik tzv. „šestky“</a:t>
            </a:r>
          </a:p>
          <a:p>
            <a:pPr algn="just"/>
            <a:r>
              <a:rPr lang="cs-CZ" dirty="0" smtClean="0"/>
              <a:t>Klíčovou myšlenkou bylo podřízení uhelného a ocelářského sektoru nadnárodní autoritě.</a:t>
            </a:r>
          </a:p>
          <a:p>
            <a:pPr algn="just"/>
            <a:r>
              <a:rPr lang="cs-CZ" dirty="0" smtClean="0"/>
              <a:t>Většina zemí odmítla účast, jelikož se jednalo v té době o páteřní oblasti industriální ekonomiky.</a:t>
            </a:r>
          </a:p>
          <a:p>
            <a:endParaRPr lang="cs-CZ" dirty="0" smtClean="0"/>
          </a:p>
          <a:p>
            <a:endParaRPr lang="cs-CZ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ŘÍMSKÉ SMLOUVY</a:t>
            </a:r>
            <a:endParaRPr lang="cs-CZ" dirty="0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Připravil: Ing. Martin Koval, SEDUKON o. p. s.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cs-CZ" dirty="0" smtClean="0"/>
              <a:t>Proces prohlubování integrace nastartován v roce 1955, </a:t>
            </a:r>
            <a:r>
              <a:rPr lang="cs-CZ" dirty="0" err="1" smtClean="0"/>
              <a:t>Messina</a:t>
            </a:r>
            <a:r>
              <a:rPr lang="cs-CZ" dirty="0" smtClean="0"/>
              <a:t>.</a:t>
            </a:r>
          </a:p>
          <a:p>
            <a:r>
              <a:rPr lang="cs-CZ" dirty="0" smtClean="0"/>
              <a:t>Vznik v roce 1957, fungování od roku 1958.</a:t>
            </a:r>
          </a:p>
          <a:p>
            <a:endParaRPr lang="cs-CZ" dirty="0" smtClean="0"/>
          </a:p>
          <a:p>
            <a:pPr algn="just"/>
            <a:r>
              <a:rPr lang="cs-CZ" dirty="0" smtClean="0"/>
              <a:t>Římské smlouvy zakládají Evropské hospodářské společenství (EHS) a Evropské společenství pro atomovou energii (EURATOM)</a:t>
            </a:r>
          </a:p>
          <a:p>
            <a:pPr algn="just"/>
            <a:r>
              <a:rPr lang="cs-CZ" dirty="0" smtClean="0"/>
              <a:t>Položily základ pro: celní unii, volný pohyb pracovních sil, integraci kapitálového trhu, svobodný obchod se službami a společné politiky.</a:t>
            </a:r>
            <a:endParaRPr lang="cs-CZ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CELNÍ UNIE</a:t>
            </a:r>
            <a:endParaRPr lang="cs-CZ" dirty="0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Připravil: Ing. Martin Koval, SEDUKON o. p. s.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just"/>
            <a:r>
              <a:rPr lang="cs-CZ" dirty="0" smtClean="0"/>
              <a:t>Začala vznikat na základě EHS, a to ve 3 etapách:</a:t>
            </a:r>
          </a:p>
          <a:p>
            <a:pPr lvl="1" algn="just"/>
            <a:r>
              <a:rPr lang="cs-CZ" dirty="0" smtClean="0"/>
              <a:t>1958 – 1961 – odstranění vnitřních dovozních kvót EHS</a:t>
            </a:r>
          </a:p>
          <a:p>
            <a:pPr lvl="1" algn="just"/>
            <a:r>
              <a:rPr lang="cs-CZ" dirty="0" smtClean="0"/>
              <a:t>1962 – 1965 – liberalizace cel</a:t>
            </a:r>
          </a:p>
          <a:p>
            <a:pPr lvl="1" algn="just"/>
            <a:r>
              <a:rPr lang="cs-CZ" dirty="0" smtClean="0"/>
              <a:t>1966 – 1969 – úplné odstranění cel v rámci EHS</a:t>
            </a:r>
          </a:p>
          <a:p>
            <a:pPr lvl="1" algn="just"/>
            <a:endParaRPr lang="cs-CZ" dirty="0" smtClean="0"/>
          </a:p>
          <a:p>
            <a:pPr algn="just"/>
            <a:r>
              <a:rPr lang="cs-CZ" dirty="0" smtClean="0"/>
              <a:t>Celní unie dokončena s předstihem v roce 1968.</a:t>
            </a:r>
          </a:p>
          <a:p>
            <a:pPr algn="just"/>
            <a:r>
              <a:rPr lang="cs-CZ" dirty="0" smtClean="0"/>
              <a:t>Hlavní příčinou byla příznivá ekonomická situace a vývoj na trhu v letech 1950 – 1973.</a:t>
            </a:r>
          </a:p>
          <a:p>
            <a:pPr algn="just"/>
            <a:r>
              <a:rPr lang="cs-CZ" dirty="0" err="1" smtClean="0"/>
              <a:t>Viner</a:t>
            </a:r>
            <a:r>
              <a:rPr lang="cs-CZ" dirty="0" smtClean="0"/>
              <a:t>, </a:t>
            </a:r>
            <a:r>
              <a:rPr lang="cs-CZ" dirty="0" err="1" smtClean="0"/>
              <a:t>Meade</a:t>
            </a:r>
            <a:r>
              <a:rPr lang="cs-CZ" dirty="0" smtClean="0"/>
              <a:t>, </a:t>
            </a:r>
            <a:r>
              <a:rPr lang="cs-CZ" dirty="0" err="1" smtClean="0"/>
              <a:t>Samuelson</a:t>
            </a:r>
            <a:r>
              <a:rPr lang="cs-CZ" dirty="0" smtClean="0"/>
              <a:t> – analýza dopadů celní unie</a:t>
            </a:r>
            <a:endParaRPr lang="cs-CZ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JEDNOTNÝ EVROPSKÝ AKT</a:t>
            </a:r>
            <a:endParaRPr lang="cs-CZ" dirty="0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Připravil: Ing. Martin Koval, SEDUKON o. p. s.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cs-CZ" dirty="0" smtClean="0"/>
              <a:t>První významná revize smlouvy o EHS</a:t>
            </a:r>
          </a:p>
          <a:p>
            <a:r>
              <a:rPr lang="cs-CZ" dirty="0" smtClean="0"/>
              <a:t>Vstoupil v platnost 1986</a:t>
            </a:r>
          </a:p>
          <a:p>
            <a:endParaRPr lang="cs-CZ" dirty="0" smtClean="0"/>
          </a:p>
          <a:p>
            <a:pPr algn="just"/>
            <a:r>
              <a:rPr lang="cs-CZ" dirty="0" smtClean="0"/>
              <a:t>Hlavním cílem byla harmonizace a konečné odstranění zbývajících překážek pro volný pohyb osob, služeb, zboží a kapitálu tak, aby byl do roku 1992 dokončen jednotný vnitřní trh.</a:t>
            </a:r>
          </a:p>
          <a:p>
            <a:pPr algn="just"/>
            <a:r>
              <a:rPr lang="cs-CZ" dirty="0" smtClean="0"/>
              <a:t>Změny proběhly např. také v celním sazebníku a systému hlasování v evropských institucích.</a:t>
            </a:r>
            <a:endParaRPr lang="cs-CZ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MAASTRICHTSKÁ SMLOUVA</a:t>
            </a:r>
            <a:endParaRPr lang="cs-CZ" dirty="0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Připravil: Ing. Martin Koval, SEDUKON o. p. s.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r>
              <a:rPr lang="cs-CZ" dirty="0" smtClean="0"/>
              <a:t>Podepsána v roce 1992, vstoupila v platnost 1993.</a:t>
            </a:r>
          </a:p>
          <a:p>
            <a:pPr algn="just"/>
            <a:r>
              <a:rPr lang="cs-CZ" dirty="0" smtClean="0"/>
              <a:t>Celková restrukturalizace předchozích smluv, revize fungování institucí a vznik Evropského společenství (</a:t>
            </a:r>
            <a:r>
              <a:rPr lang="cs-CZ" dirty="0" err="1" smtClean="0"/>
              <a:t>European</a:t>
            </a:r>
            <a:r>
              <a:rPr lang="cs-CZ" dirty="0" smtClean="0"/>
              <a:t> </a:t>
            </a:r>
            <a:r>
              <a:rPr lang="cs-CZ" dirty="0" err="1" smtClean="0"/>
              <a:t>Community</a:t>
            </a:r>
            <a:r>
              <a:rPr lang="cs-CZ" dirty="0" smtClean="0"/>
              <a:t>).</a:t>
            </a:r>
          </a:p>
          <a:p>
            <a:pPr algn="just"/>
            <a:r>
              <a:rPr lang="cs-CZ" dirty="0" smtClean="0"/>
              <a:t>Rozšíření společných politik a zavedení tzv. </a:t>
            </a:r>
            <a:r>
              <a:rPr lang="cs-CZ" dirty="0" err="1" smtClean="0"/>
              <a:t>třípilířové</a:t>
            </a:r>
            <a:r>
              <a:rPr lang="cs-CZ" dirty="0" smtClean="0"/>
              <a:t> struktury:</a:t>
            </a:r>
          </a:p>
          <a:p>
            <a:pPr lvl="1" algn="just"/>
            <a:r>
              <a:rPr lang="cs-CZ" dirty="0" smtClean="0"/>
              <a:t>Evropské společenství (rozhodování na nadnárodním principu)</a:t>
            </a:r>
          </a:p>
          <a:p>
            <a:pPr lvl="1" algn="just"/>
            <a:r>
              <a:rPr lang="cs-CZ" dirty="0" smtClean="0"/>
              <a:t>Společná zahraniční a bezpečnostní politika (bez nadnárodního rozhodování)</a:t>
            </a:r>
          </a:p>
          <a:p>
            <a:pPr lvl="1" algn="just"/>
            <a:r>
              <a:rPr lang="cs-CZ" dirty="0" smtClean="0"/>
              <a:t>Spravedlnost a vnitřní věci (bez nadnárodního rozhodování)</a:t>
            </a:r>
            <a:endParaRPr lang="cs-CZ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UNIE V OBDOBÍ 1993 - 2004</a:t>
            </a:r>
            <a:endParaRPr lang="cs-CZ" dirty="0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Připravil: Ing. Martin Koval, SEDUKON o. p. s.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cs-CZ" dirty="0" smtClean="0"/>
              <a:t>Amsterodamská smlouva 1997 – 1999</a:t>
            </a:r>
          </a:p>
          <a:p>
            <a:pPr lvl="1"/>
            <a:r>
              <a:rPr lang="cs-CZ" dirty="0" smtClean="0"/>
              <a:t>Snaha o restrukturalizaci evropských institucí</a:t>
            </a:r>
          </a:p>
          <a:p>
            <a:pPr lvl="1"/>
            <a:r>
              <a:rPr lang="cs-CZ" dirty="0" smtClean="0"/>
              <a:t>Příprava plánu na přijetí společné měny Euro</a:t>
            </a:r>
            <a:endParaRPr lang="cs-CZ" dirty="0" smtClean="0"/>
          </a:p>
          <a:p>
            <a:r>
              <a:rPr lang="cs-CZ" dirty="0" smtClean="0"/>
              <a:t>Smlouva z Nice 2001 – 2003</a:t>
            </a:r>
          </a:p>
          <a:p>
            <a:pPr lvl="1"/>
            <a:r>
              <a:rPr lang="cs-CZ" dirty="0" smtClean="0"/>
              <a:t>Snaha o restrukturalizaci evropských institucí</a:t>
            </a:r>
            <a:endParaRPr lang="cs-CZ" dirty="0" smtClean="0"/>
          </a:p>
          <a:p>
            <a:r>
              <a:rPr lang="cs-CZ" dirty="0" smtClean="0"/>
              <a:t>Evropská ústavní smlouva 2004</a:t>
            </a:r>
          </a:p>
          <a:p>
            <a:pPr lvl="1"/>
            <a:r>
              <a:rPr lang="cs-CZ" dirty="0" smtClean="0"/>
              <a:t>Skončila fiaskem poté, co Irsko a Francie odmítly podpis v národních referendech</a:t>
            </a:r>
          </a:p>
          <a:p>
            <a:pPr lvl="1"/>
            <a:r>
              <a:rPr lang="cs-CZ" dirty="0" smtClean="0"/>
              <a:t>Po těchto odmítnutích proces schvalování nepokračoval ani v ostatních státech</a:t>
            </a:r>
            <a:endParaRPr lang="cs-CZ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LISABONSKÁ SMLOUVA</a:t>
            </a:r>
            <a:endParaRPr lang="cs-CZ" dirty="0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Připravil: Ing. Martin Koval, SEDUKON o. p. s.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pPr algn="just"/>
            <a:r>
              <a:rPr lang="cs-CZ" dirty="0" smtClean="0"/>
              <a:t>Proces iniciace a schvalování v letech 2007 – 2009</a:t>
            </a:r>
          </a:p>
          <a:p>
            <a:pPr algn="just"/>
            <a:endParaRPr lang="cs-CZ" dirty="0" smtClean="0"/>
          </a:p>
          <a:p>
            <a:pPr algn="just"/>
            <a:r>
              <a:rPr lang="cs-CZ" dirty="0" smtClean="0"/>
              <a:t>LS jako taková je téměř totožný text jako Evropská ústavní smlouva, změněno cca 5% obsahu.</a:t>
            </a:r>
          </a:p>
          <a:p>
            <a:pPr algn="just"/>
            <a:endParaRPr lang="cs-CZ" dirty="0" smtClean="0"/>
          </a:p>
          <a:p>
            <a:pPr algn="just"/>
            <a:r>
              <a:rPr lang="cs-CZ" dirty="0" smtClean="0"/>
              <a:t>Hlavním důvodem je ustanovení existence instituce Evropské unie a restrukturalizace fungování evropských institucí.</a:t>
            </a:r>
          </a:p>
          <a:p>
            <a:pPr algn="just"/>
            <a:r>
              <a:rPr lang="cs-CZ" dirty="0" smtClean="0"/>
              <a:t>Větší zapojení národních parlamentů a zřízení funkce „evropský ministr zahraničí“</a:t>
            </a:r>
            <a:endParaRPr lang="cs-CZ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PRODEV – ZÁKLADNÍ IDENTIFIKACE</a:t>
            </a:r>
            <a:endParaRPr lang="cs-CZ" dirty="0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Připravil: Ing. Martin Koval, SEDUKON o. p. s.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cs-CZ" dirty="0" smtClean="0"/>
              <a:t>Zahájení projektu: 1. října 2009</a:t>
            </a:r>
          </a:p>
          <a:p>
            <a:r>
              <a:rPr lang="cs-CZ" dirty="0" smtClean="0"/>
              <a:t>Ukončení projektu: 30. září 2011</a:t>
            </a:r>
          </a:p>
          <a:p>
            <a:endParaRPr lang="cs-CZ" dirty="0" smtClean="0"/>
          </a:p>
          <a:p>
            <a:pPr marL="0" algn="just">
              <a:buNone/>
            </a:pPr>
            <a:r>
              <a:rPr lang="cs-CZ" dirty="0" smtClean="0"/>
              <a:t>Projekt je spolufinancován Evropskou komisí prostřednictvím </a:t>
            </a:r>
            <a:r>
              <a:rPr lang="fr-FR" dirty="0" smtClean="0"/>
              <a:t>Agence Europe Education Formation France</a:t>
            </a:r>
            <a:r>
              <a:rPr lang="cs-CZ" dirty="0" smtClean="0"/>
              <a:t> v rámci </a:t>
            </a:r>
            <a:r>
              <a:rPr lang="cs-CZ" dirty="0" err="1" smtClean="0"/>
              <a:t>Progamu</a:t>
            </a:r>
            <a:r>
              <a:rPr lang="cs-CZ" dirty="0" smtClean="0"/>
              <a:t> celoživotního učení.</a:t>
            </a:r>
          </a:p>
          <a:p>
            <a:pPr marL="0" algn="just">
              <a:buNone/>
            </a:pPr>
            <a:endParaRPr lang="cs-CZ" dirty="0" smtClean="0"/>
          </a:p>
          <a:p>
            <a:pPr marL="0" algn="just">
              <a:buNone/>
            </a:pPr>
            <a:r>
              <a:rPr lang="cs-CZ" dirty="0" smtClean="0"/>
              <a:t>Podpora ve výši 75% je poskytnuta ze zdrojů sub-programu </a:t>
            </a:r>
            <a:r>
              <a:rPr lang="cs-CZ" dirty="0" err="1" smtClean="0"/>
              <a:t>Leonardo</a:t>
            </a:r>
            <a:r>
              <a:rPr lang="cs-CZ" dirty="0" smtClean="0"/>
              <a:t> </a:t>
            </a:r>
            <a:r>
              <a:rPr lang="cs-CZ" dirty="0" err="1" smtClean="0"/>
              <a:t>da</a:t>
            </a:r>
            <a:r>
              <a:rPr lang="cs-CZ" dirty="0" smtClean="0"/>
              <a:t> Vinci – Transfer Inovací.</a:t>
            </a:r>
            <a:endParaRPr lang="cs-CZ" dirty="0" smtClean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Připravil: Ing. Martin Koval, SEDUKON o. p. s.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ctr">
              <a:buNone/>
            </a:pPr>
            <a:endParaRPr lang="cs-CZ" dirty="0" smtClean="0"/>
          </a:p>
          <a:p>
            <a:pPr algn="ctr">
              <a:buNone/>
            </a:pPr>
            <a:endParaRPr lang="cs-CZ" dirty="0" smtClean="0"/>
          </a:p>
          <a:p>
            <a:pPr algn="ctr">
              <a:buNone/>
            </a:pPr>
            <a:endParaRPr lang="cs-CZ" dirty="0" smtClean="0"/>
          </a:p>
          <a:p>
            <a:pPr algn="ctr">
              <a:buNone/>
            </a:pPr>
            <a:endParaRPr lang="cs-CZ" dirty="0" smtClean="0"/>
          </a:p>
          <a:p>
            <a:pPr algn="ctr">
              <a:buNone/>
            </a:pPr>
            <a:r>
              <a:rPr lang="cs-CZ" sz="4800" b="1" dirty="0" smtClean="0"/>
              <a:t>DĚKUJI ZA POZORNOST </a:t>
            </a:r>
            <a:r>
              <a:rPr lang="cs-CZ" sz="4800" b="1" dirty="0" smtClean="0">
                <a:sym typeface="Wingdings" pitchFamily="2" charset="2"/>
              </a:rPr>
              <a:t></a:t>
            </a:r>
            <a:endParaRPr lang="cs-CZ" sz="4800" b="1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PARTNEŘI PROJEKTU</a:t>
            </a:r>
            <a:endParaRPr lang="cs-CZ" dirty="0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Připravil: Ing. Martin Koval, SEDUKON o. p. s.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cs-CZ" sz="2400" dirty="0" smtClean="0"/>
              <a:t>IFAID </a:t>
            </a:r>
            <a:r>
              <a:rPr lang="cs-CZ" sz="2400" dirty="0" err="1" smtClean="0"/>
              <a:t>Aquitaine</a:t>
            </a:r>
            <a:r>
              <a:rPr lang="cs-CZ" sz="2400" dirty="0" smtClean="0"/>
              <a:t> – koordinátor projektu (FR)</a:t>
            </a:r>
          </a:p>
          <a:p>
            <a:pPr marL="514350" indent="-514350">
              <a:buFont typeface="+mj-lt"/>
              <a:buAutoNum type="arabicPeriod"/>
            </a:pPr>
            <a:r>
              <a:rPr lang="cs-CZ" sz="2400" dirty="0" smtClean="0"/>
              <a:t>INIT </a:t>
            </a:r>
            <a:r>
              <a:rPr lang="cs-CZ" sz="2400" dirty="0" err="1" smtClean="0"/>
              <a:t>Developments</a:t>
            </a:r>
            <a:r>
              <a:rPr lang="cs-CZ" sz="2400" dirty="0" smtClean="0"/>
              <a:t> (DE)</a:t>
            </a:r>
          </a:p>
          <a:p>
            <a:pPr marL="514350" indent="-514350">
              <a:buFont typeface="+mj-lt"/>
              <a:buAutoNum type="arabicPeriod"/>
            </a:pPr>
            <a:r>
              <a:rPr lang="cs-CZ" sz="2400" dirty="0" smtClean="0"/>
              <a:t>TK </a:t>
            </a:r>
            <a:r>
              <a:rPr lang="cs-CZ" sz="2400" dirty="0" err="1" smtClean="0"/>
              <a:t>Formazione</a:t>
            </a:r>
            <a:r>
              <a:rPr lang="cs-CZ" sz="2400" dirty="0" smtClean="0"/>
              <a:t> (IT)</a:t>
            </a:r>
          </a:p>
          <a:p>
            <a:pPr marL="514350" indent="-514350">
              <a:buFont typeface="+mj-lt"/>
              <a:buAutoNum type="arabicPeriod"/>
            </a:pPr>
            <a:r>
              <a:rPr lang="cs-CZ" sz="2400" dirty="0" smtClean="0"/>
              <a:t>COOPERATIVA CRAMARS (IT)</a:t>
            </a:r>
          </a:p>
          <a:p>
            <a:pPr marL="514350" indent="-514350">
              <a:buFont typeface="+mj-lt"/>
              <a:buAutoNum type="arabicPeriod"/>
            </a:pPr>
            <a:r>
              <a:rPr lang="cs-CZ" sz="2400" dirty="0" smtClean="0"/>
              <a:t>SEDUKON (CZ)</a:t>
            </a:r>
          </a:p>
          <a:p>
            <a:pPr marL="514350" indent="-514350">
              <a:buFont typeface="+mj-lt"/>
              <a:buAutoNum type="arabicPeriod"/>
            </a:pPr>
            <a:r>
              <a:rPr lang="cs-CZ" sz="2400" dirty="0" err="1" smtClean="0"/>
              <a:t>Regional</a:t>
            </a:r>
            <a:r>
              <a:rPr lang="cs-CZ" sz="2400" dirty="0" smtClean="0"/>
              <a:t> </a:t>
            </a:r>
            <a:r>
              <a:rPr lang="cs-CZ" sz="2400" dirty="0" err="1" smtClean="0"/>
              <a:t>Opleidingen</a:t>
            </a:r>
            <a:r>
              <a:rPr lang="cs-CZ" sz="2400" dirty="0" smtClean="0"/>
              <a:t> Centrum Albeda College (NL)</a:t>
            </a:r>
          </a:p>
          <a:p>
            <a:pPr marL="514350" indent="-514350">
              <a:buFont typeface="+mj-lt"/>
              <a:buAutoNum type="arabicPeriod"/>
            </a:pPr>
            <a:r>
              <a:rPr lang="cs-CZ" sz="2400" dirty="0" err="1" smtClean="0"/>
              <a:t>Conversas</a:t>
            </a:r>
            <a:r>
              <a:rPr lang="cs-CZ" sz="2400" dirty="0" smtClean="0"/>
              <a:t> </a:t>
            </a:r>
            <a:r>
              <a:rPr lang="cs-CZ" sz="2400" dirty="0" err="1" smtClean="0"/>
              <a:t>da</a:t>
            </a:r>
            <a:r>
              <a:rPr lang="cs-CZ" sz="2400" dirty="0" smtClean="0"/>
              <a:t> </a:t>
            </a:r>
            <a:r>
              <a:rPr lang="cs-CZ" sz="2400" dirty="0" err="1" smtClean="0"/>
              <a:t>Rua</a:t>
            </a:r>
            <a:r>
              <a:rPr lang="cs-CZ" sz="2400" dirty="0" smtClean="0"/>
              <a:t> – </a:t>
            </a:r>
            <a:r>
              <a:rPr lang="cs-CZ" sz="2400" dirty="0" err="1" smtClean="0"/>
              <a:t>Association</a:t>
            </a:r>
            <a:r>
              <a:rPr lang="cs-CZ" sz="2400" dirty="0" smtClean="0"/>
              <a:t> (PT)</a:t>
            </a:r>
          </a:p>
          <a:p>
            <a:pPr marL="514350" indent="-514350">
              <a:buFont typeface="+mj-lt"/>
              <a:buAutoNum type="arabicPeriod"/>
            </a:pPr>
            <a:r>
              <a:rPr lang="cs-CZ" sz="2400" dirty="0" smtClean="0"/>
              <a:t>APRES (CH)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O PROJEKTU</a:t>
            </a:r>
            <a:endParaRPr lang="cs-CZ" dirty="0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Připravil: Ing. Martin Koval, SEDUKON o. p. s.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/>
          </a:bodyPr>
          <a:lstStyle/>
          <a:p>
            <a:pPr algn="just"/>
            <a:r>
              <a:rPr lang="cs-CZ" dirty="0" smtClean="0"/>
              <a:t>Počet „</a:t>
            </a:r>
            <a:r>
              <a:rPr lang="cs-CZ" dirty="0" err="1" smtClean="0"/>
              <a:t>Community</a:t>
            </a:r>
            <a:r>
              <a:rPr lang="cs-CZ" dirty="0" smtClean="0"/>
              <a:t> </a:t>
            </a:r>
            <a:r>
              <a:rPr lang="cs-CZ" dirty="0" err="1" smtClean="0"/>
              <a:t>Development</a:t>
            </a:r>
            <a:r>
              <a:rPr lang="cs-CZ" dirty="0" smtClean="0"/>
              <a:t> </a:t>
            </a:r>
            <a:r>
              <a:rPr lang="cs-CZ" dirty="0" err="1" smtClean="0"/>
              <a:t>Workers</a:t>
            </a:r>
            <a:r>
              <a:rPr lang="cs-CZ" dirty="0" smtClean="0"/>
              <a:t>“ (</a:t>
            </a:r>
            <a:r>
              <a:rPr lang="cs-CZ" dirty="0" err="1" smtClean="0"/>
              <a:t>CDWs</a:t>
            </a:r>
            <a:r>
              <a:rPr lang="cs-CZ" dirty="0" smtClean="0"/>
              <a:t>) v rámci Evropské unie z různých důvodů v posledních letech skokově narostl, avšak mnoho z těchto </a:t>
            </a:r>
            <a:r>
              <a:rPr lang="cs-CZ" dirty="0" err="1" smtClean="0"/>
              <a:t>CDWs</a:t>
            </a:r>
            <a:r>
              <a:rPr lang="cs-CZ" dirty="0" smtClean="0"/>
              <a:t> nebylo nikdo proškoleno v oblasti projektového řízení. </a:t>
            </a:r>
          </a:p>
          <a:p>
            <a:pPr algn="just"/>
            <a:r>
              <a:rPr lang="cs-CZ" dirty="0" smtClean="0"/>
              <a:t>Paradoxem zůstává, že předpokladem pro jejich pracovní zařazení je alespoň základní znalost v oblastech týkajících se přípravy a implementace projektů. </a:t>
            </a:r>
          </a:p>
          <a:p>
            <a:pPr algn="just"/>
            <a:r>
              <a:rPr lang="cs-CZ" dirty="0" smtClean="0"/>
              <a:t>Primární snahou projektu je poskytnutí odpovídajícího vzdělávacího kurzu </a:t>
            </a:r>
            <a:r>
              <a:rPr lang="cs-CZ" dirty="0" err="1" smtClean="0"/>
              <a:t>CDWs</a:t>
            </a:r>
            <a:r>
              <a:rPr lang="cs-CZ" dirty="0" smtClean="0"/>
              <a:t> tak, aby byli schopni řídit a implementovat rozvojové projekty v rámci jejich profesního kontextu.</a:t>
            </a:r>
            <a:endParaRPr lang="en-US" dirty="0" smtClean="0"/>
          </a:p>
          <a:p>
            <a:endParaRPr lang="cs-CZ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PROJEKTOVÉ CÍLE</a:t>
            </a:r>
            <a:endParaRPr lang="cs-CZ" dirty="0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Připravil: Ing. Martin Koval, SEDUKON o. p. s.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10000"/>
          </a:bodyPr>
          <a:lstStyle/>
          <a:p>
            <a:pPr algn="just"/>
            <a:r>
              <a:rPr lang="cs-CZ" dirty="0" smtClean="0"/>
              <a:t>7 lektorů Odborné přípravy a vzdělávání (VET) a 42 </a:t>
            </a:r>
            <a:r>
              <a:rPr lang="cs-CZ" dirty="0" err="1" smtClean="0"/>
              <a:t>CDWs</a:t>
            </a:r>
            <a:r>
              <a:rPr lang="cs-CZ" dirty="0" smtClean="0"/>
              <a:t> bude zapojeno do vzdělávacího programu pokrývajícího oblast projektového řízení. Někteří z nich budou mít možnost participovat na mezinárodních setkáních. </a:t>
            </a:r>
            <a:endParaRPr lang="en-US" dirty="0" smtClean="0"/>
          </a:p>
          <a:p>
            <a:pPr algn="just"/>
            <a:r>
              <a:rPr lang="en-US" dirty="0" smtClean="0"/>
              <a:t>7 </a:t>
            </a:r>
            <a:r>
              <a:rPr lang="cs-CZ" dirty="0" smtClean="0"/>
              <a:t>organizací působících v oblasti vzdělávání dospělých bude sdílet nové metodologie v oblasti školení projektového řízení. Nedílnou součástí je také výměna praktických zkušeností a příkladů dobré praxe.</a:t>
            </a:r>
            <a:endParaRPr lang="en-US" dirty="0" smtClean="0"/>
          </a:p>
          <a:p>
            <a:pPr algn="just"/>
            <a:r>
              <a:rPr lang="cs-CZ" dirty="0" smtClean="0"/>
              <a:t>Hodnocení získaných znalostí, dovedností a kompetencí za pomoci metodologie/systému „</a:t>
            </a:r>
            <a:r>
              <a:rPr lang="cs-CZ" dirty="0" err="1" smtClean="0"/>
              <a:t>European</a:t>
            </a:r>
            <a:r>
              <a:rPr lang="cs-CZ" dirty="0" smtClean="0"/>
              <a:t> </a:t>
            </a:r>
            <a:r>
              <a:rPr lang="cs-CZ" dirty="0" err="1" smtClean="0"/>
              <a:t>Credit</a:t>
            </a:r>
            <a:r>
              <a:rPr lang="cs-CZ" dirty="0" smtClean="0"/>
              <a:t> </a:t>
            </a:r>
            <a:r>
              <a:rPr lang="cs-CZ" dirty="0" err="1" smtClean="0"/>
              <a:t>System</a:t>
            </a:r>
            <a:r>
              <a:rPr lang="cs-CZ" dirty="0" smtClean="0"/>
              <a:t> </a:t>
            </a:r>
            <a:r>
              <a:rPr lang="cs-CZ" dirty="0" err="1" smtClean="0"/>
              <a:t>for</a:t>
            </a:r>
            <a:r>
              <a:rPr lang="cs-CZ" dirty="0" smtClean="0"/>
              <a:t> </a:t>
            </a:r>
            <a:r>
              <a:rPr lang="cs-CZ" dirty="0" err="1" smtClean="0"/>
              <a:t>Vocational</a:t>
            </a:r>
            <a:r>
              <a:rPr lang="cs-CZ" dirty="0" smtClean="0"/>
              <a:t> </a:t>
            </a:r>
            <a:r>
              <a:rPr lang="cs-CZ" dirty="0" err="1" smtClean="0"/>
              <a:t>Education</a:t>
            </a:r>
            <a:r>
              <a:rPr lang="cs-CZ" dirty="0" smtClean="0"/>
              <a:t> </a:t>
            </a:r>
            <a:r>
              <a:rPr lang="cs-CZ" dirty="0" err="1" smtClean="0"/>
              <a:t>and</a:t>
            </a:r>
            <a:r>
              <a:rPr lang="cs-CZ" dirty="0" smtClean="0"/>
              <a:t> </a:t>
            </a:r>
            <a:r>
              <a:rPr lang="cs-CZ" dirty="0" err="1" smtClean="0"/>
              <a:t>Training</a:t>
            </a:r>
            <a:r>
              <a:rPr lang="cs-CZ" dirty="0" smtClean="0"/>
              <a:t> (ECVET)“.</a:t>
            </a:r>
            <a:endParaRPr lang="en-US" dirty="0" smtClean="0"/>
          </a:p>
          <a:p>
            <a:endParaRPr lang="en-US" dirty="0" smtClean="0"/>
          </a:p>
          <a:p>
            <a:endParaRPr lang="cs-CZ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VÝSTUPY PROJEKTU</a:t>
            </a:r>
            <a:endParaRPr lang="cs-CZ" dirty="0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Připravil: Ing. Martin Koval, SEDUKON o. p. s.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pPr algn="just"/>
            <a:r>
              <a:rPr lang="cs-CZ" dirty="0" smtClean="0"/>
              <a:t>Vzdělávací materiál, který bude reflektovat potřeby </a:t>
            </a:r>
            <a:r>
              <a:rPr lang="cs-CZ" dirty="0" err="1" smtClean="0"/>
              <a:t>CDWs</a:t>
            </a:r>
            <a:r>
              <a:rPr lang="cs-CZ" dirty="0" smtClean="0"/>
              <a:t> a bude poskytovat návod pro řešení specifických situací.</a:t>
            </a:r>
            <a:endParaRPr lang="en-US" dirty="0" smtClean="0"/>
          </a:p>
          <a:p>
            <a:pPr algn="just"/>
            <a:r>
              <a:rPr lang="cs-CZ" dirty="0" smtClean="0"/>
              <a:t>Vzdělávací koncept vyvinutý 7 organizacemi z 5-ti různých zemí EU (Itálie, Portugalsko, Česká republika, Nizozemí, Francie) a Švýcarska.</a:t>
            </a:r>
            <a:endParaRPr lang="en-US" dirty="0" smtClean="0"/>
          </a:p>
          <a:p>
            <a:pPr algn="just"/>
            <a:r>
              <a:rPr lang="cs-CZ" dirty="0" smtClean="0"/>
              <a:t>Výstupy z pilotního testování budou vyhodnoceny a na základě zpětné vazby účastníků školení doplněny. </a:t>
            </a:r>
            <a:endParaRPr lang="en-US" dirty="0" smtClean="0"/>
          </a:p>
          <a:p>
            <a:pPr algn="just"/>
            <a:r>
              <a:rPr lang="cs-CZ" dirty="0" smtClean="0"/>
              <a:t>Výstupy projektu budou </a:t>
            </a:r>
            <a:r>
              <a:rPr lang="cs-CZ" dirty="0" err="1" smtClean="0"/>
              <a:t>diseminovány</a:t>
            </a:r>
            <a:r>
              <a:rPr lang="cs-CZ" dirty="0" smtClean="0"/>
              <a:t> na úrovni místních, regionálních, národních a evropských organizací. </a:t>
            </a:r>
            <a:endParaRPr lang="en-US" dirty="0" smtClean="0"/>
          </a:p>
          <a:p>
            <a:endParaRPr lang="cs-CZ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COMMUNITY DEVELOPMENT WORKER</a:t>
            </a:r>
            <a:endParaRPr lang="cs-CZ" dirty="0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Připravil: Ing. Martin Koval, SEDUKON o. p. s.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cs-CZ" dirty="0" smtClean="0"/>
              <a:t>DEFINICE:</a:t>
            </a:r>
          </a:p>
          <a:p>
            <a:pPr>
              <a:buNone/>
            </a:pPr>
            <a:endParaRPr lang="cs-CZ" dirty="0" smtClean="0"/>
          </a:p>
          <a:p>
            <a:pPr marL="0" algn="just" fontAlgn="base">
              <a:buNone/>
            </a:pPr>
            <a:r>
              <a:rPr lang="cs-CZ" dirty="0" smtClean="0"/>
              <a:t>CDW pracuje s vybranými skupinami osob (komunitami) s cílem dosáhnout celkovou </a:t>
            </a:r>
            <a:r>
              <a:rPr lang="cs-CZ" dirty="0" err="1" smtClean="0"/>
              <a:t>socio</a:t>
            </a:r>
            <a:r>
              <a:rPr lang="cs-CZ" dirty="0" smtClean="0"/>
              <a:t>-ekonomickou změnu prostředí a zlepšit životní podmínky dané skupiny. Tyto skupiny mohou zahrnovat jednotlivce, rodiny nebo celé komunity, jež by měli být motivováni k:</a:t>
            </a:r>
          </a:p>
          <a:p>
            <a:pPr marL="0" algn="just" fontAlgn="base"/>
            <a:r>
              <a:rPr lang="cs-CZ" dirty="0" smtClean="0"/>
              <a:t>Identifikaci potřeb, příležitostí, práv a povinností;</a:t>
            </a:r>
          </a:p>
          <a:p>
            <a:pPr marL="0" algn="just" fontAlgn="base"/>
            <a:r>
              <a:rPr lang="cs-CZ" dirty="0" smtClean="0"/>
              <a:t>plánování stavu jehož chtějí dosáhnout a implementaci odpovídajících akcí;</a:t>
            </a:r>
          </a:p>
          <a:p>
            <a:pPr marL="0" algn="just" fontAlgn="base"/>
            <a:r>
              <a:rPr lang="cs-CZ" dirty="0" smtClean="0"/>
              <a:t>r</a:t>
            </a:r>
            <a:r>
              <a:rPr lang="cs-CZ" dirty="0" smtClean="0"/>
              <a:t>ozvoji aktivit a služeb pro zlepšení životních podmínek.</a:t>
            </a:r>
          </a:p>
          <a:p>
            <a:pPr marL="0" algn="just" fontAlgn="base"/>
            <a:endParaRPr lang="cs-CZ" dirty="0" smtClean="0"/>
          </a:p>
          <a:p>
            <a:pPr marL="0" algn="just" fontAlgn="base">
              <a:buNone/>
            </a:pPr>
            <a:r>
              <a:rPr lang="cs-CZ" dirty="0" err="1" smtClean="0"/>
              <a:t>CDWs</a:t>
            </a:r>
            <a:r>
              <a:rPr lang="cs-CZ" dirty="0" smtClean="0"/>
              <a:t> často působí jako „most“ mezi samotnými komunitami a místní samosprávou, popř. jinými pověřenými orgány státu. Většinou se zabývají řešením nerovností/disparit a konkrétní projekty se zaměřují na skupiny vnímané jako znevýhodněné, např. z důvodu rasy, ekonomického postavení ve společnosti nebo z geografického hlediska. </a:t>
            </a:r>
            <a:endParaRPr lang="cs-CZ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PROJEKT VERSUS PROJEKT</a:t>
            </a:r>
            <a:endParaRPr lang="cs-CZ" dirty="0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Připravil: Ing. Martin Koval, SEDUKON o. p. s.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273600" algn="just"/>
            <a:r>
              <a:rPr lang="cs-CZ" dirty="0" smtClean="0"/>
              <a:t>I přesto, že je všeobecná definice termínu „projekt“ v základních bodech neměnná, </a:t>
            </a:r>
            <a:r>
              <a:rPr lang="cs-CZ" dirty="0" smtClean="0"/>
              <a:t>j</a:t>
            </a:r>
            <a:r>
              <a:rPr lang="cs-CZ" dirty="0" smtClean="0"/>
              <a:t>e nezbytně důležité rozlišovat mezi projekty veřejného a soukromého charakteru.</a:t>
            </a:r>
          </a:p>
          <a:p>
            <a:pPr marL="273600" algn="just"/>
            <a:r>
              <a:rPr lang="cs-CZ" dirty="0" smtClean="0"/>
              <a:t>Tyto se mohou lišit nejen samotnou povahou aktivit, ale také financováním a specifickým přístupem k jednotlivým částem řízení projektového cyklu.</a:t>
            </a:r>
          </a:p>
          <a:p>
            <a:pPr marL="273600" algn="just"/>
            <a:r>
              <a:rPr lang="cs-CZ" dirty="0" smtClean="0"/>
              <a:t>Nicméně, všeobecná myšlenka „projektu“ a nástrojů jeho řízení se prolíná oběma oblastmi a je na uvážení projektového manažera, jaký přístup zvolí.</a:t>
            </a:r>
          </a:p>
          <a:p>
            <a:pPr marL="273600" algn="just"/>
            <a:endParaRPr lang="cs-CZ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STRUKTURA ŠKOLENÍ PCM</a:t>
            </a:r>
            <a:endParaRPr lang="cs-CZ" dirty="0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Připravil: Ing. Martin Koval, SEDUKON o. p. s.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cs-CZ" sz="2400" dirty="0" smtClean="0"/>
              <a:t>Představení projektu PRODEV a školení PCM</a:t>
            </a:r>
          </a:p>
          <a:p>
            <a:pPr marL="514350" indent="-514350">
              <a:buFont typeface="+mj-lt"/>
              <a:buAutoNum type="arabicPeriod"/>
            </a:pPr>
            <a:r>
              <a:rPr lang="cs-CZ" sz="2400" dirty="0" smtClean="0"/>
              <a:t>Základy politik EU v kontextu PM</a:t>
            </a:r>
          </a:p>
          <a:p>
            <a:pPr marL="514350" indent="-514350">
              <a:buFont typeface="+mj-lt"/>
              <a:buAutoNum type="arabicPeriod"/>
            </a:pPr>
            <a:r>
              <a:rPr lang="cs-CZ" sz="2400" dirty="0" smtClean="0"/>
              <a:t>Řízení projektového cyklu</a:t>
            </a:r>
          </a:p>
          <a:p>
            <a:pPr marL="514350" indent="-514350">
              <a:buFont typeface="+mj-lt"/>
              <a:buAutoNum type="arabicPeriod"/>
            </a:pPr>
            <a:r>
              <a:rPr lang="cs-CZ" sz="2400" dirty="0" smtClean="0"/>
              <a:t>Identifikace projektu</a:t>
            </a:r>
          </a:p>
          <a:p>
            <a:pPr marL="514350" indent="-514350">
              <a:buFont typeface="+mj-lt"/>
              <a:buAutoNum type="arabicPeriod"/>
            </a:pPr>
            <a:r>
              <a:rPr lang="cs-CZ" sz="2400" dirty="0" smtClean="0"/>
              <a:t>Programování projektu</a:t>
            </a:r>
          </a:p>
          <a:p>
            <a:pPr marL="514350" indent="-514350">
              <a:buFont typeface="+mj-lt"/>
              <a:buAutoNum type="arabicPeriod"/>
            </a:pPr>
            <a:r>
              <a:rPr lang="cs-CZ" sz="2400" dirty="0" smtClean="0"/>
              <a:t>Operativní plánování projektu</a:t>
            </a:r>
          </a:p>
          <a:p>
            <a:pPr marL="514350" indent="-514350">
              <a:buFont typeface="+mj-lt"/>
              <a:buAutoNum type="arabicPeriod"/>
            </a:pPr>
            <a:r>
              <a:rPr lang="cs-CZ" sz="2400" dirty="0" smtClean="0"/>
              <a:t>Financování projektu</a:t>
            </a:r>
          </a:p>
          <a:p>
            <a:pPr marL="514350" indent="-514350">
              <a:buFont typeface="+mj-lt"/>
              <a:buAutoNum type="arabicPeriod"/>
            </a:pPr>
            <a:r>
              <a:rPr lang="cs-CZ" sz="2400" dirty="0" smtClean="0"/>
              <a:t>Monitoring a evaluace projektu</a:t>
            </a:r>
            <a:endParaRPr lang="cs-CZ" sz="2400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dministrativní">
  <a:themeElements>
    <a:clrScheme name="Administrativní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Administrativní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dministrativní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177</TotalTime>
  <Words>1378</Words>
  <Application>Microsoft Office PowerPoint</Application>
  <PresentationFormat>Předvádění na obrazovce (4:3)</PresentationFormat>
  <Paragraphs>184</Paragraphs>
  <Slides>20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20</vt:i4>
      </vt:variant>
    </vt:vector>
  </HeadingPairs>
  <TitlesOfParts>
    <vt:vector size="21" baseType="lpstr">
      <vt:lpstr>Administrativní</vt:lpstr>
      <vt:lpstr>PRODEV – Úvodní setkání</vt:lpstr>
      <vt:lpstr>PRODEV – ZÁKLADNÍ IDENTIFIKACE</vt:lpstr>
      <vt:lpstr>PARTNEŘI PROJEKTU</vt:lpstr>
      <vt:lpstr>O PROJEKTU</vt:lpstr>
      <vt:lpstr>PROJEKTOVÉ CÍLE</vt:lpstr>
      <vt:lpstr>VÝSTUPY PROJEKTU</vt:lpstr>
      <vt:lpstr>COMMUNITY DEVELOPMENT WORKER</vt:lpstr>
      <vt:lpstr>PROJEKT VERSUS PROJEKT</vt:lpstr>
      <vt:lpstr>STRUKTURA ŠKOLENÍ PCM</vt:lpstr>
      <vt:lpstr>HISTORIE EU</vt:lpstr>
      <vt:lpstr>VÝCHOZÍ SITUACE PRO ROCE 1945</vt:lpstr>
      <vt:lpstr>INICIATIVY PŘED VZNIKEM ESUO</vt:lpstr>
      <vt:lpstr>EVROPSKÉ SPOLEČENSTVÍ UHLÍ A OCELI</vt:lpstr>
      <vt:lpstr>ŘÍMSKÉ SMLOUVY</vt:lpstr>
      <vt:lpstr>CELNÍ UNIE</vt:lpstr>
      <vt:lpstr>JEDNOTNÝ EVROPSKÝ AKT</vt:lpstr>
      <vt:lpstr>MAASTRICHTSKÁ SMLOUVA</vt:lpstr>
      <vt:lpstr>UNIE V OBDOBÍ 1993 - 2004</vt:lpstr>
      <vt:lpstr>LISABONSKÁ SMLOUVA</vt:lpstr>
      <vt:lpstr>Snímek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Snímek 1</dc:title>
  <dc:creator>Martin</dc:creator>
  <cp:lastModifiedBy>Martin</cp:lastModifiedBy>
  <cp:revision>40</cp:revision>
  <dcterms:created xsi:type="dcterms:W3CDTF">2011-02-02T08:13:11Z</dcterms:created>
  <dcterms:modified xsi:type="dcterms:W3CDTF">2011-02-02T11:11:02Z</dcterms:modified>
</cp:coreProperties>
</file>