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8" r:id="rId5"/>
    <p:sldId id="260" r:id="rId6"/>
    <p:sldId id="269" r:id="rId7"/>
    <p:sldId id="261" r:id="rId8"/>
    <p:sldId id="270" r:id="rId9"/>
    <p:sldId id="262" r:id="rId10"/>
    <p:sldId id="266" r:id="rId11"/>
    <p:sldId id="267" r:id="rId12"/>
    <p:sldId id="264" r:id="rId13"/>
    <p:sldId id="265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F25BDD6-B13E-4838-8D58-8469D428A341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28F10E-C1FE-4D01-AABE-0AAD9675222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sz="1700" dirty="0" smtClean="0">
                <a:solidFill>
                  <a:schemeClr val="bg2">
                    <a:lumMod val="50000"/>
                  </a:schemeClr>
                </a:solidFill>
              </a:rPr>
              <a:t>Identifikace projektu </a:t>
            </a:r>
            <a:r>
              <a:rPr lang="cs-CZ" sz="1700" dirty="0" smtClean="0">
                <a:solidFill>
                  <a:schemeClr val="bg2">
                    <a:lumMod val="50000"/>
                  </a:schemeClr>
                </a:solidFill>
              </a:rPr>
              <a:t>č.8</a:t>
            </a:r>
            <a:endParaRPr lang="cs-CZ" sz="17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23. března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Specifické studie</a:t>
            </a:r>
            <a:br>
              <a:rPr lang="cs-CZ" dirty="0" smtClean="0"/>
            </a:br>
            <a:r>
              <a:rPr lang="cs-CZ" dirty="0" smtClean="0"/>
              <a:t>Studie proveditelnosti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714488"/>
            <a:ext cx="8503920" cy="4384560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dirty="0" smtClean="0"/>
              <a:t>je dokumentace, která slouží k posouzení skutečnosti, zda je zamýšlený projekt realizovatelný a pokud ano, tak s jakými výsledky. </a:t>
            </a:r>
            <a:endParaRPr lang="cs-CZ" dirty="0" smtClean="0"/>
          </a:p>
          <a:p>
            <a:pPr algn="just"/>
            <a:r>
              <a:rPr lang="cs-CZ" sz="2800" dirty="0" smtClean="0"/>
              <a:t>Zpracovává se v </a:t>
            </a:r>
            <a:r>
              <a:rPr lang="cs-CZ" sz="2800" dirty="0" err="1" smtClean="0"/>
              <a:t>předinvestiční</a:t>
            </a:r>
            <a:r>
              <a:rPr lang="cs-CZ" sz="2800" dirty="0" smtClean="0"/>
              <a:t> fázi projektu</a:t>
            </a:r>
          </a:p>
          <a:p>
            <a:pPr algn="just"/>
            <a:r>
              <a:rPr lang="cs-CZ" dirty="0" smtClean="0"/>
              <a:t>Definuje kvalitu, efektivitu a udržitelnost projektu.</a:t>
            </a:r>
            <a:endParaRPr lang="cs-CZ" dirty="0" smtClean="0"/>
          </a:p>
          <a:p>
            <a:pPr algn="just"/>
            <a:r>
              <a:rPr lang="cs-CZ" dirty="0" smtClean="0"/>
              <a:t>Tato studie je velmi nákladná a pohybuje se až do </a:t>
            </a:r>
            <a:r>
              <a:rPr lang="cs-CZ" dirty="0" smtClean="0"/>
              <a:t>5% </a:t>
            </a:r>
            <a:r>
              <a:rPr lang="cs-CZ" dirty="0" smtClean="0"/>
              <a:t>z investičních nákladů.</a:t>
            </a:r>
          </a:p>
          <a:p>
            <a:pPr algn="just"/>
            <a:r>
              <a:rPr lang="cs-CZ" dirty="0" smtClean="0"/>
              <a:t>Nemá jednoznačnou a standardní strukturu.</a:t>
            </a:r>
          </a:p>
          <a:p>
            <a:pPr algn="just"/>
            <a:r>
              <a:rPr lang="cs-CZ" dirty="0" smtClean="0"/>
              <a:t>Má odpovědět na otázku, zda náklady investičního díla bude možno pokrýt výnosy projektu.</a:t>
            </a:r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4857784"/>
          </a:xfrm>
        </p:spPr>
        <p:txBody>
          <a:bodyPr>
            <a:normAutofit fontScale="77500" lnSpcReduction="20000"/>
          </a:bodyPr>
          <a:lstStyle/>
          <a:p>
            <a:pPr marL="609600" indent="-609600">
              <a:lnSpc>
                <a:spcPct val="90000"/>
              </a:lnSpc>
              <a:buNone/>
            </a:pPr>
            <a:r>
              <a:rPr lang="cs-CZ" sz="3100" u="sng" dirty="0" smtClean="0"/>
              <a:t>Obsah studie proveditelnosti: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Výchozí stav, </a:t>
            </a:r>
            <a:r>
              <a:rPr lang="cs-CZ" dirty="0" smtClean="0"/>
              <a:t> </a:t>
            </a:r>
            <a:r>
              <a:rPr lang="cs-CZ" dirty="0" smtClean="0"/>
              <a:t>zdůvodnění realizace projektu a analýza jeho potřebnosti </a:t>
            </a: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Popis </a:t>
            </a:r>
            <a:r>
              <a:rPr lang="pl-PL" dirty="0" smtClean="0"/>
              <a:t>projektu a jeho aktivit /etap </a:t>
            </a:r>
            <a:endParaRPr lang="pl-PL" dirty="0" smtClean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Management </a:t>
            </a:r>
            <a:r>
              <a:rPr lang="cs-CZ" dirty="0" smtClean="0"/>
              <a:t>projektu a projektový tým </a:t>
            </a: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Technické </a:t>
            </a:r>
            <a:r>
              <a:rPr lang="cs-CZ" dirty="0" smtClean="0"/>
              <a:t>a technologické řešení projektu </a:t>
            </a: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Způsob zajištění projektu </a:t>
            </a: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Zajištění </a:t>
            </a:r>
            <a:r>
              <a:rPr lang="cs-CZ" dirty="0" smtClean="0"/>
              <a:t>investic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Harmonogram </a:t>
            </a:r>
            <a:r>
              <a:rPr lang="cs-CZ" dirty="0" smtClean="0"/>
              <a:t>realizace </a:t>
            </a:r>
            <a:r>
              <a:rPr lang="cs-CZ" dirty="0" smtClean="0"/>
              <a:t>včetně rozpočtu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Finanční a ekonomická analýza </a:t>
            </a: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Hodnocení efektivity a udržitelnosti projektu </a:t>
            </a:r>
            <a:endParaRPr lang="pl-PL" dirty="0" smtClean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Analýza a řízení rizik </a:t>
            </a: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pl-PL" dirty="0" smtClean="0"/>
              <a:t>Vliv projektu na životní </a:t>
            </a:r>
            <a:r>
              <a:rPr lang="pl-PL" dirty="0" smtClean="0"/>
              <a:t>prostředí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Zhodnocení projektu na základě výsledků studie </a:t>
            </a: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Upozornění a doporučení 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34400" cy="857256"/>
          </a:xfrm>
        </p:spPr>
        <p:txBody>
          <a:bodyPr>
            <a:normAutofit/>
          </a:bodyPr>
          <a:lstStyle/>
          <a:p>
            <a:r>
              <a:rPr lang="cs-CZ" dirty="0" smtClean="0"/>
              <a:t>ROZVOJOVÁ  STRATEGIE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00174"/>
            <a:ext cx="8503920" cy="485778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cs-CZ" dirty="0" smtClean="0"/>
              <a:t>Cíle projektu se zaměřují na komplexní přeměnu složité reality. Projekt potřebuje vytvářet mimo měřitelné výsledky projektu i dlouhodobý dopad, a proto může být tato transformace kritická. Při procesu formulace strategie jsou svým způsobem důležité i relativní cíle, protože tak dochází k přenesení hlavních cílů na obecnější rovinu.</a:t>
            </a:r>
          </a:p>
          <a:p>
            <a:pPr algn="just"/>
            <a:r>
              <a:rPr lang="cs-CZ" dirty="0" smtClean="0"/>
              <a:t>V případě rozvoje strategie je třeba zvážit odpověď na následující otázky:</a:t>
            </a:r>
          </a:p>
          <a:p>
            <a:pPr lvl="1" algn="just"/>
            <a:r>
              <a:rPr lang="cs-CZ" dirty="0" smtClean="0"/>
              <a:t>Je možné přizpůsobit programový či projektový přístup?</a:t>
            </a:r>
          </a:p>
          <a:p>
            <a:pPr lvl="1" algn="just"/>
            <a:r>
              <a:rPr lang="cs-CZ" dirty="0" smtClean="0"/>
              <a:t>Pokud by se chtěli zúčastnit místní subjekty, je možné je považovat za prioritní? </a:t>
            </a:r>
          </a:p>
          <a:p>
            <a:pPr lvl="1" algn="just"/>
            <a:r>
              <a:rPr lang="cs-CZ" dirty="0" smtClean="0"/>
              <a:t>Měl by se projekt v prvé řadě soustředit na investice do fyzických prostředků a zařízení nebo na nemateriální podporu?</a:t>
            </a:r>
          </a:p>
          <a:p>
            <a:pPr lvl="1" algn="just"/>
            <a:r>
              <a:rPr lang="cs-CZ" dirty="0" smtClean="0"/>
              <a:t>Jak velkou kapacitu realizujících organizací by měl projekt vybudovat?</a:t>
            </a:r>
          </a:p>
          <a:p>
            <a:pPr lvl="1" algn="just"/>
            <a:r>
              <a:rPr lang="cs-CZ" dirty="0" smtClean="0"/>
              <a:t>Měla by mít z projektu užitek pouze cílová skupina nebo by měl projekt mít širší dopad?</a:t>
            </a:r>
          </a:p>
          <a:p>
            <a:pPr lvl="1" algn="just"/>
            <a:r>
              <a:rPr lang="cs-CZ" dirty="0" smtClean="0"/>
              <a:t>Do jaké míry by mělo být možné provádět změny v průběhu realizace projektu? Jak velká flexibilita by měla být povolena?</a:t>
            </a:r>
          </a:p>
          <a:p>
            <a:pPr lvl="1" algn="just"/>
            <a:r>
              <a:rPr lang="cs-CZ" dirty="0" smtClean="0"/>
              <a:t>Kolik času a energie by mělo být vynaloženo na přípravu a formulaci projektu (klíčové faktory úspěchu či strategie)? – a průzkum doplňujících informací?</a:t>
            </a:r>
          </a:p>
          <a:p>
            <a:pPr lvl="1" algn="just"/>
            <a:r>
              <a:rPr lang="cs-CZ" dirty="0" smtClean="0"/>
              <a:t>Měla by být inovace prioritou?</a:t>
            </a:r>
          </a:p>
          <a:p>
            <a:pPr lvl="1" algn="just"/>
            <a:r>
              <a:rPr lang="cs-CZ" dirty="0" smtClean="0"/>
              <a:t>Do jaké míry by měla být </a:t>
            </a:r>
            <a:r>
              <a:rPr lang="cs-CZ" dirty="0" err="1" smtClean="0"/>
              <a:t>genderová</a:t>
            </a:r>
            <a:r>
              <a:rPr lang="cs-CZ" dirty="0" smtClean="0"/>
              <a:t> problematika, životní prostředí či ohrožené skupiny začleněny do projektu?</a:t>
            </a:r>
          </a:p>
          <a:p>
            <a:pPr algn="just"/>
            <a:r>
              <a:rPr lang="cs-CZ" dirty="0" smtClean="0"/>
              <a:t>Výběr </a:t>
            </a:r>
            <a:r>
              <a:rPr lang="cs-CZ" dirty="0" smtClean="0"/>
              <a:t>aktivit </a:t>
            </a:r>
            <a:r>
              <a:rPr lang="cs-CZ" dirty="0" smtClean="0"/>
              <a:t>je konkrétním vyjádřením strategie.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7126" y="214290"/>
            <a:ext cx="8786874" cy="987552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VÝBĚR  A  SCHVÁLENÍ  FORMULACE 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52743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cs-CZ" u="sng" dirty="0" smtClean="0"/>
              <a:t>Předložení výsledků analytické studie</a:t>
            </a:r>
          </a:p>
          <a:p>
            <a:r>
              <a:rPr lang="cs-CZ" dirty="0" smtClean="0"/>
              <a:t>Analytická studie by neměla poskytovat </a:t>
            </a:r>
            <a:r>
              <a:rPr lang="cs-CZ" i="1" dirty="0" smtClean="0"/>
              <a:t>řešení</a:t>
            </a:r>
            <a:r>
              <a:rPr lang="cs-CZ" dirty="0" smtClean="0"/>
              <a:t>, ale měla by objasnit skutečnost, ve které se mají dané intervence uskutečnit.</a:t>
            </a:r>
          </a:p>
          <a:p>
            <a:r>
              <a:rPr lang="cs-CZ" dirty="0" smtClean="0"/>
              <a:t>Syntéza by měla propojit hypotézy formulované ještě před analytickou studií s výsledky z předchozích typů analýz a zkoumat jejich soudržnost. K vytvoření syntézy je třeba brát v potaz čas, intenzitu jevů a propojení mezi různými prvky. </a:t>
            </a:r>
          </a:p>
          <a:p>
            <a:r>
              <a:rPr lang="cs-CZ" dirty="0" smtClean="0"/>
              <a:t>Na konci syntézy jsou vytvořena doporučení pro strategii projektu:</a:t>
            </a:r>
          </a:p>
          <a:p>
            <a:pPr lvl="1"/>
            <a:r>
              <a:rPr lang="cs-CZ" dirty="0" smtClean="0"/>
              <a:t>priority intervencí, cílová skupina</a:t>
            </a:r>
          </a:p>
          <a:p>
            <a:pPr lvl="1"/>
            <a:r>
              <a:rPr lang="cs-CZ" dirty="0" smtClean="0"/>
              <a:t>strategické alternativy, hlavní zúčastněné strany</a:t>
            </a:r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ROZVOJ STRATEGIE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pPr algn="just"/>
            <a:r>
              <a:rPr lang="cs-CZ" sz="1800" dirty="0" smtClean="0"/>
              <a:t>Konfrontací v průběhu konzultací a vyjednávání se mohou projevit priority jednotlivých účastníků, jež pak mohou být dále projednávány.</a:t>
            </a:r>
          </a:p>
          <a:p>
            <a:pPr algn="just"/>
            <a:r>
              <a:rPr lang="cs-CZ" sz="1800" dirty="0" smtClean="0"/>
              <a:t>Projekt bude vybrán na základě posouzení výsledků nebo zhodnocením strategických priorit a veřejnou politikou sponzorů.</a:t>
            </a:r>
          </a:p>
          <a:p>
            <a:pPr>
              <a:buNone/>
            </a:pPr>
            <a:endParaRPr lang="cs-CZ" sz="800" dirty="0" smtClean="0"/>
          </a:p>
          <a:p>
            <a:pPr marL="342900" indent="-342900">
              <a:buNone/>
            </a:pPr>
            <a:r>
              <a:rPr lang="cs-CZ" sz="2000" u="sng" dirty="0" smtClean="0"/>
              <a:t>Zvážení veřejných politik a strategií</a:t>
            </a:r>
          </a:p>
          <a:p>
            <a:pPr>
              <a:buNone/>
            </a:pPr>
            <a:r>
              <a:rPr lang="cs-CZ" sz="2000" dirty="0" smtClean="0"/>
              <a:t>Projektové přístupy: shora dolů			Zdola nahoru</a:t>
            </a:r>
          </a:p>
          <a:p>
            <a:pPr>
              <a:buNone/>
            </a:pPr>
            <a:r>
              <a:rPr lang="cs-CZ" sz="2000" dirty="0" smtClean="0"/>
              <a:t>	</a:t>
            </a:r>
          </a:p>
          <a:p>
            <a:pPr>
              <a:buNone/>
            </a:pPr>
            <a:r>
              <a:rPr lang="cs-CZ" sz="2000" dirty="0" smtClean="0"/>
              <a:t>		</a:t>
            </a:r>
            <a:r>
              <a:rPr lang="cs-CZ" sz="2000" dirty="0" smtClean="0">
                <a:latin typeface="Calibri"/>
              </a:rPr>
              <a:t>↓</a:t>
            </a:r>
            <a:r>
              <a:rPr lang="cs-CZ" sz="2000" dirty="0" smtClean="0">
                <a:latin typeface="Arial"/>
                <a:cs typeface="Arial"/>
              </a:rPr>
              <a:t>						</a:t>
            </a:r>
            <a:r>
              <a:rPr lang="cs-CZ" sz="1600" dirty="0" smtClean="0">
                <a:latin typeface="Arial"/>
                <a:cs typeface="Arial"/>
              </a:rPr>
              <a:t>   </a:t>
            </a:r>
            <a:r>
              <a:rPr lang="cs-CZ" sz="1600" dirty="0" smtClean="0">
                <a:latin typeface="Calibri"/>
                <a:cs typeface="Arial"/>
              </a:rPr>
              <a:t>↑</a:t>
            </a:r>
            <a:endParaRPr lang="cs-CZ" sz="1600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cs-CZ" sz="2000" dirty="0" smtClean="0">
                <a:latin typeface="Arial"/>
                <a:cs typeface="Arial"/>
              </a:rPr>
              <a:t>		</a:t>
            </a:r>
          </a:p>
          <a:p>
            <a:pPr>
              <a:buNone/>
            </a:pPr>
            <a:r>
              <a:rPr lang="cs-CZ" sz="2000" dirty="0" smtClean="0">
                <a:latin typeface="Arial"/>
                <a:cs typeface="Arial"/>
              </a:rPr>
              <a:t>		</a:t>
            </a:r>
          </a:p>
          <a:p>
            <a:pPr>
              <a:buNone/>
            </a:pPr>
            <a:r>
              <a:rPr lang="cs-CZ" sz="2000" dirty="0" smtClean="0">
                <a:latin typeface="Arial"/>
                <a:cs typeface="Arial"/>
              </a:rPr>
              <a:t>		</a:t>
            </a:r>
            <a:r>
              <a:rPr lang="cs-CZ" sz="2000" dirty="0" smtClean="0">
                <a:latin typeface="Calibri"/>
              </a:rPr>
              <a:t> ↓ </a:t>
            </a:r>
            <a:r>
              <a:rPr lang="cs-CZ" sz="2000" dirty="0" smtClean="0">
                <a:latin typeface="Arial"/>
                <a:cs typeface="Arial"/>
              </a:rPr>
              <a:t>						  </a:t>
            </a:r>
            <a:r>
              <a:rPr lang="cs-CZ" sz="2000" dirty="0" smtClean="0">
                <a:latin typeface="Calibri"/>
                <a:cs typeface="Arial"/>
              </a:rPr>
              <a:t>↑</a:t>
            </a:r>
            <a:endParaRPr lang="cs-CZ" sz="2000" dirty="0" smtClean="0">
              <a:latin typeface="Arial"/>
              <a:cs typeface="Arial"/>
            </a:endParaRPr>
          </a:p>
        </p:txBody>
      </p:sp>
      <p:sp>
        <p:nvSpPr>
          <p:cNvPr id="6" name="Elipsa 5"/>
          <p:cNvSpPr/>
          <p:nvPr/>
        </p:nvSpPr>
        <p:spPr>
          <a:xfrm>
            <a:off x="714348" y="4357694"/>
            <a:ext cx="171451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Projekt</a:t>
            </a:r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357158" y="5357826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cs-CZ" dirty="0" smtClean="0">
                <a:latin typeface="Arial"/>
                <a:cs typeface="Arial"/>
              </a:rPr>
              <a:t>Potřeby – spodní část</a:t>
            </a:r>
            <a:endParaRPr lang="cs-CZ" dirty="0"/>
          </a:p>
        </p:txBody>
      </p:sp>
      <p:sp>
        <p:nvSpPr>
          <p:cNvPr id="8" name="Obdélník 7"/>
          <p:cNvSpPr/>
          <p:nvPr/>
        </p:nvSpPr>
        <p:spPr>
          <a:xfrm>
            <a:off x="428596" y="3571876"/>
            <a:ext cx="2961760" cy="448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cs-CZ" dirty="0" smtClean="0"/>
              <a:t>Strategie – veřejné politiky</a:t>
            </a:r>
          </a:p>
        </p:txBody>
      </p:sp>
      <p:sp>
        <p:nvSpPr>
          <p:cNvPr id="9" name="Obdélník 8"/>
          <p:cNvSpPr/>
          <p:nvPr/>
        </p:nvSpPr>
        <p:spPr>
          <a:xfrm>
            <a:off x="5786446" y="3643314"/>
            <a:ext cx="292895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cs-CZ" dirty="0" smtClean="0"/>
              <a:t>Strategie – veřejné politiky</a:t>
            </a:r>
          </a:p>
        </p:txBody>
      </p:sp>
      <p:sp>
        <p:nvSpPr>
          <p:cNvPr id="10" name="Elipsa 9"/>
          <p:cNvSpPr/>
          <p:nvPr/>
        </p:nvSpPr>
        <p:spPr>
          <a:xfrm>
            <a:off x="6286512" y="4357694"/>
            <a:ext cx="1500198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Projekt</a:t>
            </a:r>
            <a:endParaRPr lang="cs-CZ" dirty="0"/>
          </a:p>
        </p:txBody>
      </p:sp>
      <p:sp>
        <p:nvSpPr>
          <p:cNvPr id="11" name="Obdélník 10"/>
          <p:cNvSpPr/>
          <p:nvPr/>
        </p:nvSpPr>
        <p:spPr>
          <a:xfrm>
            <a:off x="6000760" y="5357826"/>
            <a:ext cx="242889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Potřeby – spodní část</a:t>
            </a:r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Shora - dolů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52743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cs-CZ" dirty="0" smtClean="0"/>
              <a:t>Pokud dárci pocházejí z veřejného sektoru, tak se stává, že jsou jejich priority spojené s veřejnými politikami.</a:t>
            </a:r>
          </a:p>
          <a:p>
            <a:pPr algn="just"/>
            <a:r>
              <a:rPr lang="cs-CZ" dirty="0" smtClean="0"/>
              <a:t>Výzvy k podání projektů jsou na těchto veřejných politikách založeny. Aby se mohl držitel projektu přihlásit, musí vyplnit žádost. V první částí těchto žádostí je držitel požádán o prokázání vztahu mezi projektem a strategií a politikou dárce.</a:t>
            </a:r>
          </a:p>
          <a:p>
            <a:pPr algn="just"/>
            <a:r>
              <a:rPr lang="cs-CZ" dirty="0" smtClean="0"/>
              <a:t>Jedním z kritérií pro získání prostředků z fondů je právě soulad mezi projektem a těmito aspekty.</a:t>
            </a:r>
          </a:p>
          <a:p>
            <a:pPr algn="just"/>
            <a:r>
              <a:rPr lang="cs-CZ" dirty="0" smtClean="0"/>
              <a:t>Tato myšlenka předpokládá, že držitel projektu je schopen se na věci dívat z větší dálky. Musí přemýšlet o globálních dopadech a celkových cílech.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Zdola - nahoru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485090" cy="492922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cs-CZ" sz="2000" b="1" dirty="0" smtClean="0"/>
              <a:t>Strom problémů </a:t>
            </a:r>
            <a:r>
              <a:rPr lang="cs-CZ" sz="2000" dirty="0" smtClean="0"/>
              <a:t>(nebo graf příčin a následků) </a:t>
            </a:r>
          </a:p>
          <a:p>
            <a:pPr marL="514350" indent="-514350" algn="just"/>
            <a:r>
              <a:rPr lang="cs-CZ" sz="2000" dirty="0" smtClean="0"/>
              <a:t>je často používán k vytyčení problémů, které je potřeba řešit přednostně a podle toho je uspořádat. </a:t>
            </a:r>
          </a:p>
          <a:p>
            <a:pPr marL="514350" indent="-514350" algn="just"/>
            <a:r>
              <a:rPr lang="cs-CZ" sz="2000" dirty="0" smtClean="0"/>
              <a:t>Při vytváření «Stromu problémů» by mělo být rozhodnuto, co je hlavním problémem. Tento problém pak bude umístěn ve spodní části kmene. Účastnící poté určí primární dopady a důsledky tohoto základního problému a napíšou je do hlavních větví stromu. Menší větve jsou vyhrazené pro vedlejší efekty (důsledky).</a:t>
            </a:r>
          </a:p>
          <a:p>
            <a:endParaRPr lang="cs-CZ" sz="2000" dirty="0" smtClean="0"/>
          </a:p>
          <a:p>
            <a:pPr>
              <a:buNone/>
            </a:pPr>
            <a:r>
              <a:rPr lang="cs-CZ" sz="2000" u="sng" dirty="0" smtClean="0"/>
              <a:t>Hlavními etapami jsou: </a:t>
            </a:r>
          </a:p>
          <a:p>
            <a:r>
              <a:rPr lang="cs-CZ" sz="2000" dirty="0" smtClean="0"/>
              <a:t>určení jednoho nebo dvou základních (počátečních) problému(ů), které se dotýkají cílové(</a:t>
            </a:r>
            <a:r>
              <a:rPr lang="cs-CZ" sz="2000" dirty="0" err="1" smtClean="0"/>
              <a:t>ých</a:t>
            </a:r>
            <a:r>
              <a:rPr lang="cs-CZ" sz="2000" dirty="0" smtClean="0"/>
              <a:t>) skupin(y) </a:t>
            </a:r>
          </a:p>
          <a:p>
            <a:r>
              <a:rPr lang="cs-CZ" sz="2000" dirty="0" smtClean="0"/>
              <a:t>určení problémů/jejich omezujících faktorů </a:t>
            </a:r>
          </a:p>
          <a:p>
            <a:r>
              <a:rPr lang="cs-CZ" sz="2000" dirty="0" smtClean="0"/>
              <a:t>analýza a určení vztahů příčiny a důsledku a vytvoření prvního návrhu problémového stromu. </a:t>
            </a:r>
          </a:p>
          <a:p>
            <a:r>
              <a:rPr lang="cs-CZ" sz="2000" dirty="0" smtClean="0"/>
              <a:t>kontrola logiky příčinnosti </a:t>
            </a:r>
          </a:p>
          <a:p>
            <a:pPr marL="514350" indent="-514350">
              <a:buNone/>
            </a:pPr>
            <a:endParaRPr lang="cs-CZ" sz="2000" dirty="0" smtClean="0"/>
          </a:p>
          <a:p>
            <a:pPr marL="514350" indent="-514350">
              <a:buNone/>
            </a:pPr>
            <a:endParaRPr lang="cs-CZ" dirty="0" smtClean="0"/>
          </a:p>
          <a:p>
            <a:pPr marL="514350" indent="-514350">
              <a:buNone/>
            </a:pPr>
            <a:endParaRPr lang="cs-CZ" dirty="0" smtClean="0"/>
          </a:p>
          <a:p>
            <a:pPr marL="514350" indent="-514350"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Strom problémů</a:t>
            </a:r>
            <a:endParaRPr lang="cs-CZ" dirty="0"/>
          </a:p>
        </p:txBody>
      </p:sp>
      <p:pic>
        <p:nvPicPr>
          <p:cNvPr id="6" name="Zástupný symbol pro obsah 5" descr="Bez názvu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5720" y="1571612"/>
            <a:ext cx="8572560" cy="477408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Formulace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Jakmile bude stanoveno téma a cíle, formulace projektu by měla být natolik relevantní, aby byla zrealizována v praxi.</a:t>
            </a:r>
          </a:p>
          <a:p>
            <a:pPr lvl="0"/>
            <a:r>
              <a:rPr lang="cs-CZ" dirty="0" smtClean="0"/>
              <a:t>měla obsahovat přesný a kompletní popis jednotlivých prvků vybrané strategie. Měla by poskytnout přehled alespoň o </a:t>
            </a:r>
          </a:p>
          <a:p>
            <a:pPr lvl="1"/>
            <a:r>
              <a:rPr lang="cs-CZ" dirty="0" smtClean="0"/>
              <a:t>Cílové skupině</a:t>
            </a:r>
          </a:p>
          <a:p>
            <a:pPr lvl="1"/>
            <a:r>
              <a:rPr lang="cs-CZ" dirty="0" smtClean="0"/>
              <a:t>Očekávaných výsledcích projektu</a:t>
            </a:r>
          </a:p>
          <a:p>
            <a:pPr lvl="1"/>
            <a:r>
              <a:rPr lang="cs-CZ" dirty="0" smtClean="0"/>
              <a:t>Rozsahu činností potřebných k dosažení těchto výsledků</a:t>
            </a:r>
          </a:p>
          <a:p>
            <a:pPr lvl="1"/>
            <a:r>
              <a:rPr lang="cs-CZ" dirty="0" smtClean="0"/>
              <a:t>Začlenění partnerů a pozici držitele projektu</a:t>
            </a:r>
          </a:p>
          <a:p>
            <a:pPr lvl="1"/>
            <a:r>
              <a:rPr lang="cs-CZ" dirty="0" smtClean="0"/>
              <a:t>Vnějších vazbách</a:t>
            </a:r>
          </a:p>
          <a:p>
            <a:r>
              <a:rPr lang="cs-CZ" dirty="0" smtClean="0"/>
              <a:t>Pro formulaci projektu, zejména pak očekávaných výsledků a plánovaných činností, může být použit „Strom řešení“ nebo „Strom cílů“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Strom cílů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27966" cy="4759472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Je nutné stanovit si jak obecné, tak konkrétní cíle.</a:t>
            </a:r>
          </a:p>
          <a:p>
            <a:r>
              <a:rPr lang="cs-CZ" dirty="0" smtClean="0"/>
              <a:t>Uspořádat cíle do hierarchické struktury, jež je určena mírou konkrétnosti a časem realizace.</a:t>
            </a:r>
          </a:p>
          <a:p>
            <a:r>
              <a:rPr lang="cs-CZ" dirty="0" smtClean="0"/>
              <a:t>Cíle stejného řádu by měly být na </a:t>
            </a:r>
            <a:r>
              <a:rPr lang="cs-CZ" dirty="0" smtClean="0"/>
              <a:t>shodné úrovni </a:t>
            </a:r>
            <a:r>
              <a:rPr lang="cs-CZ" dirty="0" smtClean="0"/>
              <a:t>obecnosti.</a:t>
            </a:r>
          </a:p>
          <a:p>
            <a:r>
              <a:rPr lang="cs-CZ" dirty="0" smtClean="0"/>
              <a:t> Cíle </a:t>
            </a:r>
            <a:r>
              <a:rPr lang="cs-CZ" dirty="0" smtClean="0"/>
              <a:t>by měl být SMART.</a:t>
            </a:r>
          </a:p>
          <a:p>
            <a:r>
              <a:rPr lang="cs-CZ" dirty="0" smtClean="0"/>
              <a:t>Pro následnou implementaci je </a:t>
            </a:r>
            <a:endParaRPr lang="cs-CZ" dirty="0" smtClean="0"/>
          </a:p>
          <a:p>
            <a:pPr>
              <a:buNone/>
            </a:pPr>
            <a:r>
              <a:rPr lang="cs-CZ" dirty="0" smtClean="0"/>
              <a:t>	</a:t>
            </a:r>
            <a:r>
              <a:rPr lang="cs-CZ" dirty="0" smtClean="0"/>
              <a:t>vhodné stanovit časový </a:t>
            </a:r>
          </a:p>
          <a:p>
            <a:pPr>
              <a:buNone/>
            </a:pPr>
            <a:r>
              <a:rPr lang="cs-CZ" dirty="0" smtClean="0"/>
              <a:t>	</a:t>
            </a:r>
            <a:r>
              <a:rPr lang="cs-CZ" dirty="0" smtClean="0"/>
              <a:t>harmonogram </a:t>
            </a:r>
            <a:r>
              <a:rPr lang="cs-CZ" dirty="0" smtClean="0"/>
              <a:t>a </a:t>
            </a:r>
            <a:r>
              <a:rPr lang="cs-CZ" dirty="0" smtClean="0"/>
              <a:t>odpovědné</a:t>
            </a:r>
          </a:p>
          <a:p>
            <a:pPr>
              <a:buNone/>
            </a:pPr>
            <a:r>
              <a:rPr lang="cs-CZ" dirty="0" smtClean="0"/>
              <a:t>	osoby</a:t>
            </a:r>
            <a:r>
              <a:rPr lang="cs-CZ" dirty="0" smtClean="0"/>
              <a:t>.</a:t>
            </a:r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4" name="Obrázek 3" descr="tab_plan_c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3286124"/>
            <a:ext cx="4052892" cy="3000046"/>
          </a:xfrm>
          <a:prstGeom prst="rect">
            <a:avLst/>
          </a:prstGeom>
        </p:spPr>
      </p:pic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Udržitelnost formulace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56528" cy="475947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cs-CZ" dirty="0" smtClean="0"/>
              <a:t>Je posledním krokem k identifikace projektu. </a:t>
            </a:r>
          </a:p>
          <a:p>
            <a:pPr algn="just">
              <a:buNone/>
            </a:pPr>
            <a:endParaRPr lang="cs-CZ" sz="1400" dirty="0" smtClean="0"/>
          </a:p>
          <a:p>
            <a:pPr algn="just">
              <a:buNone/>
            </a:pPr>
            <a:r>
              <a:rPr lang="cs-CZ" u="sng" dirty="0" smtClean="0"/>
              <a:t>Má několik složek:</a:t>
            </a:r>
          </a:p>
          <a:p>
            <a:pPr algn="just"/>
            <a:r>
              <a:rPr lang="cs-CZ" dirty="0" smtClean="0"/>
              <a:t>Technická  (technologie x náklady)</a:t>
            </a:r>
          </a:p>
          <a:p>
            <a:pPr algn="just"/>
            <a:r>
              <a:rPr lang="cs-CZ" dirty="0" smtClean="0"/>
              <a:t>Organizační (kapacity a zdroje k efektivní implementaci)</a:t>
            </a:r>
          </a:p>
          <a:p>
            <a:pPr algn="just"/>
            <a:r>
              <a:rPr lang="cs-CZ" dirty="0" smtClean="0"/>
              <a:t>Politická (provádí vláda odpovídající regionální politiku?)</a:t>
            </a:r>
          </a:p>
          <a:p>
            <a:pPr algn="just"/>
            <a:r>
              <a:rPr lang="cs-CZ" dirty="0" smtClean="0"/>
              <a:t>Sociální a kulturní (</a:t>
            </a:r>
            <a:r>
              <a:rPr lang="cs-CZ" dirty="0" err="1" smtClean="0"/>
              <a:t>socio</a:t>
            </a:r>
            <a:r>
              <a:rPr lang="cs-CZ" dirty="0" smtClean="0"/>
              <a:t>-kulturní normy a postoje, rovná distribuce a přístup k výhodám)</a:t>
            </a:r>
          </a:p>
          <a:p>
            <a:pPr algn="just"/>
            <a:r>
              <a:rPr lang="cs-CZ" dirty="0" smtClean="0"/>
              <a:t>Ekonomická a finanční (zajistí </a:t>
            </a:r>
            <a:r>
              <a:rPr lang="cs-CZ" dirty="0" err="1" smtClean="0"/>
              <a:t>fin</a:t>
            </a:r>
            <a:r>
              <a:rPr lang="cs-CZ" dirty="0" smtClean="0"/>
              <a:t>. zdroje udržitelnost i po skončení projektu?) </a:t>
            </a:r>
          </a:p>
          <a:p>
            <a:pPr algn="just"/>
            <a:r>
              <a:rPr lang="cs-CZ" dirty="0" smtClean="0"/>
              <a:t>Environmentální udržitelnost (omezení negativních vlivů, škodlivých dopadů)</a:t>
            </a:r>
          </a:p>
          <a:p>
            <a:endParaRPr lang="cs-CZ" sz="1400" dirty="0" smtClean="0"/>
          </a:p>
          <a:p>
            <a:pPr algn="just">
              <a:buNone/>
            </a:pPr>
            <a:r>
              <a:rPr lang="cs-CZ" dirty="0" smtClean="0"/>
              <a:t>Ekonomická udržitelnost je stěžejní. Nástrojem </a:t>
            </a:r>
            <a:r>
              <a:rPr lang="cs-CZ" dirty="0" err="1" smtClean="0"/>
              <a:t>ekon.hodnocení</a:t>
            </a:r>
            <a:r>
              <a:rPr lang="cs-CZ" dirty="0" smtClean="0"/>
              <a:t> je plánovaný výkaz zisků a ztrát. Rozvojový projekt je smysluplný, pokud efekty, ke kterým přispěl, přetrvávají i po ukončení projektu. 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184</TotalTime>
  <Words>654</Words>
  <Application>Microsoft Office PowerPoint</Application>
  <PresentationFormat>Předvádění na obrazovce (4:3)</PresentationFormat>
  <Paragraphs>130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Administrativní</vt:lpstr>
      <vt:lpstr>PRODEV</vt:lpstr>
      <vt:lpstr>VÝBĚR  A  SCHVÁLENÍ  FORMULACE  PROJEKTU</vt:lpstr>
      <vt:lpstr>ROZVOJ STRATEGIE PROJEKTU</vt:lpstr>
      <vt:lpstr>Shora - dolů</vt:lpstr>
      <vt:lpstr>Zdola - nahoru</vt:lpstr>
      <vt:lpstr>Strom problémů</vt:lpstr>
      <vt:lpstr>Formulace projektu</vt:lpstr>
      <vt:lpstr>Strom cílů</vt:lpstr>
      <vt:lpstr>Udržitelnost formulace projektu</vt:lpstr>
      <vt:lpstr>Specifické studie Studie proveditelnosti</vt:lpstr>
      <vt:lpstr>Snímek 11</vt:lpstr>
      <vt:lpstr>ROZVOJOVÁ  STRATEGIE</vt:lpstr>
      <vt:lpstr>Snímek 13</vt:lpstr>
    </vt:vector>
  </TitlesOfParts>
  <Company>Tempo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Asistent</cp:lastModifiedBy>
  <cp:revision>32</cp:revision>
  <dcterms:created xsi:type="dcterms:W3CDTF">2011-05-24T06:21:46Z</dcterms:created>
  <dcterms:modified xsi:type="dcterms:W3CDTF">2011-06-13T13:35:50Z</dcterms:modified>
</cp:coreProperties>
</file>