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65" r:id="rId4"/>
    <p:sldId id="260" r:id="rId5"/>
    <p:sldId id="259" r:id="rId6"/>
    <p:sldId id="264" r:id="rId7"/>
    <p:sldId id="261" r:id="rId8"/>
    <p:sldId id="263" r:id="rId9"/>
    <p:sldId id="262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5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Styl Světlá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D443D-E6E5-4B4B-AE0C-2A0145EAC071}" type="datetimeFigureOut">
              <a:rPr lang="cs-CZ" smtClean="0"/>
              <a:pPr/>
              <a:t>10.6.2011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1FA09-C879-4458-B3E0-F818A4EFFA3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6308F-9DA5-478A-952E-DBC5110746CA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F650-198F-4EC3-849B-2673954DC9FA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A92E-B53A-45AA-AFE8-F89ED964BBDF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F49C-6EA2-4AC0-8783-6D43B72FD5DE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25E9-25E7-458B-891D-AB44AAB85905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79E1CAA-96EF-428C-B4CA-F332A447B1CB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E100A-8543-499B-81B8-014EE3A55A1C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0F261-BF0B-40B0-8B60-612182A9C912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572A4-5ABE-4141-B5B5-817678563CD5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5241F-3EE1-441A-A48B-926FE4EBE101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59F8CE8-28A6-4881-92D3-3136FD6B8006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AE5E27B-C8A5-4737-81FD-CA5047A0B9B8}" type="datetime1">
              <a:rPr lang="cs-CZ" smtClean="0"/>
              <a:pPr/>
              <a:t>10.6.2011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7F0295-09E8-4F97-864F-3404C4DE113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/>
          <a:lstStyle/>
          <a:p>
            <a:r>
              <a:rPr lang="cs-CZ" sz="1400" dirty="0" smtClean="0">
                <a:solidFill>
                  <a:schemeClr val="bg1"/>
                </a:solidFill>
              </a:rPr>
              <a:t>Základy politik EU v kontextu Projektového </a:t>
            </a:r>
            <a:r>
              <a:rPr lang="cs-CZ" sz="1400" dirty="0" err="1" smtClean="0">
                <a:solidFill>
                  <a:schemeClr val="bg1"/>
                </a:solidFill>
              </a:rPr>
              <a:t>manAGEMENTU</a:t>
            </a:r>
            <a:endParaRPr lang="cs-CZ" sz="1400" dirty="0" smtClean="0">
              <a:solidFill>
                <a:schemeClr val="bg1"/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</a:t>
            </a:r>
            <a:r>
              <a:rPr lang="cs-CZ" sz="1400" dirty="0" smtClean="0">
                <a:solidFill>
                  <a:schemeClr val="bg1"/>
                </a:solidFill>
              </a:rPr>
              <a:t>9. února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ROZPOČET EU – CELKOVÝ PŘEHLED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2000240"/>
            <a:ext cx="8580388" cy="359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Strukturální pomoc EU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cs-CZ" dirty="0" smtClean="0"/>
              <a:t>CÍLE: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cs-CZ" dirty="0" smtClean="0"/>
              <a:t>Konvergence</a:t>
            </a:r>
          </a:p>
          <a:p>
            <a:pPr marL="788670" lvl="1" indent="-514350" algn="just"/>
            <a:r>
              <a:rPr lang="cs-CZ" dirty="0" smtClean="0"/>
              <a:t>Podpora růstu a tvorby pracovních míst v nejméně rozvinutých  členských zemích a oblastech.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cs-CZ" dirty="0" smtClean="0"/>
              <a:t>Regionální konkurenceschopnost a zaměstnanost</a:t>
            </a:r>
          </a:p>
          <a:p>
            <a:pPr marL="788670" lvl="1" indent="-514350" algn="just"/>
            <a:r>
              <a:rPr lang="cs-CZ" dirty="0" smtClean="0"/>
              <a:t>Regionální programy pro regiony a orgány regionální správy podporující ekonomické změny v průmyslových, městských a venkovských oblastech.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cs-CZ" dirty="0" smtClean="0"/>
              <a:t>Evropská územní spolupráce</a:t>
            </a:r>
          </a:p>
          <a:p>
            <a:pPr marL="788670" lvl="1" indent="-514350" algn="just"/>
            <a:r>
              <a:rPr lang="cs-CZ" dirty="0" smtClean="0"/>
              <a:t>Podpora harmonického a vyváženého rozvoje na území Unie.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Strukturální pomoc EU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Tematické Operační programy:</a:t>
            </a:r>
          </a:p>
          <a:p>
            <a:pPr lvl="1"/>
            <a:r>
              <a:rPr lang="cs-CZ" dirty="0" smtClean="0"/>
              <a:t>Integrovaný operační program</a:t>
            </a:r>
          </a:p>
          <a:p>
            <a:pPr lvl="1"/>
            <a:r>
              <a:rPr lang="cs-CZ" dirty="0" smtClean="0"/>
              <a:t>OP Podnikání a Inovace</a:t>
            </a:r>
          </a:p>
          <a:p>
            <a:pPr lvl="1"/>
            <a:r>
              <a:rPr lang="cs-CZ" dirty="0" smtClean="0"/>
              <a:t>OP Životní prostředí</a:t>
            </a:r>
          </a:p>
          <a:p>
            <a:pPr lvl="1"/>
            <a:r>
              <a:rPr lang="cs-CZ" dirty="0" smtClean="0"/>
              <a:t>OP Doprava</a:t>
            </a:r>
          </a:p>
          <a:p>
            <a:pPr lvl="1"/>
            <a:r>
              <a:rPr lang="cs-CZ" dirty="0" smtClean="0"/>
              <a:t>OP Vzdělávání pro konkurenceschopnost</a:t>
            </a:r>
          </a:p>
          <a:p>
            <a:pPr lvl="1"/>
            <a:r>
              <a:rPr lang="cs-CZ" dirty="0" smtClean="0"/>
              <a:t>OP Výzkum a vývoj pro inovace</a:t>
            </a:r>
          </a:p>
          <a:p>
            <a:pPr lvl="1"/>
            <a:r>
              <a:rPr lang="cs-CZ" dirty="0" smtClean="0"/>
              <a:t>OP Lidské zdroje a zaměstnanost</a:t>
            </a:r>
          </a:p>
          <a:p>
            <a:pPr lvl="1"/>
            <a:r>
              <a:rPr lang="cs-CZ" dirty="0" smtClean="0"/>
              <a:t>OP Technická pomoc</a:t>
            </a:r>
          </a:p>
          <a:p>
            <a:r>
              <a:rPr lang="cs-CZ" dirty="0" smtClean="0"/>
              <a:t>Operační programy Praha:</a:t>
            </a:r>
          </a:p>
          <a:p>
            <a:pPr lvl="1"/>
            <a:r>
              <a:rPr lang="cs-CZ" dirty="0" smtClean="0"/>
              <a:t>OP Praha Konkurenceschopnost</a:t>
            </a:r>
          </a:p>
          <a:p>
            <a:pPr lvl="1"/>
            <a:r>
              <a:rPr lang="cs-CZ" dirty="0" smtClean="0"/>
              <a:t>OP Praha Adaptabilita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Strukturální pomoc EU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cs-CZ" dirty="0" smtClean="0"/>
              <a:t>Regionální Operační programy:</a:t>
            </a:r>
          </a:p>
          <a:p>
            <a:pPr lvl="1" algn="just"/>
            <a:r>
              <a:rPr lang="cs-CZ" dirty="0" smtClean="0"/>
              <a:t>ROP NUTS II Severozápad</a:t>
            </a:r>
          </a:p>
          <a:p>
            <a:pPr lvl="1" algn="just"/>
            <a:r>
              <a:rPr lang="cs-CZ" dirty="0" smtClean="0"/>
              <a:t>ROP NUTS II Severovýchod</a:t>
            </a:r>
          </a:p>
          <a:p>
            <a:pPr lvl="1" algn="just"/>
            <a:r>
              <a:rPr lang="cs-CZ" dirty="0" smtClean="0"/>
              <a:t>ROP NUTS II Střední Čechy</a:t>
            </a:r>
          </a:p>
          <a:p>
            <a:pPr lvl="1" algn="just"/>
            <a:r>
              <a:rPr lang="cs-CZ" dirty="0" smtClean="0"/>
              <a:t>ROP NUTS II Jihozápad</a:t>
            </a:r>
          </a:p>
          <a:p>
            <a:pPr lvl="1" algn="just"/>
            <a:r>
              <a:rPr lang="cs-CZ" dirty="0" smtClean="0"/>
              <a:t>ROP NUTS II Jihovýchod</a:t>
            </a:r>
          </a:p>
          <a:p>
            <a:pPr lvl="1" algn="just"/>
            <a:r>
              <a:rPr lang="cs-CZ" dirty="0" smtClean="0"/>
              <a:t>ROP NUTS II </a:t>
            </a:r>
            <a:r>
              <a:rPr lang="cs-CZ" dirty="0" err="1" smtClean="0"/>
              <a:t>Moravskoslezsko</a:t>
            </a:r>
            <a:endParaRPr lang="cs-CZ" dirty="0" smtClean="0"/>
          </a:p>
          <a:p>
            <a:pPr lvl="1" algn="just"/>
            <a:r>
              <a:rPr lang="cs-CZ" dirty="0" smtClean="0"/>
              <a:t>ROP NUTS II Střední Morava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Strukturální pomoc EU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Územní spolupráce:</a:t>
            </a:r>
          </a:p>
          <a:p>
            <a:pPr lvl="1"/>
            <a:r>
              <a:rPr lang="cs-CZ" dirty="0" smtClean="0"/>
              <a:t>OP Meziregionální spolupráce</a:t>
            </a:r>
          </a:p>
          <a:p>
            <a:pPr lvl="1"/>
            <a:r>
              <a:rPr lang="cs-CZ" dirty="0" smtClean="0"/>
              <a:t>OP Nadnárodní spolupráce</a:t>
            </a:r>
          </a:p>
          <a:p>
            <a:pPr lvl="1"/>
            <a:r>
              <a:rPr lang="cs-CZ" dirty="0" smtClean="0"/>
              <a:t>Cíl 3 Česká republika – Svobodný stát Bavorsko 2007 – 2013</a:t>
            </a:r>
          </a:p>
          <a:p>
            <a:pPr lvl="1"/>
            <a:r>
              <a:rPr lang="cs-CZ" dirty="0" smtClean="0"/>
              <a:t>OP </a:t>
            </a:r>
            <a:r>
              <a:rPr lang="cs-CZ" dirty="0" err="1" smtClean="0"/>
              <a:t>Přeshraniční</a:t>
            </a:r>
            <a:r>
              <a:rPr lang="cs-CZ" dirty="0" smtClean="0"/>
              <a:t> spolupráce Česká republika – Polská republika 2007 – 2013</a:t>
            </a:r>
          </a:p>
          <a:p>
            <a:pPr lvl="1"/>
            <a:r>
              <a:rPr lang="cs-CZ" dirty="0" smtClean="0"/>
              <a:t>Cíl Evropská územní spolupráce Rakousko – Česká republika 2007 – 2013</a:t>
            </a:r>
          </a:p>
          <a:p>
            <a:pPr lvl="1"/>
            <a:r>
              <a:rPr lang="cs-CZ" dirty="0" smtClean="0"/>
              <a:t>Cíl 3 na podporu </a:t>
            </a:r>
            <a:r>
              <a:rPr lang="cs-CZ" dirty="0" err="1" smtClean="0"/>
              <a:t>přeshraniční</a:t>
            </a:r>
            <a:r>
              <a:rPr lang="cs-CZ" dirty="0" smtClean="0"/>
              <a:t> spolupráce 2007 – 2013 mezi Svobodným státem Sasko a Českou republikou</a:t>
            </a:r>
          </a:p>
          <a:p>
            <a:pPr lvl="1"/>
            <a:r>
              <a:rPr lang="cs-CZ" dirty="0" smtClean="0"/>
              <a:t>Program </a:t>
            </a:r>
            <a:r>
              <a:rPr lang="cs-CZ" dirty="0" err="1" smtClean="0"/>
              <a:t>přeshraniční</a:t>
            </a:r>
            <a:r>
              <a:rPr lang="cs-CZ" dirty="0" smtClean="0"/>
              <a:t> spolupráce Slovenská republika – Česká republika 2007 - 2013</a:t>
            </a:r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Strukturální pomoc EU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Na právě probíhající programové období 2007 – 2013 má ČR z evropských fondů k dispozici 26,69 miliard EUR. Tato suma lze přibližně přirovnat ke třem čtvrtinám ročního státního rozpočtu EU.</a:t>
            </a:r>
          </a:p>
          <a:p>
            <a:r>
              <a:rPr lang="cs-CZ" dirty="0" smtClean="0"/>
              <a:t>Aktuální stav čerpání:</a:t>
            </a:r>
          </a:p>
          <a:p>
            <a:pPr lvl="1"/>
            <a:r>
              <a:rPr lang="cs-CZ" dirty="0" smtClean="0"/>
              <a:t>Celková alokace fondů EU – 754,9 mld. Kč</a:t>
            </a:r>
          </a:p>
          <a:p>
            <a:pPr lvl="1"/>
            <a:r>
              <a:rPr lang="cs-CZ" dirty="0" smtClean="0"/>
              <a:t>Podané žádosti o podporu – 1014,1 mld. Kč</a:t>
            </a:r>
          </a:p>
          <a:p>
            <a:pPr lvl="1"/>
            <a:r>
              <a:rPr lang="cs-CZ" dirty="0" smtClean="0"/>
              <a:t>Schválené projekty – 423,9 mld. Kč</a:t>
            </a:r>
          </a:p>
          <a:p>
            <a:pPr lvl="1"/>
            <a:r>
              <a:rPr lang="cs-CZ" dirty="0" smtClean="0"/>
              <a:t>Proplacené finanční prostředky – 207,1 mld. Kč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Komunitární</a:t>
            </a:r>
            <a:r>
              <a:rPr lang="cs-CZ" dirty="0" smtClean="0"/>
              <a:t> programy EU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err="1" smtClean="0"/>
              <a:t>Komunitární</a:t>
            </a:r>
            <a:r>
              <a:rPr lang="cs-CZ" dirty="0" smtClean="0"/>
              <a:t> programy jsou finančním nástrojem Evropského společenství, které jsou financovány přímo z evropského rozpočtu.</a:t>
            </a:r>
          </a:p>
          <a:p>
            <a:r>
              <a:rPr lang="cs-CZ" dirty="0" smtClean="0"/>
              <a:t>Jejich cílem je podpořit mezinárodní spolupráci subjektů z jednotlivých členských zemí v oblastech, které přímo souvisí s evropskými politikami.</a:t>
            </a:r>
          </a:p>
          <a:p>
            <a:r>
              <a:rPr lang="cs-CZ" dirty="0" smtClean="0"/>
              <a:t>Na rozdíl od operačních programů je spravování </a:t>
            </a:r>
            <a:r>
              <a:rPr lang="cs-CZ" dirty="0" err="1" smtClean="0"/>
              <a:t>komunitárních</a:t>
            </a:r>
            <a:r>
              <a:rPr lang="cs-CZ" dirty="0" smtClean="0"/>
              <a:t> programů a příprava konkrétních výzev zpravidla v pravomoci </a:t>
            </a:r>
            <a:r>
              <a:rPr lang="cs-CZ" dirty="0" err="1" smtClean="0"/>
              <a:t>Evoprksé</a:t>
            </a:r>
            <a:r>
              <a:rPr lang="cs-CZ" dirty="0" smtClean="0"/>
              <a:t> komise. Existují však výjimky, například u programů Celoživotního učení nebo Mládež v akci, které jsou implementovány přímo v členské zemi prostřednictvím národní agentury. </a:t>
            </a:r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Komunitární</a:t>
            </a:r>
            <a:r>
              <a:rPr lang="cs-CZ" dirty="0" smtClean="0"/>
              <a:t> programy EU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cs-CZ" dirty="0" smtClean="0"/>
              <a:t>Z </a:t>
            </a:r>
            <a:r>
              <a:rPr lang="cs-CZ" dirty="0" err="1" smtClean="0"/>
              <a:t>komunitárních</a:t>
            </a:r>
            <a:r>
              <a:rPr lang="cs-CZ" dirty="0" smtClean="0"/>
              <a:t> programů je možné financovat následující aktivity:</a:t>
            </a:r>
          </a:p>
          <a:p>
            <a:pPr lvl="1" algn="just"/>
            <a:r>
              <a:rPr lang="cs-CZ" dirty="0" smtClean="0"/>
              <a:t>Výzkum a inovace</a:t>
            </a:r>
          </a:p>
          <a:p>
            <a:pPr lvl="1" algn="just"/>
            <a:r>
              <a:rPr lang="cs-CZ" dirty="0" smtClean="0"/>
              <a:t>Podnikání</a:t>
            </a:r>
          </a:p>
          <a:p>
            <a:pPr lvl="1" algn="just"/>
            <a:r>
              <a:rPr lang="cs-CZ" dirty="0" smtClean="0"/>
              <a:t>Doprava</a:t>
            </a:r>
          </a:p>
          <a:p>
            <a:pPr lvl="1" algn="just"/>
            <a:r>
              <a:rPr lang="cs-CZ" dirty="0" smtClean="0"/>
              <a:t>Energetika</a:t>
            </a:r>
          </a:p>
          <a:p>
            <a:pPr lvl="1" algn="just"/>
            <a:r>
              <a:rPr lang="cs-CZ" dirty="0" smtClean="0"/>
              <a:t>Životní prostředí</a:t>
            </a:r>
          </a:p>
          <a:p>
            <a:pPr lvl="1" algn="just"/>
            <a:r>
              <a:rPr lang="cs-CZ" dirty="0" smtClean="0"/>
              <a:t>Informační společnost</a:t>
            </a:r>
          </a:p>
          <a:p>
            <a:pPr lvl="1" algn="just"/>
            <a:r>
              <a:rPr lang="cs-CZ" dirty="0" smtClean="0"/>
              <a:t>Zdraví</a:t>
            </a:r>
          </a:p>
          <a:p>
            <a:pPr lvl="1" algn="just"/>
            <a:r>
              <a:rPr lang="cs-CZ" dirty="0" smtClean="0"/>
              <a:t>Vzdělávání</a:t>
            </a:r>
          </a:p>
          <a:p>
            <a:pPr lvl="1" algn="just"/>
            <a:r>
              <a:rPr lang="cs-CZ" dirty="0" smtClean="0"/>
              <a:t>Kultura</a:t>
            </a:r>
          </a:p>
          <a:p>
            <a:pPr lvl="1" algn="just"/>
            <a:r>
              <a:rPr lang="cs-CZ" dirty="0" smtClean="0"/>
              <a:t>Sociální politika</a:t>
            </a:r>
          </a:p>
          <a:p>
            <a:pPr lvl="1" algn="just"/>
            <a:r>
              <a:rPr lang="cs-CZ" dirty="0" smtClean="0"/>
              <a:t>Svoboda, bezpečí, atd.</a:t>
            </a: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Komunitární</a:t>
            </a:r>
            <a:r>
              <a:rPr lang="cs-CZ" dirty="0" smtClean="0"/>
              <a:t> programy EU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Příklady konkrétních programů:</a:t>
            </a:r>
          </a:p>
          <a:p>
            <a:pPr lvl="1"/>
            <a:r>
              <a:rPr lang="cs-CZ" dirty="0" smtClean="0"/>
              <a:t>7. rámcový program pro výzkum a vývoj</a:t>
            </a:r>
          </a:p>
          <a:p>
            <a:pPr lvl="1"/>
            <a:r>
              <a:rPr lang="cs-CZ" dirty="0" smtClean="0"/>
              <a:t>Celoživotní učení</a:t>
            </a:r>
          </a:p>
          <a:p>
            <a:pPr lvl="1"/>
            <a:r>
              <a:rPr lang="cs-CZ" dirty="0" smtClean="0"/>
              <a:t>Mládež v akci</a:t>
            </a:r>
          </a:p>
          <a:p>
            <a:pPr lvl="1"/>
            <a:r>
              <a:rPr lang="cs-CZ" dirty="0" smtClean="0"/>
              <a:t>Kultura 2007</a:t>
            </a:r>
          </a:p>
          <a:p>
            <a:pPr lvl="1"/>
            <a:r>
              <a:rPr lang="cs-CZ" dirty="0" smtClean="0"/>
              <a:t>MEDIA 2007</a:t>
            </a:r>
          </a:p>
          <a:p>
            <a:pPr lvl="1"/>
            <a:r>
              <a:rPr lang="cs-CZ" dirty="0" smtClean="0"/>
              <a:t>Solidarita a řízení migračních toků</a:t>
            </a:r>
          </a:p>
          <a:p>
            <a:pPr lvl="1"/>
            <a:r>
              <a:rPr lang="cs-CZ" dirty="0" smtClean="0"/>
              <a:t>Bezpečnost a ochrana svobod</a:t>
            </a:r>
          </a:p>
          <a:p>
            <a:pPr lvl="1"/>
            <a:r>
              <a:rPr lang="cs-CZ" dirty="0" smtClean="0"/>
              <a:t>Transevropské sítě</a:t>
            </a:r>
          </a:p>
          <a:p>
            <a:pPr lvl="1"/>
            <a:r>
              <a:rPr lang="cs-CZ" dirty="0" err="1" smtClean="0"/>
              <a:t>Marco</a:t>
            </a:r>
            <a:r>
              <a:rPr lang="cs-CZ" dirty="0" smtClean="0"/>
              <a:t> Polo II</a:t>
            </a:r>
          </a:p>
          <a:p>
            <a:pPr lvl="1"/>
            <a:r>
              <a:rPr lang="cs-CZ" dirty="0" smtClean="0"/>
              <a:t>Galileo</a:t>
            </a:r>
          </a:p>
          <a:p>
            <a:pPr lvl="1"/>
            <a:r>
              <a:rPr lang="cs-CZ" dirty="0" smtClean="0"/>
              <a:t>A další…</a:t>
            </a:r>
            <a:endParaRPr lang="cs-CZ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VZNIK POTŘEBY POLITIKY SOUDRŽNOSTI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Rozšiřování Evropské Unie:</a:t>
            </a:r>
          </a:p>
          <a:p>
            <a:pPr>
              <a:buNone/>
            </a:pPr>
            <a:r>
              <a:rPr lang="cs-CZ" dirty="0" smtClean="0"/>
              <a:t>1952 – Belgie, Lucembursko, Nizozemsko, Francie, Itálie, Německo</a:t>
            </a:r>
          </a:p>
          <a:p>
            <a:pPr>
              <a:buNone/>
            </a:pPr>
            <a:r>
              <a:rPr lang="cs-CZ" dirty="0" smtClean="0"/>
              <a:t>1973 – Dánsko, Irsko, Velká Británie</a:t>
            </a:r>
          </a:p>
          <a:p>
            <a:pPr>
              <a:buNone/>
            </a:pPr>
            <a:r>
              <a:rPr lang="cs-CZ" dirty="0" smtClean="0"/>
              <a:t>1981 – Řecko</a:t>
            </a:r>
          </a:p>
          <a:p>
            <a:pPr>
              <a:buNone/>
            </a:pPr>
            <a:r>
              <a:rPr lang="cs-CZ" dirty="0" smtClean="0"/>
              <a:t>1986 – Portugalsko a Španělsko</a:t>
            </a:r>
          </a:p>
          <a:p>
            <a:pPr>
              <a:buNone/>
            </a:pPr>
            <a:r>
              <a:rPr lang="cs-CZ" dirty="0" smtClean="0"/>
              <a:t>1995 – Rakousko, Finsko a Švédsko</a:t>
            </a:r>
          </a:p>
          <a:p>
            <a:pPr>
              <a:buNone/>
            </a:pPr>
            <a:r>
              <a:rPr lang="cs-CZ" dirty="0" smtClean="0"/>
              <a:t>2004 – Česko, Estonsko, Kypr, Litva, Lotyšsko, Maďarsko, Malta, Polsko, Slovensko a Slovinsko</a:t>
            </a:r>
          </a:p>
          <a:p>
            <a:pPr>
              <a:buNone/>
            </a:pPr>
            <a:r>
              <a:rPr lang="cs-CZ" dirty="0" smtClean="0"/>
              <a:t>2007 – Bulharsko a Rumunsko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VZNIK POTŘEBY POLITIKY SOUDRŽNOSTI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/>
            <a:r>
              <a:rPr lang="cs-CZ" sz="2400" dirty="0" smtClean="0"/>
              <a:t>Politika hospodářské, sociální a územní soudržnosti (HSUS):</a:t>
            </a:r>
          </a:p>
          <a:p>
            <a:pPr marL="514350" indent="-514350">
              <a:buNone/>
            </a:pPr>
            <a:endParaRPr lang="cs-CZ" sz="2400" dirty="0" smtClean="0"/>
          </a:p>
          <a:p>
            <a:pPr marL="788670" lvl="1" indent="-514350"/>
            <a:r>
              <a:rPr lang="cs-CZ" sz="1900" dirty="0" smtClean="0"/>
              <a:t>Zmírňování výrazných nerovností přetrvávajících mezi státy a regiony EU.</a:t>
            </a:r>
          </a:p>
          <a:p>
            <a:pPr marL="788670" lvl="1" indent="-514350"/>
            <a:r>
              <a:rPr lang="cs-CZ" sz="1900" dirty="0" smtClean="0"/>
              <a:t>Nerovnosti negativně ovlivňují výkonnost ekonomiky celé Evropské unie, jakož i její politickou soudržnost.</a:t>
            </a:r>
          </a:p>
          <a:p>
            <a:pPr marL="788670" lvl="1" indent="-514350"/>
            <a:r>
              <a:rPr lang="cs-CZ" sz="1900" dirty="0" smtClean="0"/>
              <a:t>Koordinace a harmonizace politiky je zajišťována orgány EU, realizace poté členskými státy.</a:t>
            </a:r>
          </a:p>
          <a:p>
            <a:pPr marL="514350" indent="-514350">
              <a:buNone/>
            </a:pPr>
            <a:endParaRPr lang="cs-CZ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POLITIY HSUS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dirty="0" smtClean="0"/>
              <a:t>Hlavním úkolem politiky soudržnosti je zajistit, aby se regiony, jejichž rozvoj zaostává za evropským průměrem dostaly pomocí investic do infrastruktury a do řady dalších oblastí na stejnou úroveň</a:t>
            </a:r>
          </a:p>
          <a:p>
            <a:pPr algn="just"/>
            <a:r>
              <a:rPr lang="cs-CZ" dirty="0" smtClean="0"/>
              <a:t>Politika má tedy dle svých tvůrců napomáhat ke snižování disparit mezi jednotlivými oblastmi/ regiony</a:t>
            </a:r>
          </a:p>
          <a:p>
            <a:pPr algn="just"/>
            <a:r>
              <a:rPr lang="cs-CZ" dirty="0" smtClean="0"/>
              <a:t>Směrodatným ukazatelem pro politiku HSUS je 75% průměru HDP/obyvatele v EU.</a:t>
            </a:r>
            <a:endParaRPr lang="en-US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FONDY POLITIKY SOUDRŽNOSTI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Evropský Sociální Fond:</a:t>
            </a:r>
            <a:endParaRPr lang="en-US" dirty="0" smtClean="0"/>
          </a:p>
          <a:p>
            <a:pPr lvl="1"/>
            <a:r>
              <a:rPr lang="cs-CZ" dirty="0" smtClean="0"/>
              <a:t>Vznik v roce 1957.</a:t>
            </a:r>
          </a:p>
          <a:p>
            <a:pPr lvl="1"/>
            <a:r>
              <a:rPr lang="cs-CZ" dirty="0" smtClean="0"/>
              <a:t>Co podporuje?</a:t>
            </a:r>
          </a:p>
          <a:p>
            <a:pPr lvl="2"/>
            <a:r>
              <a:rPr lang="cs-CZ" dirty="0" smtClean="0"/>
              <a:t>Poskytuje školení a rekvalifikaci,</a:t>
            </a:r>
          </a:p>
          <a:p>
            <a:pPr lvl="2"/>
            <a:r>
              <a:rPr lang="cs-CZ" dirty="0" smtClean="0"/>
              <a:t>Zvyšuje dovednosti,</a:t>
            </a:r>
          </a:p>
          <a:p>
            <a:pPr lvl="2"/>
            <a:r>
              <a:rPr lang="cs-CZ" dirty="0" smtClean="0"/>
              <a:t>Rozvíjí kariéru lidí, </a:t>
            </a:r>
          </a:p>
          <a:p>
            <a:pPr lvl="2"/>
            <a:r>
              <a:rPr lang="cs-CZ" dirty="0" smtClean="0"/>
              <a:t>Podporuje rozvoj podnikání.</a:t>
            </a:r>
          </a:p>
          <a:p>
            <a:pPr lvl="1"/>
            <a:r>
              <a:rPr lang="cs-CZ" dirty="0" smtClean="0"/>
              <a:t>Modernizace služeb:</a:t>
            </a:r>
          </a:p>
          <a:p>
            <a:pPr lvl="2"/>
            <a:r>
              <a:rPr lang="cs-CZ" dirty="0" smtClean="0"/>
              <a:t>Začínající podniky, ekologické služby, omezování byrokracie, ochrana zdraví a spotřebitelů, potravinářské a pracovní normy.</a:t>
            </a:r>
          </a:p>
          <a:p>
            <a:pPr lvl="1"/>
            <a:r>
              <a:rPr lang="cs-CZ" dirty="0" smtClean="0"/>
              <a:t>Prostřednictvím ESF investuje Evropa do svých občanů více než 10 miliard EUR ročně.</a:t>
            </a:r>
            <a:endParaRPr lang="en-US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FONDY POLITIKY SOUDRŽNOSTI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Evropský Fond pro Regionální Rozvoj:</a:t>
            </a:r>
            <a:endParaRPr lang="en-US" dirty="0" smtClean="0"/>
          </a:p>
          <a:p>
            <a:pPr lvl="1"/>
            <a:r>
              <a:rPr lang="cs-CZ" dirty="0" smtClean="0"/>
              <a:t>Vznik 1975</a:t>
            </a:r>
          </a:p>
          <a:p>
            <a:pPr lvl="1"/>
            <a:r>
              <a:rPr lang="cs-CZ" dirty="0" smtClean="0"/>
              <a:t>Co podporuje?</a:t>
            </a:r>
          </a:p>
          <a:p>
            <a:pPr lvl="2"/>
            <a:r>
              <a:rPr lang="cs-CZ" dirty="0" smtClean="0"/>
              <a:t>Modernizace a diverzifikace hospodářských struktur a zachování a vytváření udržitelných pracovních míst,</a:t>
            </a:r>
          </a:p>
          <a:p>
            <a:pPr lvl="2"/>
            <a:r>
              <a:rPr lang="cs-CZ" dirty="0" smtClean="0"/>
              <a:t>Inovace a znalostní ekonomika,</a:t>
            </a:r>
          </a:p>
          <a:p>
            <a:pPr lvl="2"/>
            <a:r>
              <a:rPr lang="cs-CZ" dirty="0" smtClean="0"/>
              <a:t>Životní prostředí a prevence rizik,</a:t>
            </a:r>
          </a:p>
          <a:p>
            <a:pPr lvl="2"/>
            <a:r>
              <a:rPr lang="cs-CZ" dirty="0" smtClean="0"/>
              <a:t>Přístup ke službám obecného hospodářského zájmu v oblasti dopravy a telekomunikací,</a:t>
            </a:r>
          </a:p>
          <a:p>
            <a:pPr lvl="2"/>
            <a:r>
              <a:rPr lang="cs-CZ" dirty="0" smtClean="0"/>
              <a:t>Rozvoj </a:t>
            </a:r>
            <a:r>
              <a:rPr lang="cs-CZ" dirty="0" err="1" smtClean="0"/>
              <a:t>přeshraničních</a:t>
            </a:r>
            <a:r>
              <a:rPr lang="cs-CZ" dirty="0" smtClean="0"/>
              <a:t> hospodářských a sociálních </a:t>
            </a:r>
            <a:r>
              <a:rPr lang="cs-CZ" dirty="0" err="1" smtClean="0"/>
              <a:t>čínností</a:t>
            </a:r>
            <a:endParaRPr lang="cs-CZ" dirty="0" smtClean="0"/>
          </a:p>
          <a:p>
            <a:pPr lvl="2"/>
            <a:r>
              <a:rPr lang="cs-CZ" dirty="0" smtClean="0"/>
              <a:t>Navazování a rozvoj mezinárodní spolupráce</a:t>
            </a:r>
          </a:p>
          <a:p>
            <a:pPr lvl="2"/>
            <a:r>
              <a:rPr lang="cs-CZ" dirty="0" smtClean="0"/>
              <a:t>Zvyšování účinnosti regionální politiky prostřednictvím meziregionální spolupráce.</a:t>
            </a:r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FONDY POLITIKY SOUDRŽNOSTI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Kohezní fond (nepatří mezi strukturální fondy):</a:t>
            </a:r>
          </a:p>
          <a:p>
            <a:pPr lvl="1"/>
            <a:r>
              <a:rPr lang="cs-CZ" dirty="0" smtClean="0"/>
              <a:t>Vznik 1993</a:t>
            </a:r>
          </a:p>
          <a:p>
            <a:pPr lvl="1"/>
            <a:r>
              <a:rPr lang="cs-CZ" dirty="0" smtClean="0"/>
              <a:t>Co podporuje?</a:t>
            </a:r>
          </a:p>
          <a:p>
            <a:pPr lvl="2"/>
            <a:r>
              <a:rPr lang="cs-CZ" dirty="0" smtClean="0"/>
              <a:t>Přímé financování velkých projektů v oblasti životního prostředí a rozvoje dopravy,</a:t>
            </a:r>
          </a:p>
          <a:p>
            <a:pPr lvl="2"/>
            <a:r>
              <a:rPr lang="cs-CZ" dirty="0" smtClean="0"/>
              <a:t>Spolufinancuje propagační a informační kampaně.</a:t>
            </a:r>
          </a:p>
          <a:p>
            <a:pPr lvl="2"/>
            <a:endParaRPr lang="cs-CZ" dirty="0" smtClean="0"/>
          </a:p>
          <a:p>
            <a:pPr lvl="1"/>
            <a:r>
              <a:rPr lang="cs-CZ" dirty="0" smtClean="0"/>
              <a:t>Stát, který chce čerpat finanční prostředky z Kohezního fondu musí mít HDP na obyvatele menší než 90% průměru EU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ROZPOČET EU – PŘÍJMY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3600" algn="just"/>
            <a:r>
              <a:rPr lang="cs-CZ" dirty="0" smtClean="0"/>
              <a:t>Vlastní zdroje:</a:t>
            </a:r>
          </a:p>
          <a:p>
            <a:pPr marL="547920" lvl="1" algn="just"/>
            <a:r>
              <a:rPr lang="cs-CZ" dirty="0" smtClean="0"/>
              <a:t>Cla z obchodu se třetími zeměmi vybraná podle společného celního tarifu</a:t>
            </a:r>
          </a:p>
          <a:p>
            <a:pPr marL="547920" lvl="1" algn="just"/>
            <a:r>
              <a:rPr lang="cs-CZ" dirty="0" smtClean="0"/>
              <a:t>Dávky uvalené na dovoz zemědělských produktů</a:t>
            </a:r>
          </a:p>
          <a:p>
            <a:pPr marL="547920" lvl="1" algn="just"/>
            <a:r>
              <a:rPr lang="cs-CZ" dirty="0" smtClean="0"/>
              <a:t>Dávky valené na cukr a </a:t>
            </a:r>
            <a:r>
              <a:rPr lang="cs-CZ" dirty="0" err="1" smtClean="0"/>
              <a:t>izoglukózu</a:t>
            </a:r>
            <a:endParaRPr lang="cs-CZ" dirty="0" smtClean="0"/>
          </a:p>
          <a:p>
            <a:pPr marL="547920" lvl="1" algn="just"/>
            <a:r>
              <a:rPr lang="cs-CZ" dirty="0" smtClean="0"/>
              <a:t>Zdroj z daně z přidané hodnoty</a:t>
            </a:r>
          </a:p>
          <a:p>
            <a:pPr marL="547920" lvl="1" algn="just"/>
            <a:r>
              <a:rPr lang="cs-CZ" dirty="0" smtClean="0"/>
              <a:t>Zdroj založený na hrubém národním důchodu členských států</a:t>
            </a:r>
          </a:p>
          <a:p>
            <a:pPr marL="273600" algn="just"/>
            <a:r>
              <a:rPr lang="cs-CZ" dirty="0" smtClean="0"/>
              <a:t>Další zdroje:</a:t>
            </a:r>
          </a:p>
          <a:p>
            <a:pPr marL="547920" lvl="1" algn="just"/>
            <a:r>
              <a:rPr lang="cs-CZ" dirty="0" smtClean="0"/>
              <a:t>Přebytky z předcházejícího roku</a:t>
            </a:r>
          </a:p>
          <a:p>
            <a:pPr marL="547920" lvl="1" algn="just"/>
            <a:r>
              <a:rPr lang="cs-CZ" dirty="0" smtClean="0"/>
              <a:t>Příjmy z administrativních operací institucí</a:t>
            </a:r>
          </a:p>
          <a:p>
            <a:pPr marL="547920" lvl="1" algn="just"/>
            <a:r>
              <a:rPr lang="cs-CZ" dirty="0" smtClean="0"/>
              <a:t>Úroky z opožděných splátek</a:t>
            </a:r>
          </a:p>
          <a:p>
            <a:pPr marL="547920" lvl="1" algn="just"/>
            <a:r>
              <a:rPr lang="cs-CZ" dirty="0" smtClean="0"/>
              <a:t>Sankce, apod.</a:t>
            </a: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ROZPOČET EU - VÝDAJE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Udržitelný růst</a:t>
            </a:r>
          </a:p>
          <a:p>
            <a:pPr marL="788670" lvl="1" indent="-514350">
              <a:buFont typeface="+mj-lt"/>
              <a:buAutoNum type="arabicPeriod"/>
            </a:pPr>
            <a:r>
              <a:rPr lang="cs-CZ" sz="1900" dirty="0" smtClean="0"/>
              <a:t>Konkurenceschopnost pro růst a zaměstnanost</a:t>
            </a:r>
          </a:p>
          <a:p>
            <a:pPr marL="788670" lvl="1" indent="-514350">
              <a:buFont typeface="+mj-lt"/>
              <a:buAutoNum type="arabicPeriod"/>
            </a:pPr>
            <a:r>
              <a:rPr lang="cs-CZ" sz="1900" dirty="0" smtClean="0"/>
              <a:t>Soudržnost pro růst a zaměstnanost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Ochrana a řízení přírodních zdrojů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Občanství, Svoboda, Bezpečnost a Spravedlnost</a:t>
            </a:r>
          </a:p>
          <a:p>
            <a:pPr marL="788670" lvl="1" indent="-514350">
              <a:buFont typeface="+mj-lt"/>
              <a:buAutoNum type="arabicPeriod"/>
            </a:pPr>
            <a:r>
              <a:rPr lang="cs-CZ" sz="1900" dirty="0" smtClean="0"/>
              <a:t>Svoboda, Bezpečnost a Spravedlnost</a:t>
            </a:r>
          </a:p>
          <a:p>
            <a:pPr marL="788670" lvl="1" indent="-514350">
              <a:buFont typeface="+mj-lt"/>
              <a:buAutoNum type="arabicPeriod"/>
            </a:pPr>
            <a:r>
              <a:rPr lang="cs-CZ" sz="1900" dirty="0" smtClean="0"/>
              <a:t>Občanství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EU jako Globální hráč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Administrativa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Kompenzace</a:t>
            </a:r>
            <a:endParaRPr lang="cs-CZ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280</TotalTime>
  <Words>1206</Words>
  <Application>Microsoft Office PowerPoint</Application>
  <PresentationFormat>Předvádění na obrazovce (4:3)</PresentationFormat>
  <Paragraphs>178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Administrativní</vt:lpstr>
      <vt:lpstr>PRODEV</vt:lpstr>
      <vt:lpstr>VZNIK POTŘEBY POLITIKY SOUDRŽNOSTI</vt:lpstr>
      <vt:lpstr>VZNIK POTŘEBY POLITIKY SOUDRŽNOSTI</vt:lpstr>
      <vt:lpstr>CÍLE POLITIY HSUS</vt:lpstr>
      <vt:lpstr>FONDY POLITIKY SOUDRŽNOSTI</vt:lpstr>
      <vt:lpstr>FONDY POLITIKY SOUDRŽNOSTI</vt:lpstr>
      <vt:lpstr>FONDY POLITIKY SOUDRŽNOSTI</vt:lpstr>
      <vt:lpstr>ROZPOČET EU – PŘÍJMY</vt:lpstr>
      <vt:lpstr>ROZPOČET EU - VÝDAJE</vt:lpstr>
      <vt:lpstr>ROZPOČET EU – CELKOVÝ PŘEHLED</vt:lpstr>
      <vt:lpstr>Strukturální pomoc EU</vt:lpstr>
      <vt:lpstr>Strukturální pomoc EU</vt:lpstr>
      <vt:lpstr>Strukturální pomoc EU</vt:lpstr>
      <vt:lpstr>Strukturální pomoc EU</vt:lpstr>
      <vt:lpstr>Strukturální pomoc EU</vt:lpstr>
      <vt:lpstr>Komunitární programy EU</vt:lpstr>
      <vt:lpstr>Komunitární programy EU</vt:lpstr>
      <vt:lpstr>Komunitární programy EU</vt:lpstr>
      <vt:lpstr>Snímek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Martin</dc:creator>
  <cp:lastModifiedBy>Acer eMachines</cp:lastModifiedBy>
  <cp:revision>66</cp:revision>
  <dcterms:created xsi:type="dcterms:W3CDTF">2011-02-02T08:13:11Z</dcterms:created>
  <dcterms:modified xsi:type="dcterms:W3CDTF">2011-06-10T10:23:09Z</dcterms:modified>
</cp:coreProperties>
</file>