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5" r:id="rId3"/>
    <p:sldId id="266" r:id="rId4"/>
    <p:sldId id="258" r:id="rId5"/>
    <p:sldId id="259" r:id="rId6"/>
    <p:sldId id="260" r:id="rId7"/>
    <p:sldId id="261" r:id="rId8"/>
    <p:sldId id="267" r:id="rId9"/>
    <p:sldId id="268" r:id="rId10"/>
    <p:sldId id="269" r:id="rId11"/>
    <p:sldId id="270" r:id="rId12"/>
    <p:sldId id="272" r:id="rId13"/>
    <p:sldId id="262" r:id="rId14"/>
    <p:sldId id="271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7A71C3-B0D5-4A9D-B6E4-6D2309A080F4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DE01914-70BF-4797-BE94-A8B5DC4264FE}">
      <dgm:prSet custT="1"/>
      <dgm:spPr/>
      <dgm:t>
        <a:bodyPr/>
        <a:lstStyle/>
        <a:p>
          <a:pPr rtl="0"/>
          <a:r>
            <a:rPr lang="cs-CZ" sz="1500" dirty="0" smtClean="0"/>
            <a:t>Transformace reality</a:t>
          </a:r>
          <a:endParaRPr lang="cs-CZ" sz="1500" dirty="0"/>
        </a:p>
      </dgm:t>
    </dgm:pt>
    <dgm:pt modelId="{96615F63-D881-4B4E-941A-CD8E949FF5CC}" type="parTrans" cxnId="{FE8C3F85-0010-483C-B56C-7ADEF3CD33DC}">
      <dgm:prSet/>
      <dgm:spPr/>
      <dgm:t>
        <a:bodyPr/>
        <a:lstStyle/>
        <a:p>
          <a:endParaRPr lang="cs-CZ"/>
        </a:p>
      </dgm:t>
    </dgm:pt>
    <dgm:pt modelId="{1F185428-5642-4096-8C08-A87A2EEEF6EC}" type="sibTrans" cxnId="{FE8C3F85-0010-483C-B56C-7ADEF3CD33DC}">
      <dgm:prSet/>
      <dgm:spPr/>
      <dgm:t>
        <a:bodyPr/>
        <a:lstStyle/>
        <a:p>
          <a:endParaRPr lang="cs-CZ"/>
        </a:p>
      </dgm:t>
    </dgm:pt>
    <dgm:pt modelId="{2E3E63DA-2C38-4EDA-819D-2E2124A6536F}">
      <dgm:prSet custT="1"/>
      <dgm:spPr/>
      <dgm:t>
        <a:bodyPr/>
        <a:lstStyle/>
        <a:p>
          <a:pPr rtl="0"/>
          <a:r>
            <a:rPr lang="cs-CZ" sz="1500" dirty="0" smtClean="0"/>
            <a:t>Identifikace</a:t>
          </a:r>
        </a:p>
        <a:p>
          <a:pPr rtl="0"/>
          <a:r>
            <a:rPr lang="cs-CZ" sz="1100" dirty="0" smtClean="0">
              <a:solidFill>
                <a:schemeClr val="tx1"/>
              </a:solidFill>
            </a:rPr>
            <a:t>Projektová myšlenka, partnerství,  analýza a posouzení, studie proveditelnosti</a:t>
          </a:r>
          <a:endParaRPr lang="cs-CZ" sz="1100" dirty="0" smtClean="0"/>
        </a:p>
      </dgm:t>
    </dgm:pt>
    <dgm:pt modelId="{C1E0F8DC-8930-4805-8F6B-0CA8137ACBA1}" type="parTrans" cxnId="{837A76B2-594B-4A4F-B7B3-02AF82647987}">
      <dgm:prSet/>
      <dgm:spPr/>
      <dgm:t>
        <a:bodyPr/>
        <a:lstStyle/>
        <a:p>
          <a:endParaRPr lang="cs-CZ"/>
        </a:p>
      </dgm:t>
    </dgm:pt>
    <dgm:pt modelId="{3CB4807B-935D-4F1B-9C2E-9AF846CA7D0D}" type="sibTrans" cxnId="{837A76B2-594B-4A4F-B7B3-02AF82647987}">
      <dgm:prSet/>
      <dgm:spPr/>
      <dgm:t>
        <a:bodyPr/>
        <a:lstStyle/>
        <a:p>
          <a:endParaRPr lang="cs-CZ"/>
        </a:p>
      </dgm:t>
    </dgm:pt>
    <dgm:pt modelId="{ACC7C7C8-3D51-4B63-B894-08A96EA90204}">
      <dgm:prSet custT="1"/>
      <dgm:spPr/>
      <dgm:t>
        <a:bodyPr/>
        <a:lstStyle/>
        <a:p>
          <a:pPr rtl="0"/>
          <a:r>
            <a:rPr lang="cs-CZ" sz="1500" dirty="0" smtClean="0"/>
            <a:t>Financování</a:t>
          </a:r>
        </a:p>
        <a:p>
          <a:pPr rtl="0"/>
          <a:r>
            <a:rPr lang="cs-CZ" sz="1100" dirty="0" smtClean="0">
              <a:solidFill>
                <a:schemeClr val="tx1"/>
              </a:solidFill>
            </a:rPr>
            <a:t>Získávání peněz od sponzorů, uzavírání smluv</a:t>
          </a:r>
        </a:p>
      </dgm:t>
    </dgm:pt>
    <dgm:pt modelId="{1C1D2F9D-01A7-40DC-9042-D99EC0EA0247}" type="parTrans" cxnId="{60958D39-0BEA-4157-951D-8AEC981C257E}">
      <dgm:prSet/>
      <dgm:spPr/>
      <dgm:t>
        <a:bodyPr/>
        <a:lstStyle/>
        <a:p>
          <a:endParaRPr lang="cs-CZ"/>
        </a:p>
      </dgm:t>
    </dgm:pt>
    <dgm:pt modelId="{706A3569-CE9C-4649-8499-4F2CAA678617}" type="sibTrans" cxnId="{60958D39-0BEA-4157-951D-8AEC981C257E}">
      <dgm:prSet/>
      <dgm:spPr/>
      <dgm:t>
        <a:bodyPr/>
        <a:lstStyle/>
        <a:p>
          <a:endParaRPr lang="cs-CZ"/>
        </a:p>
      </dgm:t>
    </dgm:pt>
    <dgm:pt modelId="{6DBDE8F0-00B0-49C7-BB66-79BB7235DEDF}">
      <dgm:prSet custT="1"/>
      <dgm:spPr/>
      <dgm:t>
        <a:bodyPr/>
        <a:lstStyle/>
        <a:p>
          <a:pPr rtl="0"/>
          <a:r>
            <a:rPr lang="cs-CZ" sz="1500" dirty="0" smtClean="0"/>
            <a:t>Programování</a:t>
          </a:r>
        </a:p>
        <a:p>
          <a:pPr rtl="0"/>
          <a:r>
            <a:rPr lang="cs-CZ" sz="1100" dirty="0" smtClean="0">
              <a:solidFill>
                <a:schemeClr val="tx1"/>
              </a:solidFill>
            </a:rPr>
            <a:t>Strategie, cíle, prostředky, organizace</a:t>
          </a:r>
        </a:p>
      </dgm:t>
    </dgm:pt>
    <dgm:pt modelId="{019E40A9-0966-4905-BB5F-09F8BBAF2D32}" type="parTrans" cxnId="{F47488C0-0195-4F29-B3BC-73F0AB738703}">
      <dgm:prSet/>
      <dgm:spPr/>
      <dgm:t>
        <a:bodyPr/>
        <a:lstStyle/>
        <a:p>
          <a:endParaRPr lang="cs-CZ"/>
        </a:p>
      </dgm:t>
    </dgm:pt>
    <dgm:pt modelId="{EFC45895-E6CE-4C5F-A3B6-3E54C55A6863}" type="sibTrans" cxnId="{F47488C0-0195-4F29-B3BC-73F0AB738703}">
      <dgm:prSet/>
      <dgm:spPr/>
      <dgm:t>
        <a:bodyPr/>
        <a:lstStyle/>
        <a:p>
          <a:endParaRPr lang="cs-CZ"/>
        </a:p>
      </dgm:t>
    </dgm:pt>
    <dgm:pt modelId="{843C1E51-1875-4650-9AC9-E18BCA2EF78F}">
      <dgm:prSet custT="1"/>
      <dgm:spPr/>
      <dgm:t>
        <a:bodyPr/>
        <a:lstStyle/>
        <a:p>
          <a:pPr rtl="0"/>
          <a:r>
            <a:rPr lang="cs-CZ" sz="1500" dirty="0" smtClean="0"/>
            <a:t>Implementace</a:t>
          </a:r>
        </a:p>
        <a:p>
          <a:pPr rtl="0"/>
          <a:r>
            <a:rPr lang="cs-CZ" sz="1100" dirty="0" smtClean="0">
              <a:solidFill>
                <a:schemeClr val="tx1"/>
              </a:solidFill>
            </a:rPr>
            <a:t>Řízení aktivit, monitoring a hodnocení</a:t>
          </a:r>
        </a:p>
      </dgm:t>
    </dgm:pt>
    <dgm:pt modelId="{6D04C79E-8001-4AE1-A0A3-CAA54ACE857B}" type="parTrans" cxnId="{FA8B8007-1A7D-4B99-902B-1FC64A585B90}">
      <dgm:prSet/>
      <dgm:spPr/>
      <dgm:t>
        <a:bodyPr/>
        <a:lstStyle/>
        <a:p>
          <a:endParaRPr lang="cs-CZ"/>
        </a:p>
      </dgm:t>
    </dgm:pt>
    <dgm:pt modelId="{34235C3F-8DE4-491B-BBC2-3FD7C5DE85E0}" type="sibTrans" cxnId="{FA8B8007-1A7D-4B99-902B-1FC64A585B90}">
      <dgm:prSet/>
      <dgm:spPr/>
      <dgm:t>
        <a:bodyPr/>
        <a:lstStyle/>
        <a:p>
          <a:endParaRPr lang="cs-CZ"/>
        </a:p>
      </dgm:t>
    </dgm:pt>
    <dgm:pt modelId="{FCBCAEA4-3BA3-451A-B2ED-C9BF75FCB127}">
      <dgm:prSet custT="1"/>
      <dgm:spPr/>
      <dgm:t>
        <a:bodyPr/>
        <a:lstStyle/>
        <a:p>
          <a:pPr rtl="0"/>
          <a:r>
            <a:rPr lang="cs-CZ" sz="1500" dirty="0" smtClean="0"/>
            <a:t>Udržitelnost</a:t>
          </a:r>
        </a:p>
        <a:p>
          <a:pPr rtl="0"/>
          <a:r>
            <a:rPr lang="cs-CZ" sz="1100" dirty="0" smtClean="0">
              <a:solidFill>
                <a:schemeClr val="tx1"/>
              </a:solidFill>
            </a:rPr>
            <a:t>Výsledky, hodnocení</a:t>
          </a:r>
        </a:p>
      </dgm:t>
    </dgm:pt>
    <dgm:pt modelId="{04CF12BC-A4EF-4B8E-A3A1-66968354B314}" type="parTrans" cxnId="{960988DD-F108-4DDD-808C-E0C141A399D8}">
      <dgm:prSet/>
      <dgm:spPr/>
      <dgm:t>
        <a:bodyPr/>
        <a:lstStyle/>
        <a:p>
          <a:endParaRPr lang="cs-CZ"/>
        </a:p>
      </dgm:t>
    </dgm:pt>
    <dgm:pt modelId="{3BBC8B45-3996-40CC-A407-5445BF822942}" type="sibTrans" cxnId="{960988DD-F108-4DDD-808C-E0C141A399D8}">
      <dgm:prSet/>
      <dgm:spPr/>
      <dgm:t>
        <a:bodyPr/>
        <a:lstStyle/>
        <a:p>
          <a:endParaRPr lang="cs-CZ"/>
        </a:p>
      </dgm:t>
    </dgm:pt>
    <dgm:pt modelId="{FC160C5A-D678-44FE-954B-398684529B1E}" type="pres">
      <dgm:prSet presAssocID="{837A71C3-B0D5-4A9D-B6E4-6D2309A080F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BD64DCE-575E-4BE2-82B7-EB4CC1967B1B}" type="pres">
      <dgm:prSet presAssocID="{FDE01914-70BF-4797-BE94-A8B5DC4264FE}" presName="node" presStyleLbl="node1" presStyleIdx="0" presStyleCnt="6" custScaleX="155272" custScaleY="60668" custRadScaleRad="98772" custRadScaleInc="21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DE28583-0DB5-46FE-AE32-49646FE51132}" type="pres">
      <dgm:prSet presAssocID="{1F185428-5642-4096-8C08-A87A2EEEF6EC}" presName="sibTrans" presStyleLbl="sibTrans2D1" presStyleIdx="0" presStyleCnt="6"/>
      <dgm:spPr/>
      <dgm:t>
        <a:bodyPr/>
        <a:lstStyle/>
        <a:p>
          <a:endParaRPr lang="cs-CZ"/>
        </a:p>
      </dgm:t>
    </dgm:pt>
    <dgm:pt modelId="{1275F9D9-1991-4974-B435-098BA8D9E1F7}" type="pres">
      <dgm:prSet presAssocID="{1F185428-5642-4096-8C08-A87A2EEEF6EC}" presName="connectorText" presStyleLbl="sibTrans2D1" presStyleIdx="0" presStyleCnt="6"/>
      <dgm:spPr/>
      <dgm:t>
        <a:bodyPr/>
        <a:lstStyle/>
        <a:p>
          <a:endParaRPr lang="cs-CZ"/>
        </a:p>
      </dgm:t>
    </dgm:pt>
    <dgm:pt modelId="{0F4A8883-BBA1-4FD5-BE88-10D5A4A29F8F}" type="pres">
      <dgm:prSet presAssocID="{2E3E63DA-2C38-4EDA-819D-2E2124A6536F}" presName="node" presStyleLbl="node1" presStyleIdx="1" presStyleCnt="6" custScaleX="234055" custScaleY="84778" custRadScaleRad="179227" custRadScaleInc="4425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2D1324E-86AA-4BD7-A05F-6674044766DF}" type="pres">
      <dgm:prSet presAssocID="{3CB4807B-935D-4F1B-9C2E-9AF846CA7D0D}" presName="sibTrans" presStyleLbl="sibTrans2D1" presStyleIdx="1" presStyleCnt="6"/>
      <dgm:spPr/>
      <dgm:t>
        <a:bodyPr/>
        <a:lstStyle/>
        <a:p>
          <a:endParaRPr lang="cs-CZ"/>
        </a:p>
      </dgm:t>
    </dgm:pt>
    <dgm:pt modelId="{527CDC44-D51A-4EFF-B971-058BF492B97E}" type="pres">
      <dgm:prSet presAssocID="{3CB4807B-935D-4F1B-9C2E-9AF846CA7D0D}" presName="connectorText" presStyleLbl="sibTrans2D1" presStyleIdx="1" presStyleCnt="6"/>
      <dgm:spPr/>
      <dgm:t>
        <a:bodyPr/>
        <a:lstStyle/>
        <a:p>
          <a:endParaRPr lang="cs-CZ"/>
        </a:p>
      </dgm:t>
    </dgm:pt>
    <dgm:pt modelId="{8C4CCFC8-6F9D-47C0-AFB6-73024CC5D17F}" type="pres">
      <dgm:prSet presAssocID="{6DBDE8F0-00B0-49C7-BB66-79BB7235DEDF}" presName="node" presStyleLbl="node1" presStyleIdx="2" presStyleCnt="6" custScaleX="249991" custScaleY="67964" custRadScaleRad="169803" custRadScaleInc="-6696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15748DC-5CCB-4353-AA7C-755B1E8A9CCE}" type="pres">
      <dgm:prSet presAssocID="{EFC45895-E6CE-4C5F-A3B6-3E54C55A6863}" presName="sibTrans" presStyleLbl="sibTrans2D1" presStyleIdx="2" presStyleCnt="6"/>
      <dgm:spPr/>
      <dgm:t>
        <a:bodyPr/>
        <a:lstStyle/>
        <a:p>
          <a:endParaRPr lang="cs-CZ"/>
        </a:p>
      </dgm:t>
    </dgm:pt>
    <dgm:pt modelId="{268254FA-ED1F-4078-806E-981C86A50B1A}" type="pres">
      <dgm:prSet presAssocID="{EFC45895-E6CE-4C5F-A3B6-3E54C55A6863}" presName="connectorText" presStyleLbl="sibTrans2D1" presStyleIdx="2" presStyleCnt="6"/>
      <dgm:spPr/>
      <dgm:t>
        <a:bodyPr/>
        <a:lstStyle/>
        <a:p>
          <a:endParaRPr lang="cs-CZ"/>
        </a:p>
      </dgm:t>
    </dgm:pt>
    <dgm:pt modelId="{593A0201-86A3-43B4-A59C-87046FD7DAE0}" type="pres">
      <dgm:prSet presAssocID="{ACC7C7C8-3D51-4B63-B894-08A96EA90204}" presName="node" presStyleLbl="node1" presStyleIdx="3" presStyleCnt="6" custScaleX="230606" custScaleY="70426" custRadScaleRad="103383" custRadScaleInc="-319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667D8BA-C66B-458B-8FA2-F7A47BEC7D6E}" type="pres">
      <dgm:prSet presAssocID="{706A3569-CE9C-4649-8499-4F2CAA678617}" presName="sibTrans" presStyleLbl="sibTrans2D1" presStyleIdx="3" presStyleCnt="6"/>
      <dgm:spPr/>
      <dgm:t>
        <a:bodyPr/>
        <a:lstStyle/>
        <a:p>
          <a:endParaRPr lang="cs-CZ"/>
        </a:p>
      </dgm:t>
    </dgm:pt>
    <dgm:pt modelId="{22F1DF4D-33C5-428E-AE2E-A08D480A1AF5}" type="pres">
      <dgm:prSet presAssocID="{706A3569-CE9C-4649-8499-4F2CAA678617}" presName="connectorText" presStyleLbl="sibTrans2D1" presStyleIdx="3" presStyleCnt="6"/>
      <dgm:spPr/>
      <dgm:t>
        <a:bodyPr/>
        <a:lstStyle/>
        <a:p>
          <a:endParaRPr lang="cs-CZ"/>
        </a:p>
      </dgm:t>
    </dgm:pt>
    <dgm:pt modelId="{E65055D3-82A1-465C-B8D8-7457F3595C9F}" type="pres">
      <dgm:prSet presAssocID="{843C1E51-1875-4650-9AC9-E18BCA2EF78F}" presName="node" presStyleLbl="node1" presStyleIdx="4" presStyleCnt="6" custScaleX="270472" custScaleY="78059" custRadScaleRad="156843" custRadScaleInc="4049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8E91ACC-4A14-42FA-9B59-1C864C2C26A2}" type="pres">
      <dgm:prSet presAssocID="{34235C3F-8DE4-491B-BBC2-3FD7C5DE85E0}" presName="sibTrans" presStyleLbl="sibTrans2D1" presStyleIdx="4" presStyleCnt="6"/>
      <dgm:spPr/>
      <dgm:t>
        <a:bodyPr/>
        <a:lstStyle/>
        <a:p>
          <a:endParaRPr lang="cs-CZ"/>
        </a:p>
      </dgm:t>
    </dgm:pt>
    <dgm:pt modelId="{535BA403-B759-495C-9F9E-EDD2500B6128}" type="pres">
      <dgm:prSet presAssocID="{34235C3F-8DE4-491B-BBC2-3FD7C5DE85E0}" presName="connectorText" presStyleLbl="sibTrans2D1" presStyleIdx="4" presStyleCnt="6"/>
      <dgm:spPr/>
      <dgm:t>
        <a:bodyPr/>
        <a:lstStyle/>
        <a:p>
          <a:endParaRPr lang="cs-CZ"/>
        </a:p>
      </dgm:t>
    </dgm:pt>
    <dgm:pt modelId="{ABB44F0C-72A1-4D15-ABBC-96047751B68C}" type="pres">
      <dgm:prSet presAssocID="{FCBCAEA4-3BA3-451A-B2ED-C9BF75FCB127}" presName="node" presStyleLbl="node1" presStyleIdx="5" presStyleCnt="6" custScaleX="230450" custScaleY="81281" custRadScaleRad="156805" custRadScaleInc="-4306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2E4311D-F90C-4C67-8818-3BAC459683F7}" type="pres">
      <dgm:prSet presAssocID="{3BBC8B45-3996-40CC-A407-5445BF822942}" presName="sibTrans" presStyleLbl="sibTrans2D1" presStyleIdx="5" presStyleCnt="6"/>
      <dgm:spPr/>
      <dgm:t>
        <a:bodyPr/>
        <a:lstStyle/>
        <a:p>
          <a:endParaRPr lang="cs-CZ"/>
        </a:p>
      </dgm:t>
    </dgm:pt>
    <dgm:pt modelId="{D1E7BB49-E2F3-47AC-A152-10CBBCEE7F9E}" type="pres">
      <dgm:prSet presAssocID="{3BBC8B45-3996-40CC-A407-5445BF822942}" presName="connectorText" presStyleLbl="sibTrans2D1" presStyleIdx="5" presStyleCnt="6"/>
      <dgm:spPr/>
      <dgm:t>
        <a:bodyPr/>
        <a:lstStyle/>
        <a:p>
          <a:endParaRPr lang="cs-CZ"/>
        </a:p>
      </dgm:t>
    </dgm:pt>
  </dgm:ptLst>
  <dgm:cxnLst>
    <dgm:cxn modelId="{1B62338F-8B41-4ED1-8A5B-41000FB19124}" type="presOf" srcId="{34235C3F-8DE4-491B-BBC2-3FD7C5DE85E0}" destId="{535BA403-B759-495C-9F9E-EDD2500B6128}" srcOrd="1" destOrd="0" presId="urn:microsoft.com/office/officeart/2005/8/layout/cycle2"/>
    <dgm:cxn modelId="{09FF5785-A50C-4718-B1DB-0676647E75B7}" type="presOf" srcId="{34235C3F-8DE4-491B-BBC2-3FD7C5DE85E0}" destId="{58E91ACC-4A14-42FA-9B59-1C864C2C26A2}" srcOrd="0" destOrd="0" presId="urn:microsoft.com/office/officeart/2005/8/layout/cycle2"/>
    <dgm:cxn modelId="{AFF5D4A0-878C-42C2-B664-F2EC37AE8089}" type="presOf" srcId="{ACC7C7C8-3D51-4B63-B894-08A96EA90204}" destId="{593A0201-86A3-43B4-A59C-87046FD7DAE0}" srcOrd="0" destOrd="0" presId="urn:microsoft.com/office/officeart/2005/8/layout/cycle2"/>
    <dgm:cxn modelId="{1457A99C-7771-4BEF-BEE8-CBD55405DF22}" type="presOf" srcId="{3CB4807B-935D-4F1B-9C2E-9AF846CA7D0D}" destId="{D2D1324E-86AA-4BD7-A05F-6674044766DF}" srcOrd="0" destOrd="0" presId="urn:microsoft.com/office/officeart/2005/8/layout/cycle2"/>
    <dgm:cxn modelId="{9BE1E141-5991-482F-BD02-2F3315B66C20}" type="presOf" srcId="{3BBC8B45-3996-40CC-A407-5445BF822942}" destId="{82E4311D-F90C-4C67-8818-3BAC459683F7}" srcOrd="0" destOrd="0" presId="urn:microsoft.com/office/officeart/2005/8/layout/cycle2"/>
    <dgm:cxn modelId="{E962C9F8-314A-4E3E-81DA-4C4E1FDD1633}" type="presOf" srcId="{1F185428-5642-4096-8C08-A87A2EEEF6EC}" destId="{1275F9D9-1991-4974-B435-098BA8D9E1F7}" srcOrd="1" destOrd="0" presId="urn:microsoft.com/office/officeart/2005/8/layout/cycle2"/>
    <dgm:cxn modelId="{C696EE0E-02A0-46B5-928F-A7AE543EF253}" type="presOf" srcId="{3CB4807B-935D-4F1B-9C2E-9AF846CA7D0D}" destId="{527CDC44-D51A-4EFF-B971-058BF492B97E}" srcOrd="1" destOrd="0" presId="urn:microsoft.com/office/officeart/2005/8/layout/cycle2"/>
    <dgm:cxn modelId="{63F8B052-BDEA-4614-9064-D9C07AEA1501}" type="presOf" srcId="{837A71C3-B0D5-4A9D-B6E4-6D2309A080F4}" destId="{FC160C5A-D678-44FE-954B-398684529B1E}" srcOrd="0" destOrd="0" presId="urn:microsoft.com/office/officeart/2005/8/layout/cycle2"/>
    <dgm:cxn modelId="{BAD44F80-FCAC-4400-8113-730EACC276AB}" type="presOf" srcId="{706A3569-CE9C-4649-8499-4F2CAA678617}" destId="{5667D8BA-C66B-458B-8FA2-F7A47BEC7D6E}" srcOrd="0" destOrd="0" presId="urn:microsoft.com/office/officeart/2005/8/layout/cycle2"/>
    <dgm:cxn modelId="{274F4D00-1580-4DF5-AD97-ED88BF1131F9}" type="presOf" srcId="{843C1E51-1875-4650-9AC9-E18BCA2EF78F}" destId="{E65055D3-82A1-465C-B8D8-7457F3595C9F}" srcOrd="0" destOrd="0" presId="urn:microsoft.com/office/officeart/2005/8/layout/cycle2"/>
    <dgm:cxn modelId="{F47488C0-0195-4F29-B3BC-73F0AB738703}" srcId="{837A71C3-B0D5-4A9D-B6E4-6D2309A080F4}" destId="{6DBDE8F0-00B0-49C7-BB66-79BB7235DEDF}" srcOrd="2" destOrd="0" parTransId="{019E40A9-0966-4905-BB5F-09F8BBAF2D32}" sibTransId="{EFC45895-E6CE-4C5F-A3B6-3E54C55A6863}"/>
    <dgm:cxn modelId="{6B85BCA4-8967-4AE7-A1FA-EB96F94BE6CD}" type="presOf" srcId="{FCBCAEA4-3BA3-451A-B2ED-C9BF75FCB127}" destId="{ABB44F0C-72A1-4D15-ABBC-96047751B68C}" srcOrd="0" destOrd="0" presId="urn:microsoft.com/office/officeart/2005/8/layout/cycle2"/>
    <dgm:cxn modelId="{ABE37347-2EFA-412B-AB11-5D49FC3ECE01}" type="presOf" srcId="{FDE01914-70BF-4797-BE94-A8B5DC4264FE}" destId="{CBD64DCE-575E-4BE2-82B7-EB4CC1967B1B}" srcOrd="0" destOrd="0" presId="urn:microsoft.com/office/officeart/2005/8/layout/cycle2"/>
    <dgm:cxn modelId="{837A76B2-594B-4A4F-B7B3-02AF82647987}" srcId="{837A71C3-B0D5-4A9D-B6E4-6D2309A080F4}" destId="{2E3E63DA-2C38-4EDA-819D-2E2124A6536F}" srcOrd="1" destOrd="0" parTransId="{C1E0F8DC-8930-4805-8F6B-0CA8137ACBA1}" sibTransId="{3CB4807B-935D-4F1B-9C2E-9AF846CA7D0D}"/>
    <dgm:cxn modelId="{FA8B8007-1A7D-4B99-902B-1FC64A585B90}" srcId="{837A71C3-B0D5-4A9D-B6E4-6D2309A080F4}" destId="{843C1E51-1875-4650-9AC9-E18BCA2EF78F}" srcOrd="4" destOrd="0" parTransId="{6D04C79E-8001-4AE1-A0A3-CAA54ACE857B}" sibTransId="{34235C3F-8DE4-491B-BBC2-3FD7C5DE85E0}"/>
    <dgm:cxn modelId="{46DC0493-A6D1-46CC-9DBD-28CDD048A1CE}" type="presOf" srcId="{2E3E63DA-2C38-4EDA-819D-2E2124A6536F}" destId="{0F4A8883-BBA1-4FD5-BE88-10D5A4A29F8F}" srcOrd="0" destOrd="0" presId="urn:microsoft.com/office/officeart/2005/8/layout/cycle2"/>
    <dgm:cxn modelId="{F208A4F2-D063-44F3-8D06-B5A0954074ED}" type="presOf" srcId="{EFC45895-E6CE-4C5F-A3B6-3E54C55A6863}" destId="{115748DC-5CCB-4353-AA7C-755B1E8A9CCE}" srcOrd="0" destOrd="0" presId="urn:microsoft.com/office/officeart/2005/8/layout/cycle2"/>
    <dgm:cxn modelId="{503877A9-3344-440F-AF0C-283D0D514861}" type="presOf" srcId="{EFC45895-E6CE-4C5F-A3B6-3E54C55A6863}" destId="{268254FA-ED1F-4078-806E-981C86A50B1A}" srcOrd="1" destOrd="0" presId="urn:microsoft.com/office/officeart/2005/8/layout/cycle2"/>
    <dgm:cxn modelId="{960988DD-F108-4DDD-808C-E0C141A399D8}" srcId="{837A71C3-B0D5-4A9D-B6E4-6D2309A080F4}" destId="{FCBCAEA4-3BA3-451A-B2ED-C9BF75FCB127}" srcOrd="5" destOrd="0" parTransId="{04CF12BC-A4EF-4B8E-A3A1-66968354B314}" sibTransId="{3BBC8B45-3996-40CC-A407-5445BF822942}"/>
    <dgm:cxn modelId="{60958D39-0BEA-4157-951D-8AEC981C257E}" srcId="{837A71C3-B0D5-4A9D-B6E4-6D2309A080F4}" destId="{ACC7C7C8-3D51-4B63-B894-08A96EA90204}" srcOrd="3" destOrd="0" parTransId="{1C1D2F9D-01A7-40DC-9042-D99EC0EA0247}" sibTransId="{706A3569-CE9C-4649-8499-4F2CAA678617}"/>
    <dgm:cxn modelId="{B7BDF8CE-4A44-4D6A-89DA-A8F6755DF2E9}" type="presOf" srcId="{3BBC8B45-3996-40CC-A407-5445BF822942}" destId="{D1E7BB49-E2F3-47AC-A152-10CBBCEE7F9E}" srcOrd="1" destOrd="0" presId="urn:microsoft.com/office/officeart/2005/8/layout/cycle2"/>
    <dgm:cxn modelId="{2E16A14E-1B9D-4456-9578-0A177D04F904}" type="presOf" srcId="{1F185428-5642-4096-8C08-A87A2EEEF6EC}" destId="{6DE28583-0DB5-46FE-AE32-49646FE51132}" srcOrd="0" destOrd="0" presId="urn:microsoft.com/office/officeart/2005/8/layout/cycle2"/>
    <dgm:cxn modelId="{CD918621-2356-45B7-B098-AF049A4A52C7}" type="presOf" srcId="{706A3569-CE9C-4649-8499-4F2CAA678617}" destId="{22F1DF4D-33C5-428E-AE2E-A08D480A1AF5}" srcOrd="1" destOrd="0" presId="urn:microsoft.com/office/officeart/2005/8/layout/cycle2"/>
    <dgm:cxn modelId="{D674EFAF-E82F-4438-806A-67FBFB4909C2}" type="presOf" srcId="{6DBDE8F0-00B0-49C7-BB66-79BB7235DEDF}" destId="{8C4CCFC8-6F9D-47C0-AFB6-73024CC5D17F}" srcOrd="0" destOrd="0" presId="urn:microsoft.com/office/officeart/2005/8/layout/cycle2"/>
    <dgm:cxn modelId="{FE8C3F85-0010-483C-B56C-7ADEF3CD33DC}" srcId="{837A71C3-B0D5-4A9D-B6E4-6D2309A080F4}" destId="{FDE01914-70BF-4797-BE94-A8B5DC4264FE}" srcOrd="0" destOrd="0" parTransId="{96615F63-D881-4B4E-941A-CD8E949FF5CC}" sibTransId="{1F185428-5642-4096-8C08-A87A2EEEF6EC}"/>
    <dgm:cxn modelId="{B8FE6761-C2A9-4F69-83EC-0AEB9AB86781}" type="presParOf" srcId="{FC160C5A-D678-44FE-954B-398684529B1E}" destId="{CBD64DCE-575E-4BE2-82B7-EB4CC1967B1B}" srcOrd="0" destOrd="0" presId="urn:microsoft.com/office/officeart/2005/8/layout/cycle2"/>
    <dgm:cxn modelId="{8C761241-F52C-4E87-8B4D-D4B3332C47B4}" type="presParOf" srcId="{FC160C5A-D678-44FE-954B-398684529B1E}" destId="{6DE28583-0DB5-46FE-AE32-49646FE51132}" srcOrd="1" destOrd="0" presId="urn:microsoft.com/office/officeart/2005/8/layout/cycle2"/>
    <dgm:cxn modelId="{74A4FAE6-E7FB-415B-BE45-1CB8859C7685}" type="presParOf" srcId="{6DE28583-0DB5-46FE-AE32-49646FE51132}" destId="{1275F9D9-1991-4974-B435-098BA8D9E1F7}" srcOrd="0" destOrd="0" presId="urn:microsoft.com/office/officeart/2005/8/layout/cycle2"/>
    <dgm:cxn modelId="{EAAAA52F-3404-4E1E-8045-7639D2EE60AE}" type="presParOf" srcId="{FC160C5A-D678-44FE-954B-398684529B1E}" destId="{0F4A8883-BBA1-4FD5-BE88-10D5A4A29F8F}" srcOrd="2" destOrd="0" presId="urn:microsoft.com/office/officeart/2005/8/layout/cycle2"/>
    <dgm:cxn modelId="{7A9191D1-357F-4FDE-81B5-F3BC09325F83}" type="presParOf" srcId="{FC160C5A-D678-44FE-954B-398684529B1E}" destId="{D2D1324E-86AA-4BD7-A05F-6674044766DF}" srcOrd="3" destOrd="0" presId="urn:microsoft.com/office/officeart/2005/8/layout/cycle2"/>
    <dgm:cxn modelId="{C6275518-0088-44A9-9DFA-82124312868C}" type="presParOf" srcId="{D2D1324E-86AA-4BD7-A05F-6674044766DF}" destId="{527CDC44-D51A-4EFF-B971-058BF492B97E}" srcOrd="0" destOrd="0" presId="urn:microsoft.com/office/officeart/2005/8/layout/cycle2"/>
    <dgm:cxn modelId="{DE69312C-2D8B-4728-B8E7-BDA4BFDFA98A}" type="presParOf" srcId="{FC160C5A-D678-44FE-954B-398684529B1E}" destId="{8C4CCFC8-6F9D-47C0-AFB6-73024CC5D17F}" srcOrd="4" destOrd="0" presId="urn:microsoft.com/office/officeart/2005/8/layout/cycle2"/>
    <dgm:cxn modelId="{EC93A52E-72FD-4E1E-8929-9EE598F5A63A}" type="presParOf" srcId="{FC160C5A-D678-44FE-954B-398684529B1E}" destId="{115748DC-5CCB-4353-AA7C-755B1E8A9CCE}" srcOrd="5" destOrd="0" presId="urn:microsoft.com/office/officeart/2005/8/layout/cycle2"/>
    <dgm:cxn modelId="{75B05F0E-46FF-4951-9D29-2895B972D417}" type="presParOf" srcId="{115748DC-5CCB-4353-AA7C-755B1E8A9CCE}" destId="{268254FA-ED1F-4078-806E-981C86A50B1A}" srcOrd="0" destOrd="0" presId="urn:microsoft.com/office/officeart/2005/8/layout/cycle2"/>
    <dgm:cxn modelId="{29331325-3B4D-4B00-B144-B7F9F7775E1C}" type="presParOf" srcId="{FC160C5A-D678-44FE-954B-398684529B1E}" destId="{593A0201-86A3-43B4-A59C-87046FD7DAE0}" srcOrd="6" destOrd="0" presId="urn:microsoft.com/office/officeart/2005/8/layout/cycle2"/>
    <dgm:cxn modelId="{2EB5DDFD-94C7-4A7C-ABCB-CF2CD7172878}" type="presParOf" srcId="{FC160C5A-D678-44FE-954B-398684529B1E}" destId="{5667D8BA-C66B-458B-8FA2-F7A47BEC7D6E}" srcOrd="7" destOrd="0" presId="urn:microsoft.com/office/officeart/2005/8/layout/cycle2"/>
    <dgm:cxn modelId="{E32DDA35-C926-40CC-9DE5-9E7F62B853AC}" type="presParOf" srcId="{5667D8BA-C66B-458B-8FA2-F7A47BEC7D6E}" destId="{22F1DF4D-33C5-428E-AE2E-A08D480A1AF5}" srcOrd="0" destOrd="0" presId="urn:microsoft.com/office/officeart/2005/8/layout/cycle2"/>
    <dgm:cxn modelId="{97F79F40-3AB5-44A3-B229-977253702D4E}" type="presParOf" srcId="{FC160C5A-D678-44FE-954B-398684529B1E}" destId="{E65055D3-82A1-465C-B8D8-7457F3595C9F}" srcOrd="8" destOrd="0" presId="urn:microsoft.com/office/officeart/2005/8/layout/cycle2"/>
    <dgm:cxn modelId="{765D382A-6549-4F69-A330-A3607D87F2A0}" type="presParOf" srcId="{FC160C5A-D678-44FE-954B-398684529B1E}" destId="{58E91ACC-4A14-42FA-9B59-1C864C2C26A2}" srcOrd="9" destOrd="0" presId="urn:microsoft.com/office/officeart/2005/8/layout/cycle2"/>
    <dgm:cxn modelId="{C11CCFD4-C2B9-4BBC-B922-5C1A93B47D52}" type="presParOf" srcId="{58E91ACC-4A14-42FA-9B59-1C864C2C26A2}" destId="{535BA403-B759-495C-9F9E-EDD2500B6128}" srcOrd="0" destOrd="0" presId="urn:microsoft.com/office/officeart/2005/8/layout/cycle2"/>
    <dgm:cxn modelId="{27184E93-F203-4619-BEDD-239CB5B40F25}" type="presParOf" srcId="{FC160C5A-D678-44FE-954B-398684529B1E}" destId="{ABB44F0C-72A1-4D15-ABBC-96047751B68C}" srcOrd="10" destOrd="0" presId="urn:microsoft.com/office/officeart/2005/8/layout/cycle2"/>
    <dgm:cxn modelId="{B6B63087-B756-45BF-B561-57798C9F2951}" type="presParOf" srcId="{FC160C5A-D678-44FE-954B-398684529B1E}" destId="{82E4311D-F90C-4C67-8818-3BAC459683F7}" srcOrd="11" destOrd="0" presId="urn:microsoft.com/office/officeart/2005/8/layout/cycle2"/>
    <dgm:cxn modelId="{829421F1-84C7-4BB9-BC03-E48280C2AEAF}" type="presParOf" srcId="{82E4311D-F90C-4C67-8818-3BAC459683F7}" destId="{D1E7BB49-E2F3-47AC-A152-10CBBCEE7F9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D64DCE-575E-4BE2-82B7-EB4CC1967B1B}">
      <dsp:nvSpPr>
        <dsp:cNvPr id="0" name=""/>
        <dsp:cNvSpPr/>
      </dsp:nvSpPr>
      <dsp:spPr>
        <a:xfrm>
          <a:off x="3425975" y="330197"/>
          <a:ext cx="1773092" cy="6927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/>
            <a:t>Transformace reality</a:t>
          </a:r>
          <a:endParaRPr lang="cs-CZ" sz="1500" kern="1200" dirty="0"/>
        </a:p>
      </dsp:txBody>
      <dsp:txXfrm>
        <a:off x="3685638" y="431653"/>
        <a:ext cx="1253766" cy="489871"/>
      </dsp:txXfrm>
    </dsp:sp>
    <dsp:sp modelId="{6DE28583-0DB5-46FE-AE32-49646FE51132}">
      <dsp:nvSpPr>
        <dsp:cNvPr id="0" name=""/>
        <dsp:cNvSpPr/>
      </dsp:nvSpPr>
      <dsp:spPr>
        <a:xfrm rot="949559">
          <a:off x="5257558" y="836510"/>
          <a:ext cx="597896" cy="3854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700" kern="1200"/>
        </a:p>
      </dsp:txBody>
      <dsp:txXfrm>
        <a:off x="5259749" y="897824"/>
        <a:ext cx="482276" cy="231240"/>
      </dsp:txXfrm>
    </dsp:sp>
    <dsp:sp modelId="{0F4A8883-BBA1-4FD5-BE88-10D5A4A29F8F}">
      <dsp:nvSpPr>
        <dsp:cNvPr id="0" name=""/>
        <dsp:cNvSpPr/>
      </dsp:nvSpPr>
      <dsp:spPr>
        <a:xfrm>
          <a:off x="5831501" y="1001918"/>
          <a:ext cx="2672736" cy="9681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/>
            <a:t>Identifikace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>
              <a:solidFill>
                <a:schemeClr val="tx1"/>
              </a:solidFill>
            </a:rPr>
            <a:t>Projektová myšlenka, partnerství,  analýza a posouzení, studie proveditelnosti</a:t>
          </a:r>
          <a:endParaRPr lang="cs-CZ" sz="1100" kern="1200" dirty="0" smtClean="0"/>
        </a:p>
      </dsp:txBody>
      <dsp:txXfrm>
        <a:off x="6222914" y="1143693"/>
        <a:ext cx="1889910" cy="684552"/>
      </dsp:txXfrm>
    </dsp:sp>
    <dsp:sp modelId="{D2D1324E-86AA-4BD7-A05F-6674044766DF}">
      <dsp:nvSpPr>
        <dsp:cNvPr id="0" name=""/>
        <dsp:cNvSpPr/>
      </dsp:nvSpPr>
      <dsp:spPr>
        <a:xfrm rot="5625419">
          <a:off x="6983300" y="2026343"/>
          <a:ext cx="272864" cy="3854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700" kern="1200"/>
        </a:p>
      </dsp:txBody>
      <dsp:txXfrm rot="10800000">
        <a:off x="7026911" y="2062581"/>
        <a:ext cx="191005" cy="231240"/>
      </dsp:txXfrm>
    </dsp:sp>
    <dsp:sp modelId="{8C4CCFC8-6F9D-47C0-AFB6-73024CC5D17F}">
      <dsp:nvSpPr>
        <dsp:cNvPr id="0" name=""/>
        <dsp:cNvSpPr/>
      </dsp:nvSpPr>
      <dsp:spPr>
        <a:xfrm>
          <a:off x="5649524" y="2483553"/>
          <a:ext cx="2854713" cy="7760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/>
            <a:t>Programování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>
              <a:solidFill>
                <a:schemeClr val="tx1"/>
              </a:solidFill>
            </a:rPr>
            <a:t>Strategie, cíle, prostředky, organizace</a:t>
          </a:r>
        </a:p>
      </dsp:txBody>
      <dsp:txXfrm>
        <a:off x="6067587" y="2597210"/>
        <a:ext cx="2018587" cy="548784"/>
      </dsp:txXfrm>
    </dsp:sp>
    <dsp:sp modelId="{115748DC-5CCB-4353-AA7C-755B1E8A9CCE}">
      <dsp:nvSpPr>
        <dsp:cNvPr id="0" name=""/>
        <dsp:cNvSpPr/>
      </dsp:nvSpPr>
      <dsp:spPr>
        <a:xfrm rot="9193551">
          <a:off x="5529884" y="3292821"/>
          <a:ext cx="660561" cy="3854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700" kern="1200"/>
        </a:p>
      </dsp:txBody>
      <dsp:txXfrm rot="10800000">
        <a:off x="5639306" y="3343859"/>
        <a:ext cx="544941" cy="231240"/>
      </dsp:txXfrm>
    </dsp:sp>
    <dsp:sp modelId="{593A0201-86A3-43B4-A59C-87046FD7DAE0}">
      <dsp:nvSpPr>
        <dsp:cNvPr id="0" name=""/>
        <dsp:cNvSpPr/>
      </dsp:nvSpPr>
      <dsp:spPr>
        <a:xfrm>
          <a:off x="3288664" y="3716562"/>
          <a:ext cx="2633350" cy="8042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/>
            <a:t>Financování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>
              <a:solidFill>
                <a:schemeClr val="tx1"/>
              </a:solidFill>
            </a:rPr>
            <a:t>Získávání peněz od sponzorů, uzavírání smluv</a:t>
          </a:r>
        </a:p>
      </dsp:txBody>
      <dsp:txXfrm>
        <a:off x="3674309" y="3834336"/>
        <a:ext cx="1862060" cy="568665"/>
      </dsp:txXfrm>
    </dsp:sp>
    <dsp:sp modelId="{5667D8BA-C66B-458B-8FA2-F7A47BEC7D6E}">
      <dsp:nvSpPr>
        <dsp:cNvPr id="0" name=""/>
        <dsp:cNvSpPr/>
      </dsp:nvSpPr>
      <dsp:spPr>
        <a:xfrm rot="11875703">
          <a:off x="2996688" y="3488697"/>
          <a:ext cx="514245" cy="3854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700" kern="1200"/>
        </a:p>
      </dsp:txBody>
      <dsp:txXfrm rot="10800000">
        <a:off x="3109501" y="3583573"/>
        <a:ext cx="398625" cy="231240"/>
      </dsp:txXfrm>
    </dsp:sp>
    <dsp:sp modelId="{E65055D3-82A1-465C-B8D8-7457F3595C9F}">
      <dsp:nvSpPr>
        <dsp:cNvPr id="0" name=""/>
        <dsp:cNvSpPr/>
      </dsp:nvSpPr>
      <dsp:spPr>
        <a:xfrm>
          <a:off x="206099" y="2749297"/>
          <a:ext cx="3088591" cy="8913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/>
            <a:t>Implementace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>
              <a:solidFill>
                <a:schemeClr val="tx1"/>
              </a:solidFill>
            </a:rPr>
            <a:t>Řízení aktivit, monitoring a hodnocení</a:t>
          </a:r>
        </a:p>
      </dsp:txBody>
      <dsp:txXfrm>
        <a:off x="658413" y="2879836"/>
        <a:ext cx="2183963" cy="630298"/>
      </dsp:txXfrm>
    </dsp:sp>
    <dsp:sp modelId="{58E91ACC-4A14-42FA-9B59-1C864C2C26A2}">
      <dsp:nvSpPr>
        <dsp:cNvPr id="0" name=""/>
        <dsp:cNvSpPr/>
      </dsp:nvSpPr>
      <dsp:spPr>
        <a:xfrm rot="16178176">
          <a:off x="1558673" y="2214866"/>
          <a:ext cx="373445" cy="3854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700" kern="1200"/>
        </a:p>
      </dsp:txBody>
      <dsp:txXfrm rot="10800000">
        <a:off x="1615045" y="2347961"/>
        <a:ext cx="261412" cy="231240"/>
      </dsp:txXfrm>
    </dsp:sp>
    <dsp:sp modelId="{ABB44F0C-72A1-4D15-ABBC-96047751B68C}">
      <dsp:nvSpPr>
        <dsp:cNvPr id="0" name=""/>
        <dsp:cNvSpPr/>
      </dsp:nvSpPr>
      <dsp:spPr>
        <a:xfrm>
          <a:off x="424361" y="1116529"/>
          <a:ext cx="2631569" cy="92816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kern="1200" dirty="0" smtClean="0"/>
            <a:t>Udržitelnost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>
              <a:solidFill>
                <a:schemeClr val="tx1"/>
              </a:solidFill>
            </a:rPr>
            <a:t>Výsledky, hodnocení</a:t>
          </a:r>
        </a:p>
      </dsp:txBody>
      <dsp:txXfrm>
        <a:off x="809745" y="1252456"/>
        <a:ext cx="1860801" cy="656315"/>
      </dsp:txXfrm>
    </dsp:sp>
    <dsp:sp modelId="{82E4311D-F90C-4C67-8818-3BAC459683F7}">
      <dsp:nvSpPr>
        <dsp:cNvPr id="0" name=""/>
        <dsp:cNvSpPr/>
      </dsp:nvSpPr>
      <dsp:spPr>
        <a:xfrm rot="20438201">
          <a:off x="2872487" y="893114"/>
          <a:ext cx="551191" cy="3854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700" kern="1200"/>
        </a:p>
      </dsp:txBody>
      <dsp:txXfrm>
        <a:off x="2875757" y="989361"/>
        <a:ext cx="435571" cy="231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9062698-75E1-4380-9CD8-FD52C1585260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26967E6-C0AF-48D0-A670-C68509BC546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/>
          <a:lstStyle/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ŘÍZENÍ PROJEKTOVÉHO CYKLU </a:t>
            </a:r>
            <a:r>
              <a:rPr lang="cs-CZ" dirty="0" err="1" smtClean="0">
                <a:solidFill>
                  <a:schemeClr val="bg2">
                    <a:lumMod val="50000"/>
                  </a:schemeClr>
                </a:solidFill>
              </a:rPr>
              <a:t>ii</a:t>
            </a:r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cs-CZ" sz="140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cs-CZ" sz="1400" smtClean="0">
                <a:solidFill>
                  <a:schemeClr val="bg1"/>
                </a:solidFill>
              </a:rPr>
              <a:t>Datum</a:t>
            </a:r>
            <a:r>
              <a:rPr lang="cs-CZ" sz="1400" dirty="0" smtClean="0">
                <a:solidFill>
                  <a:schemeClr val="bg1"/>
                </a:solidFill>
              </a:rPr>
              <a:t>: 23. února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ZÁJMOVÉ SKUPINY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Zákazník/sponzor projektu:</a:t>
            </a:r>
          </a:p>
          <a:p>
            <a:pPr lvl="1"/>
            <a:r>
              <a:rPr lang="cs-CZ" dirty="0" smtClean="0"/>
              <a:t>Organizace, která je zadavatelem projektu</a:t>
            </a:r>
          </a:p>
          <a:p>
            <a:pPr lvl="1"/>
            <a:r>
              <a:rPr lang="cs-CZ" dirty="0" smtClean="0"/>
              <a:t>Má zájem na realizaci aktivit, jelikož může </a:t>
            </a:r>
            <a:r>
              <a:rPr lang="cs-CZ" dirty="0" err="1" smtClean="0"/>
              <a:t>benefitovat</a:t>
            </a:r>
            <a:r>
              <a:rPr lang="cs-CZ" dirty="0" smtClean="0"/>
              <a:t> ze změny současného stavu</a:t>
            </a:r>
          </a:p>
          <a:p>
            <a:pPr lvl="1"/>
            <a:r>
              <a:rPr lang="cs-CZ" dirty="0" smtClean="0"/>
              <a:t>Poskytuje finanční zdroje</a:t>
            </a:r>
          </a:p>
          <a:p>
            <a:r>
              <a:rPr lang="cs-CZ" dirty="0" smtClean="0"/>
              <a:t>Dodavatel/realizátor projektu:</a:t>
            </a:r>
          </a:p>
          <a:p>
            <a:pPr lvl="1"/>
            <a:r>
              <a:rPr lang="cs-CZ" dirty="0" smtClean="0"/>
              <a:t>Přímý účastník kontraktu se zákazníkem/sponzorem</a:t>
            </a:r>
          </a:p>
          <a:p>
            <a:pPr lvl="1"/>
            <a:r>
              <a:rPr lang="cs-CZ" dirty="0" smtClean="0"/>
              <a:t>Nese odpovědnost za vlastní realizaci projektu</a:t>
            </a:r>
          </a:p>
          <a:p>
            <a:pPr lvl="1"/>
            <a:r>
              <a:rPr lang="cs-CZ" dirty="0" smtClean="0"/>
              <a:t>Má zájem na naplnění podmínek kontraktu</a:t>
            </a:r>
          </a:p>
          <a:p>
            <a:pPr lvl="1"/>
            <a:r>
              <a:rPr lang="cs-CZ" dirty="0" smtClean="0"/>
              <a:t>Poskytuje realizační zdroje a know-how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631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KLÍČOVÉ ZÁJMOVÉ SKUPINY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Široké spektrum zájmových skupin</a:t>
            </a:r>
          </a:p>
          <a:p>
            <a:endParaRPr lang="cs-CZ" dirty="0" smtClean="0"/>
          </a:p>
          <a:p>
            <a:r>
              <a:rPr lang="cs-CZ" dirty="0" smtClean="0"/>
              <a:t>Dle vztahu k projektu mohou mít účastníci klíčových zájmových skupin odpovědnosti:</a:t>
            </a:r>
          </a:p>
          <a:p>
            <a:pPr lvl="1"/>
            <a:r>
              <a:rPr lang="cs-CZ" dirty="0" smtClean="0"/>
              <a:t>Jejichž naplněním mohou pozitivně ovlivnit projekt</a:t>
            </a:r>
          </a:p>
          <a:p>
            <a:pPr lvl="1"/>
            <a:r>
              <a:rPr lang="cs-CZ" dirty="0" smtClean="0"/>
              <a:t>Jejichž zneužitím mohou negativně ovlivnit projekt</a:t>
            </a:r>
          </a:p>
          <a:p>
            <a:pPr lvl="1"/>
            <a:endParaRPr lang="cs-CZ" dirty="0"/>
          </a:p>
          <a:p>
            <a:r>
              <a:rPr lang="cs-CZ" dirty="0" smtClean="0"/>
              <a:t>Zástupci klíčových zájmových skupin mohou projevit také dílčí zájmy, které jsou v rozporu s dosažením předem stanovených cílů projektu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0104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KLÍČOVÉ ZÁJMOVÉ SKUPINY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Pro úspěšné řízení projektu je důležité:</a:t>
            </a:r>
          </a:p>
          <a:p>
            <a:pPr lvl="1"/>
            <a:r>
              <a:rPr lang="cs-CZ" dirty="0" smtClean="0"/>
              <a:t>Identifikovat všechny zájmové skupiny</a:t>
            </a:r>
          </a:p>
          <a:p>
            <a:pPr lvl="1"/>
            <a:r>
              <a:rPr lang="cs-CZ" dirty="0" smtClean="0"/>
              <a:t>Porozumět rozsahu jejich autorit a odpovědností</a:t>
            </a:r>
          </a:p>
          <a:p>
            <a:pPr lvl="1"/>
            <a:r>
              <a:rPr lang="cs-CZ" dirty="0" smtClean="0"/>
              <a:t>Popsat jejich požadavky a očekávání</a:t>
            </a:r>
          </a:p>
          <a:p>
            <a:pPr lvl="1"/>
            <a:r>
              <a:rPr lang="cs-CZ" dirty="0" smtClean="0"/>
              <a:t>Odhadnout rizika, která mohou představovat individuální zájmy/cíle jednotlivých klíčových zájmových skupin</a:t>
            </a:r>
          </a:p>
          <a:p>
            <a:pPr lvl="1"/>
            <a:r>
              <a:rPr lang="cs-CZ" dirty="0" smtClean="0"/>
              <a:t>Komunikovat potřeby a průběžné výsledky projektu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407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8447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PŘÍZNIVÉ  PROSTŘEDÍ  PRO BUDOVÁNÍ  KAPACITY  ZAINTERESOVANÝCH  STRAN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527436"/>
          </a:xfrm>
        </p:spPr>
        <p:txBody>
          <a:bodyPr>
            <a:normAutofit/>
          </a:bodyPr>
          <a:lstStyle/>
          <a:p>
            <a:pPr marL="342180" indent="-342900" algn="just"/>
            <a:r>
              <a:rPr lang="cs-CZ" sz="2400" dirty="0" smtClean="0"/>
              <a:t>Zaměření se na pouhé vytvoření výstupů projektu by bylo značným zjednodušením reality</a:t>
            </a:r>
          </a:p>
          <a:p>
            <a:pPr marL="342180" indent="-342900" algn="just"/>
            <a:r>
              <a:rPr lang="cs-CZ" sz="2400" dirty="0" smtClean="0"/>
              <a:t>Nedílnou součástí implementace je také posílení kompetencí a zdrojů na interní i externí úrovni</a:t>
            </a:r>
          </a:p>
          <a:p>
            <a:pPr marL="342180" indent="-342900" algn="just"/>
            <a:r>
              <a:rPr lang="cs-CZ" sz="2400" dirty="0" smtClean="0"/>
              <a:t>Projekt by měl přispět k celkovému rozvojovému procesu daného území dopadu</a:t>
            </a:r>
          </a:p>
          <a:p>
            <a:pPr marL="342180" indent="-342900" algn="just"/>
            <a:r>
              <a:rPr lang="cs-CZ" sz="2400" dirty="0" smtClean="0"/>
              <a:t>Řízení projektového cyklu není pouze o projektovém managementu, ale je také rámcem pro spolupráci, která by měla zajistit, že z účasti na projektu budou </a:t>
            </a:r>
            <a:r>
              <a:rPr lang="cs-CZ" sz="2400" dirty="0" err="1" smtClean="0"/>
              <a:t>benefitovat</a:t>
            </a:r>
            <a:r>
              <a:rPr lang="cs-CZ" sz="2400" dirty="0" smtClean="0"/>
              <a:t> všechny zúčastněné strany a zájmové skupiny</a:t>
            </a:r>
            <a:endParaRPr lang="cs-CZ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sz="3200" b="1" dirty="0" smtClean="0"/>
              <a:t>DĚKUJI ZA POZORNOST </a:t>
            </a:r>
            <a:r>
              <a:rPr lang="cs-CZ" sz="3200" b="1" dirty="0" smtClean="0">
                <a:sym typeface="Wingdings" pitchFamily="2" charset="2"/>
              </a:rPr>
              <a:t>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30833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DRŽITEL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Držitelem projektu rozumíme organizaci, která:</a:t>
            </a:r>
          </a:p>
          <a:p>
            <a:pPr lvl="1"/>
            <a:r>
              <a:rPr lang="cs-CZ" dirty="0" smtClean="0"/>
              <a:t>Iniciuje projektovou myšlenku/Aktivizuje cílové skupiny</a:t>
            </a:r>
          </a:p>
          <a:p>
            <a:pPr lvl="1"/>
            <a:r>
              <a:rPr lang="cs-CZ" dirty="0" smtClean="0"/>
              <a:t>Připravuje a předkládá projektovou žádost</a:t>
            </a:r>
          </a:p>
          <a:p>
            <a:pPr lvl="1"/>
            <a:r>
              <a:rPr lang="cs-CZ" dirty="0" smtClean="0"/>
              <a:t>Žádá/vyjednává o přidělení grantu a je následným příjemcem finančních prostředků</a:t>
            </a:r>
          </a:p>
          <a:p>
            <a:pPr lvl="1"/>
            <a:r>
              <a:rPr lang="cs-CZ" dirty="0" smtClean="0"/>
              <a:t>Implementuje projektové aktivity a je přímo zodpovědná za (ne)úspěch projektu jako celku a jeho dílčích aktivit – produkty, výstupy, dopady</a:t>
            </a:r>
          </a:p>
          <a:p>
            <a:pPr lvl="1"/>
            <a:r>
              <a:rPr lang="cs-CZ" dirty="0" smtClean="0"/>
              <a:t>Přichází do styku s cílovou skupinou, jejími potřebami a požadavky</a:t>
            </a:r>
          </a:p>
          <a:p>
            <a:pPr lvl="1"/>
            <a:r>
              <a:rPr lang="cs-CZ" dirty="0" smtClean="0"/>
              <a:t>Je přímo zodpovědná za nakládání s poskytnutými prostředky vůči investorovi projektu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624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DRŽITEL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Oprávněné žadatele je potřeba rozlišovat na 2 úrovních: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Projekty financované privátní sférou:</a:t>
            </a:r>
          </a:p>
          <a:p>
            <a:pPr lvl="1"/>
            <a:r>
              <a:rPr lang="cs-CZ" dirty="0" smtClean="0"/>
              <a:t>Investorem projektu je konkrétní organizace disponující privátními finančními prostředky</a:t>
            </a:r>
          </a:p>
          <a:p>
            <a:pPr lvl="1"/>
            <a:r>
              <a:rPr lang="cs-CZ" dirty="0" smtClean="0"/>
              <a:t>Žadatelem může být jakákoliv organizace splňující požadavky zadavatele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Projekty financované veřejnou sférou:</a:t>
            </a:r>
          </a:p>
          <a:p>
            <a:pPr lvl="1"/>
            <a:r>
              <a:rPr lang="cs-CZ" dirty="0" smtClean="0"/>
              <a:t>Investorem projektu je organizace disponující veřejnými finančními prostředky – stát, mezinárodní organizace, atd.</a:t>
            </a:r>
          </a:p>
          <a:p>
            <a:pPr lvl="1"/>
            <a:r>
              <a:rPr lang="cs-CZ" dirty="0" smtClean="0"/>
              <a:t>Žadatelem může být organizace splňující podmínky stanovené ve výzvě pro předkládání projektů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1408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413652" cy="857256"/>
          </a:xfrm>
        </p:spPr>
        <p:txBody>
          <a:bodyPr>
            <a:normAutofit/>
          </a:bodyPr>
          <a:lstStyle/>
          <a:p>
            <a:r>
              <a:rPr lang="cs-CZ" sz="3100" dirty="0" smtClean="0"/>
              <a:t>OPERATIVNÍ PŘÍSTUP</a:t>
            </a:r>
            <a:endParaRPr lang="cs-CZ" sz="3100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214282" y="1714488"/>
            <a:ext cx="8591390" cy="464347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cs-CZ" sz="2000" dirty="0" smtClean="0"/>
              <a:t>Operativní přístup se vyznačuje:</a:t>
            </a:r>
          </a:p>
          <a:p>
            <a:pPr lvl="1" algn="just"/>
            <a:r>
              <a:rPr lang="cs-CZ" sz="2000" dirty="0" smtClean="0"/>
              <a:t>Společnou definicí cíle projektu s ohledem na různé aspekty (lidé, sociální a materiální zázemí, ekonomické podmínky, aj.)</a:t>
            </a:r>
          </a:p>
          <a:p>
            <a:pPr lvl="1" algn="just"/>
            <a:r>
              <a:rPr lang="cs-CZ" sz="2000" dirty="0" smtClean="0"/>
              <a:t>Podmínkami a výzvami: společná vize budoucnosti, společný přístup, resp. sdílená kontrola způsobů implementace</a:t>
            </a:r>
          </a:p>
          <a:p>
            <a:pPr lvl="1" algn="just"/>
            <a:r>
              <a:rPr lang="cs-CZ" sz="2000" dirty="0" smtClean="0"/>
              <a:t>Způsobem realizace: fázování, přechod z jedné fáze do druhé, rozvojová strategie</a:t>
            </a:r>
          </a:p>
          <a:p>
            <a:pPr lvl="1" algn="just"/>
            <a:r>
              <a:rPr lang="cs-CZ" sz="2000" dirty="0" smtClean="0"/>
              <a:t>Dlouhodobou dynamikou založenou na potřebách a cílech</a:t>
            </a:r>
          </a:p>
          <a:p>
            <a:pPr lvl="1" algn="just"/>
            <a:r>
              <a:rPr lang="cs-CZ" sz="2000" dirty="0" smtClean="0"/>
              <a:t>Výzvami v řízení: hledání společných bodů pro všechny 3 zainteresované strany: </a:t>
            </a:r>
          </a:p>
          <a:p>
            <a:pPr lvl="2" algn="just"/>
            <a:r>
              <a:rPr lang="cs-CZ" sz="1800" dirty="0" smtClean="0"/>
              <a:t>národní a mezinárodní instituce;</a:t>
            </a:r>
          </a:p>
          <a:p>
            <a:pPr lvl="2" algn="just"/>
            <a:r>
              <a:rPr lang="cs-CZ" sz="1800" dirty="0" smtClean="0"/>
              <a:t>organizace  působící v daných komunitách a mediátoři;</a:t>
            </a:r>
          </a:p>
          <a:p>
            <a:pPr lvl="2" algn="just"/>
            <a:r>
              <a:rPr lang="cs-CZ" sz="1800" dirty="0" smtClean="0"/>
              <a:t>cílová skupina v dané komunitě a její zástupci.</a:t>
            </a:r>
            <a:endParaRPr lang="cs-CZ" dirty="0" smtClean="0"/>
          </a:p>
          <a:p>
            <a:pPr algn="just">
              <a:buNone/>
            </a:pPr>
            <a:endParaRPr lang="cs-CZ" sz="2000" u="sng" dirty="0" smtClean="0"/>
          </a:p>
          <a:p>
            <a:pPr algn="just">
              <a:buNone/>
            </a:pPr>
            <a:r>
              <a:rPr lang="cs-CZ" dirty="0" smtClean="0"/>
              <a:t>			</a:t>
            </a:r>
          </a:p>
          <a:p>
            <a:pPr algn="just">
              <a:buNone/>
            </a:pPr>
            <a:endParaRPr lang="en-US" dirty="0" smtClean="0"/>
          </a:p>
          <a:p>
            <a:endParaRPr lang="en-US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STÁDIA 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STÁDIA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492922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cs-CZ" b="1" dirty="0" smtClean="0"/>
              <a:t>Identifikace</a:t>
            </a:r>
          </a:p>
          <a:p>
            <a:r>
              <a:rPr lang="cs-CZ" dirty="0" smtClean="0"/>
              <a:t>Je základní částí projektu, kdy se projektová myšlenky vytváří na základě diskuzí, analýz a výměn názorů</a:t>
            </a:r>
          </a:p>
          <a:p>
            <a:r>
              <a:rPr lang="cs-CZ" dirty="0" smtClean="0"/>
              <a:t>odpovídá na otázky typu jaké aktivity bude projekt zahrnovat a s kým se na projektu podílet</a:t>
            </a:r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r>
              <a:rPr lang="cs-CZ" b="1" dirty="0" smtClean="0"/>
              <a:t>Programování a operační plánování</a:t>
            </a:r>
          </a:p>
          <a:p>
            <a:r>
              <a:rPr lang="cs-CZ" dirty="0" smtClean="0"/>
              <a:t>Zabývá se jednotlivými částmi projektového rámce jako jsou: cíle, aktivity, prostředky, harmonogram a odhadovaný rozpočet</a:t>
            </a:r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r>
              <a:rPr lang="cs-CZ" b="1" dirty="0" smtClean="0"/>
              <a:t>Financování</a:t>
            </a:r>
          </a:p>
          <a:p>
            <a:r>
              <a:rPr lang="cs-CZ" dirty="0" smtClean="0"/>
              <a:t>Mobilizace </a:t>
            </a:r>
            <a:r>
              <a:rPr lang="cs-CZ" dirty="0" err="1" smtClean="0"/>
              <a:t>fin</a:t>
            </a:r>
            <a:r>
              <a:rPr lang="cs-CZ" dirty="0" smtClean="0"/>
              <a:t>. zdrojů musí proběhnout před implementací aktivit</a:t>
            </a:r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r>
              <a:rPr lang="cs-CZ" b="1" dirty="0" smtClean="0"/>
              <a:t>Implementace</a:t>
            </a:r>
          </a:p>
          <a:p>
            <a:r>
              <a:rPr lang="cs-CZ" dirty="0" smtClean="0"/>
              <a:t>Efektivní využití zdrojů k získání udržitelných výstupů</a:t>
            </a:r>
          </a:p>
          <a:p>
            <a:r>
              <a:rPr lang="cs-CZ" dirty="0" smtClean="0"/>
              <a:t>Zdroje představují lidé, materiály, náklady, dodávky, komunikační kanály, vztahy, rizika, aj. </a:t>
            </a:r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r>
              <a:rPr lang="cs-CZ" b="1" dirty="0" smtClean="0"/>
              <a:t>Kontrola a hodnocení</a:t>
            </a:r>
          </a:p>
          <a:p>
            <a:r>
              <a:rPr lang="cs-CZ" dirty="0" smtClean="0"/>
              <a:t>Hodnocení probíhá na samém závěru projektu, aby změřilo projektové výstupy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8447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FAKTORY  ÚSPĚCHU ROZVOJOVÉHO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688034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r>
              <a:rPr lang="cs-CZ" b="1" dirty="0" smtClean="0"/>
              <a:t>Čas</a:t>
            </a:r>
          </a:p>
          <a:p>
            <a:pPr marL="514350" indent="-514350"/>
            <a:r>
              <a:rPr lang="cs-CZ" dirty="0" smtClean="0"/>
              <a:t>Efektivní organizace času, zvolení správného momentu pro alokaci časového fondu </a:t>
            </a:r>
          </a:p>
          <a:p>
            <a:pPr marL="514350" indent="-514350">
              <a:buNone/>
            </a:pPr>
            <a:endParaRPr lang="cs-CZ" sz="1400" dirty="0" smtClean="0"/>
          </a:p>
          <a:p>
            <a:pPr marL="514350" indent="-514350">
              <a:buNone/>
            </a:pPr>
            <a:r>
              <a:rPr lang="cs-CZ" b="1" dirty="0" smtClean="0"/>
              <a:t>Lidské zdroje</a:t>
            </a:r>
          </a:p>
          <a:p>
            <a:pPr marL="514350" indent="-514350"/>
            <a:r>
              <a:rPr lang="cs-CZ" dirty="0" smtClean="0"/>
              <a:t>Různý počet zaměstnanců v různých fázích projektu</a:t>
            </a:r>
          </a:p>
          <a:p>
            <a:pPr marL="514350" indent="-514350"/>
            <a:r>
              <a:rPr lang="cs-CZ" dirty="0" smtClean="0"/>
              <a:t>Kompetence a organizace</a:t>
            </a:r>
          </a:p>
          <a:p>
            <a:pPr marL="514350" indent="-514350">
              <a:buNone/>
            </a:pPr>
            <a:endParaRPr lang="cs-CZ" sz="1400" dirty="0" smtClean="0"/>
          </a:p>
          <a:p>
            <a:pPr marL="514350" indent="-514350">
              <a:buNone/>
            </a:pPr>
            <a:r>
              <a:rPr lang="cs-CZ" b="1" dirty="0" smtClean="0"/>
              <a:t>Finanční zdroje</a:t>
            </a:r>
          </a:p>
          <a:p>
            <a:pPr marL="514350" indent="-514350"/>
            <a:r>
              <a:rPr lang="cs-CZ" dirty="0" smtClean="0"/>
              <a:t>Zajistit možnost předfinancování nadcházejících fází projektu a přispět vlastními prostředky</a:t>
            </a:r>
          </a:p>
          <a:p>
            <a:pPr marL="514350" indent="-514350">
              <a:buNone/>
            </a:pPr>
            <a:endParaRPr lang="cs-CZ" sz="1600" dirty="0" smtClean="0"/>
          </a:p>
          <a:p>
            <a:pPr marL="514350" indent="-514350">
              <a:buNone/>
            </a:pPr>
            <a:r>
              <a:rPr lang="cs-CZ" b="1" dirty="0" smtClean="0"/>
              <a:t>Kvalita</a:t>
            </a:r>
          </a:p>
          <a:p>
            <a:pPr marL="514350" indent="-514350"/>
            <a:r>
              <a:rPr lang="cs-CZ" dirty="0" smtClean="0"/>
              <a:t>Definovat úroveň kvality, jež musí být dosažena v každé fázi projektu</a:t>
            </a:r>
          </a:p>
          <a:p>
            <a:pPr marL="514350" indent="-514350"/>
            <a:r>
              <a:rPr lang="cs-CZ" dirty="0" smtClean="0"/>
              <a:t>V případě potřeby se vrátit </a:t>
            </a:r>
            <a:r>
              <a:rPr lang="cs-CZ" dirty="0"/>
              <a:t>k</a:t>
            </a:r>
            <a:r>
              <a:rPr lang="cs-CZ" dirty="0" smtClean="0"/>
              <a:t> předcházející fázi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ZÁJMOVÉ SKUPINY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Úspěšná realizace projektu není závislá pouze na projektovém partnerství</a:t>
            </a:r>
          </a:p>
          <a:p>
            <a:pPr marL="0" indent="0">
              <a:buNone/>
            </a:pPr>
            <a:r>
              <a:rPr lang="cs-CZ" dirty="0" smtClean="0"/>
              <a:t> </a:t>
            </a:r>
          </a:p>
          <a:p>
            <a:r>
              <a:rPr lang="cs-CZ" dirty="0" smtClean="0"/>
              <a:t>Vztah mezi investorem a příjemcem (držitelem) projektu není zárukou kýženého výsledku/dopadu</a:t>
            </a:r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Do projektových aktivit vstupují také externí subjekty, které jsou příjemci dané pomoci</a:t>
            </a:r>
          </a:p>
          <a:p>
            <a:endParaRPr lang="cs-CZ" dirty="0" smtClean="0"/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56610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ZÁJMOVÉ SKUPINY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Zájmové skupiny tvoří: </a:t>
            </a:r>
          </a:p>
          <a:p>
            <a:pPr lvl="1"/>
            <a:r>
              <a:rPr lang="cs-CZ" dirty="0"/>
              <a:t>Jednotlivci či organizace aktivně zapojené do realizace projektu</a:t>
            </a:r>
          </a:p>
          <a:p>
            <a:pPr lvl="1"/>
            <a:r>
              <a:rPr lang="cs-CZ" dirty="0"/>
              <a:t>Jednotlivci či organizace </a:t>
            </a:r>
            <a:r>
              <a:rPr lang="cs-CZ" dirty="0" smtClean="0"/>
              <a:t>jejichž </a:t>
            </a:r>
            <a:r>
              <a:rPr lang="cs-CZ" dirty="0"/>
              <a:t>zájmy mohou ovlivnit průběh a výsledek projektu</a:t>
            </a:r>
          </a:p>
          <a:p>
            <a:endParaRPr lang="cs-CZ" dirty="0" smtClean="0"/>
          </a:p>
          <a:p>
            <a:r>
              <a:rPr lang="cs-CZ" dirty="0" smtClean="0"/>
              <a:t>Pomocí definice zájmových skupin se třídí interní a externí účastníci projektu do dílčích skupin dle:</a:t>
            </a:r>
          </a:p>
          <a:p>
            <a:pPr lvl="1"/>
            <a:r>
              <a:rPr lang="cs-CZ" dirty="0" smtClean="0"/>
              <a:t>Jejich vztahu k projektu</a:t>
            </a:r>
          </a:p>
          <a:p>
            <a:pPr lvl="1"/>
            <a:r>
              <a:rPr lang="cs-CZ" dirty="0" smtClean="0"/>
              <a:t>Jejich rozložení individuálních cílů</a:t>
            </a:r>
          </a:p>
          <a:p>
            <a:pPr lvl="1"/>
            <a:r>
              <a:rPr lang="cs-CZ" dirty="0" smtClean="0"/>
              <a:t>Jejich rozložení skupinových cílů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7264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183</TotalTime>
  <Words>867</Words>
  <Application>Microsoft Office PowerPoint</Application>
  <PresentationFormat>Předvádění na obrazovce (4:3)</PresentationFormat>
  <Paragraphs>136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Administrativní</vt:lpstr>
      <vt:lpstr>PRODEV</vt:lpstr>
      <vt:lpstr>DRŽITEL PROJEKTU</vt:lpstr>
      <vt:lpstr>DRŽITEL PROJEKTU</vt:lpstr>
      <vt:lpstr>OPERATIVNÍ PŘÍSTUP</vt:lpstr>
      <vt:lpstr>STÁDIA  PROJEKTU</vt:lpstr>
      <vt:lpstr>STÁDIA PROJEKTU</vt:lpstr>
      <vt:lpstr>FAKTORY  ÚSPĚCHU ROZVOJOVÉHO PROJEKTU</vt:lpstr>
      <vt:lpstr>ZÁJMOVÉ SKUPINY</vt:lpstr>
      <vt:lpstr>ZÁJMOVÉ SKUPINY </vt:lpstr>
      <vt:lpstr>ZÁJMOVÉ SKUPINY</vt:lpstr>
      <vt:lpstr>KLÍČOVÉ ZÁJMOVÉ SKUPINY</vt:lpstr>
      <vt:lpstr>KLÍČOVÉ ZÁJMOVÉ SKUPINY</vt:lpstr>
      <vt:lpstr>PŘÍZNIVÉ  PROSTŘEDÍ  PRO BUDOVÁNÍ  KAPACITY  ZAINTERESOVANÝCH  STRAN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27</cp:revision>
  <dcterms:created xsi:type="dcterms:W3CDTF">2011-05-24T05:39:51Z</dcterms:created>
  <dcterms:modified xsi:type="dcterms:W3CDTF">2011-06-13T09:30:09Z</dcterms:modified>
</cp:coreProperties>
</file>