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4" r:id="rId5"/>
    <p:sldId id="265" r:id="rId6"/>
    <p:sldId id="260" r:id="rId7"/>
    <p:sldId id="266" r:id="rId8"/>
    <p:sldId id="262" r:id="rId9"/>
    <p:sldId id="263" r:id="rId10"/>
    <p:sldId id="268" r:id="rId11"/>
    <p:sldId id="269" r:id="rId12"/>
    <p:sldId id="270" r:id="rId13"/>
    <p:sldId id="271" r:id="rId14"/>
    <p:sldId id="267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1CA86C5-31BC-44FC-8398-DAE762CBA895}" type="datetimeFigureOut">
              <a:rPr lang="cs-CZ" smtClean="0"/>
              <a:pPr/>
              <a:t>13.6.2011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2BE3AA-4DA1-4F53-85E9-D71856F736F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IDENTIFIKACE PROJEKTU I</a:t>
            </a:r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cs-CZ" sz="1400" dirty="0" smtClean="0">
              <a:solidFill>
                <a:schemeClr val="bg1"/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</a:t>
            </a:r>
            <a:r>
              <a:rPr lang="cs-CZ" sz="1400" dirty="0" smtClean="0">
                <a:solidFill>
                  <a:schemeClr val="bg1"/>
                </a:solidFill>
              </a:rPr>
              <a:t>: </a:t>
            </a:r>
            <a:r>
              <a:rPr lang="cs-CZ" sz="1400" dirty="0" smtClean="0">
                <a:solidFill>
                  <a:schemeClr val="bg1"/>
                </a:solidFill>
              </a:rPr>
              <a:t>9. března </a:t>
            </a:r>
            <a:r>
              <a:rPr lang="cs-CZ" sz="1400" dirty="0" smtClean="0">
                <a:solidFill>
                  <a:schemeClr val="bg1"/>
                </a:solidFill>
              </a:rPr>
              <a:t>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CHARAKTER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Informace o daném území:</a:t>
            </a:r>
          </a:p>
          <a:p>
            <a:pPr lvl="1"/>
            <a:r>
              <a:rPr lang="cs-CZ" dirty="0" smtClean="0"/>
              <a:t>Historie</a:t>
            </a:r>
          </a:p>
          <a:p>
            <a:pPr lvl="1"/>
            <a:r>
              <a:rPr lang="cs-CZ" dirty="0" smtClean="0"/>
              <a:t>Demografie</a:t>
            </a:r>
          </a:p>
          <a:p>
            <a:pPr lvl="1"/>
            <a:r>
              <a:rPr lang="cs-CZ" dirty="0" smtClean="0"/>
              <a:t>Kultura a náboženské vyznání</a:t>
            </a:r>
          </a:p>
          <a:p>
            <a:pPr lvl="1"/>
            <a:r>
              <a:rPr lang="cs-CZ" dirty="0" smtClean="0"/>
              <a:t>Ekonomické ukazatele</a:t>
            </a:r>
          </a:p>
          <a:p>
            <a:pPr lvl="1"/>
            <a:r>
              <a:rPr lang="cs-CZ" dirty="0" smtClean="0"/>
              <a:t>Infrastruktura a dostupné služby</a:t>
            </a:r>
          </a:p>
          <a:p>
            <a:pPr lvl="1"/>
            <a:r>
              <a:rPr lang="cs-CZ" dirty="0" smtClean="0"/>
              <a:t>Administrativní a politické instituce</a:t>
            </a:r>
          </a:p>
          <a:p>
            <a:pPr lvl="1"/>
            <a:r>
              <a:rPr lang="cs-CZ" dirty="0" smtClean="0"/>
              <a:t>Vazby na sousední lokality (kraje, regiony, okresy)</a:t>
            </a:r>
          </a:p>
          <a:p>
            <a:pPr lvl="1"/>
            <a:r>
              <a:rPr lang="cs-CZ" dirty="0" smtClean="0"/>
              <a:t>Současná situace, např. politická stabilita</a:t>
            </a:r>
          </a:p>
          <a:p>
            <a:r>
              <a:rPr lang="cs-CZ" dirty="0"/>
              <a:t>Informace o místním rozvoji:</a:t>
            </a:r>
          </a:p>
          <a:p>
            <a:pPr lvl="1"/>
            <a:r>
              <a:rPr lang="cs-CZ" dirty="0"/>
              <a:t>Rozvojové politiky: národní, regionální</a:t>
            </a:r>
          </a:p>
          <a:p>
            <a:pPr lvl="1"/>
            <a:r>
              <a:rPr lang="cs-CZ" dirty="0"/>
              <a:t>Politiky rozvojové pomoci</a:t>
            </a:r>
          </a:p>
          <a:p>
            <a:pPr lvl="1"/>
            <a:r>
              <a:rPr lang="cs-CZ" dirty="0"/>
              <a:t>Rozvojové programy a iniciativy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0249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CHARAKTER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Informace o problému identifikovaném v rámci projektu:</a:t>
            </a:r>
          </a:p>
          <a:p>
            <a:pPr lvl="1"/>
            <a:r>
              <a:rPr lang="cs-CZ" dirty="0" smtClean="0"/>
              <a:t>Sektorové politiky</a:t>
            </a:r>
          </a:p>
          <a:p>
            <a:pPr lvl="1"/>
            <a:r>
              <a:rPr lang="cs-CZ" dirty="0" smtClean="0"/>
              <a:t>Statistická data týkající se jednotlivých problémů</a:t>
            </a:r>
          </a:p>
          <a:p>
            <a:pPr lvl="1"/>
            <a:r>
              <a:rPr lang="cs-CZ" dirty="0" smtClean="0"/>
              <a:t>Uskutečněné výzkumy a studie</a:t>
            </a:r>
          </a:p>
          <a:p>
            <a:r>
              <a:rPr lang="cs-CZ" dirty="0" smtClean="0"/>
              <a:t>Praktické informace:</a:t>
            </a:r>
          </a:p>
          <a:p>
            <a:pPr lvl="1"/>
            <a:r>
              <a:rPr lang="cs-CZ" dirty="0" smtClean="0"/>
              <a:t>Náklady a dostupnost zdrojů: práce, materiály, doprava</a:t>
            </a:r>
          </a:p>
          <a:p>
            <a:pPr lvl="1"/>
            <a:r>
              <a:rPr lang="cs-CZ" dirty="0" smtClean="0"/>
              <a:t>Fiskální informace: daně a poplatky</a:t>
            </a:r>
          </a:p>
          <a:p>
            <a:pPr lvl="1"/>
            <a:r>
              <a:rPr lang="cs-CZ" dirty="0" smtClean="0"/>
              <a:t>Možnosti komunikace v dané oblasti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0334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Veřejné instituce:</a:t>
            </a:r>
          </a:p>
          <a:p>
            <a:pPr lvl="1"/>
            <a:r>
              <a:rPr lang="cs-CZ" dirty="0" smtClean="0"/>
              <a:t>Centralizované a decentralizované úřady</a:t>
            </a:r>
          </a:p>
          <a:p>
            <a:pPr lvl="1"/>
            <a:r>
              <a:rPr lang="cs-CZ" dirty="0" smtClean="0"/>
              <a:t>Všeobecná a specializovaná výzkumná pracoviště</a:t>
            </a:r>
          </a:p>
          <a:p>
            <a:pPr lvl="1"/>
            <a:r>
              <a:rPr lang="cs-CZ" dirty="0" smtClean="0"/>
              <a:t>Místní a regionální úřady</a:t>
            </a:r>
          </a:p>
          <a:p>
            <a:pPr lvl="1"/>
            <a:r>
              <a:rPr lang="cs-CZ" dirty="0" smtClean="0"/>
              <a:t>Univerzity, vzdělávací a výzkumná pracoviště</a:t>
            </a:r>
          </a:p>
          <a:p>
            <a:r>
              <a:rPr lang="cs-CZ" dirty="0" smtClean="0"/>
              <a:t>Soukromé organizace:</a:t>
            </a:r>
          </a:p>
          <a:p>
            <a:pPr lvl="1"/>
            <a:r>
              <a:rPr lang="cs-CZ" dirty="0" smtClean="0"/>
              <a:t>Poradenské organizace </a:t>
            </a:r>
          </a:p>
          <a:p>
            <a:pPr lvl="1"/>
            <a:r>
              <a:rPr lang="cs-CZ" dirty="0" smtClean="0"/>
              <a:t>Profesní a tematické sítě/asociace</a:t>
            </a:r>
          </a:p>
          <a:p>
            <a:pPr lvl="1"/>
            <a:r>
              <a:rPr lang="cs-CZ" dirty="0" smtClean="0"/>
              <a:t>Nestátní neziskové organizace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2607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Publikace:</a:t>
            </a:r>
          </a:p>
          <a:p>
            <a:pPr lvl="1"/>
            <a:r>
              <a:rPr lang="cs-CZ" dirty="0" smtClean="0"/>
              <a:t>Noviny, časopisy, magazíny</a:t>
            </a:r>
          </a:p>
          <a:p>
            <a:pPr lvl="1"/>
            <a:r>
              <a:rPr lang="cs-CZ" dirty="0" smtClean="0"/>
              <a:t>Specializované webové stránky</a:t>
            </a:r>
          </a:p>
          <a:p>
            <a:pPr lvl="1"/>
            <a:r>
              <a:rPr lang="cs-CZ" dirty="0" smtClean="0"/>
              <a:t>Knihy</a:t>
            </a:r>
          </a:p>
          <a:p>
            <a:pPr lvl="1"/>
            <a:r>
              <a:rPr lang="cs-CZ" dirty="0" smtClean="0"/>
              <a:t>Ostatní publikace</a:t>
            </a:r>
          </a:p>
          <a:p>
            <a:r>
              <a:rPr lang="cs-CZ" dirty="0" smtClean="0"/>
              <a:t>Konkrétní osoby:</a:t>
            </a:r>
          </a:p>
          <a:p>
            <a:pPr lvl="1"/>
            <a:r>
              <a:rPr lang="cs-CZ" dirty="0" smtClean="0"/>
              <a:t>Lidé žijící v dané lokalitě</a:t>
            </a:r>
          </a:p>
          <a:p>
            <a:pPr lvl="1"/>
            <a:r>
              <a:rPr lang="cs-CZ" dirty="0" smtClean="0"/>
              <a:t>Dobrovolníci</a:t>
            </a:r>
          </a:p>
          <a:p>
            <a:pPr lvl="1"/>
            <a:r>
              <a:rPr lang="cs-CZ" dirty="0" smtClean="0"/>
              <a:t>Pracovníci technické pomoci</a:t>
            </a:r>
          </a:p>
        </p:txBody>
      </p:sp>
    </p:spTree>
    <p:extLst>
      <p:ext uri="{BB962C8B-B14F-4D97-AF65-F5344CB8AC3E}">
        <p14:creationId xmlns:p14="http://schemas.microsoft.com/office/powerpoint/2010/main" val="2152984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pPr marL="0" indent="0" algn="ctr">
              <a:buNone/>
            </a:pPr>
            <a:r>
              <a:rPr lang="cs-CZ" sz="3600" b="1" dirty="0" smtClean="0"/>
              <a:t>DĚKUJI ZA POZORNOST</a:t>
            </a:r>
            <a:r>
              <a:rPr lang="cs-CZ" sz="3600" b="1" dirty="0" smtClean="0">
                <a:sym typeface="Wingdings" pitchFamily="2" charset="2"/>
              </a:rPr>
              <a:t></a:t>
            </a:r>
            <a:endParaRPr lang="cs-CZ" sz="3600" b="1" dirty="0"/>
          </a:p>
        </p:txBody>
      </p:sp>
    </p:spTree>
    <p:extLst>
      <p:ext uri="{BB962C8B-B14F-4D97-AF65-F5344CB8AC3E}">
        <p14:creationId xmlns:p14="http://schemas.microsoft.com/office/powerpoint/2010/main" val="3623689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IDENTIFIKACE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627966" cy="4455998"/>
          </a:xfrm>
        </p:spPr>
        <p:txBody>
          <a:bodyPr/>
          <a:lstStyle/>
          <a:p>
            <a:r>
              <a:rPr lang="cs-CZ" dirty="0" smtClean="0"/>
              <a:t>Není definován „standardní“ přístup k identifikaci projektu</a:t>
            </a:r>
          </a:p>
          <a:p>
            <a:endParaRPr lang="cs-CZ" dirty="0" smtClean="0"/>
          </a:p>
          <a:p>
            <a:r>
              <a:rPr lang="cs-CZ" dirty="0" smtClean="0"/>
              <a:t>Kontext každého projektu je unikátní a je potřeba jej sladit s ostatními již implementovanými aktivitami</a:t>
            </a:r>
          </a:p>
          <a:p>
            <a:endParaRPr lang="cs-CZ" dirty="0" smtClean="0"/>
          </a:p>
          <a:p>
            <a:r>
              <a:rPr lang="cs-CZ" dirty="0" smtClean="0"/>
              <a:t>Každá organizace, která chce intervenovat v dané oblasti musí zvolit specifický přístup s ohledem na očekávané výstupy/výsledky/dopady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FUNKCE IDENTIFIKACE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71490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cs-CZ" sz="2500" b="1" dirty="0" smtClean="0"/>
              <a:t>Pochopení kontextu (umístění)</a:t>
            </a:r>
          </a:p>
          <a:p>
            <a:pPr lvl="0"/>
            <a:r>
              <a:rPr lang="cs-CZ" dirty="0" smtClean="0"/>
              <a:t>Shromáždění obecných a konkrétních informací o situaci, ve které bude projekt </a:t>
            </a:r>
            <a:r>
              <a:rPr lang="cs-CZ" dirty="0" smtClean="0"/>
              <a:t>realizován</a:t>
            </a:r>
            <a:endParaRPr lang="cs-CZ" dirty="0" smtClean="0"/>
          </a:p>
          <a:p>
            <a:pPr lvl="0"/>
            <a:r>
              <a:rPr lang="cs-CZ" dirty="0" smtClean="0"/>
              <a:t>Porozumění organizaci a způsobu, </a:t>
            </a:r>
            <a:r>
              <a:rPr lang="cs-CZ" dirty="0" smtClean="0"/>
              <a:t>jakým operují/intervenují jednotlivé </a:t>
            </a:r>
            <a:r>
              <a:rPr lang="cs-CZ" dirty="0" smtClean="0"/>
              <a:t>zúčastněné strany projektu </a:t>
            </a:r>
            <a:r>
              <a:rPr lang="cs-CZ" dirty="0" smtClean="0"/>
              <a:t>v</a:t>
            </a:r>
            <a:r>
              <a:rPr lang="cs-CZ" dirty="0" smtClean="0"/>
              <a:t> daném </a:t>
            </a:r>
            <a:r>
              <a:rPr lang="cs-CZ" dirty="0" smtClean="0"/>
              <a:t>prostředí</a:t>
            </a:r>
            <a:endParaRPr lang="cs-CZ" dirty="0" smtClean="0"/>
          </a:p>
          <a:p>
            <a:pPr lvl="0"/>
            <a:r>
              <a:rPr lang="cs-CZ" dirty="0" smtClean="0"/>
              <a:t>Posouzení problémů </a:t>
            </a:r>
            <a:r>
              <a:rPr lang="cs-CZ" dirty="0" smtClean="0"/>
              <a:t>a </a:t>
            </a:r>
            <a:r>
              <a:rPr lang="cs-CZ" dirty="0" smtClean="0"/>
              <a:t>příležitostí v daném kontextu</a:t>
            </a:r>
            <a:endParaRPr lang="cs-CZ" dirty="0" smtClean="0"/>
          </a:p>
          <a:p>
            <a:pPr>
              <a:buNone/>
            </a:pPr>
            <a:endParaRPr lang="cs-CZ" sz="1100" b="1" dirty="0" smtClean="0"/>
          </a:p>
          <a:p>
            <a:pPr>
              <a:buNone/>
            </a:pPr>
            <a:r>
              <a:rPr lang="cs-CZ" sz="2400" b="1" dirty="0" smtClean="0"/>
              <a:t>Návrh projektu</a:t>
            </a:r>
          </a:p>
          <a:p>
            <a:pPr lvl="0"/>
            <a:r>
              <a:rPr lang="cs-CZ" dirty="0" smtClean="0"/>
              <a:t>Stanovení priorit, řešení problémů a posílení dynamiky </a:t>
            </a:r>
            <a:r>
              <a:rPr lang="cs-CZ" dirty="0" smtClean="0"/>
              <a:t>projektu</a:t>
            </a:r>
            <a:endParaRPr lang="cs-CZ" dirty="0" smtClean="0"/>
          </a:p>
          <a:p>
            <a:pPr lvl="0"/>
            <a:r>
              <a:rPr lang="cs-CZ" dirty="0" smtClean="0"/>
              <a:t>Umístění projektu ve vztahu k veřejné politice a rozvojovým programům</a:t>
            </a:r>
          </a:p>
          <a:p>
            <a:pPr lvl="0"/>
            <a:r>
              <a:rPr lang="cs-CZ" dirty="0" smtClean="0"/>
              <a:t>Identifikace </a:t>
            </a:r>
            <a:r>
              <a:rPr lang="cs-CZ" dirty="0" smtClean="0"/>
              <a:t>(klíčových) zájmových skupin</a:t>
            </a:r>
            <a:endParaRPr lang="cs-CZ" dirty="0" smtClean="0"/>
          </a:p>
          <a:p>
            <a:pPr>
              <a:buNone/>
            </a:pPr>
            <a:endParaRPr lang="cs-CZ" sz="1400" b="1" dirty="0" smtClean="0"/>
          </a:p>
          <a:p>
            <a:pPr>
              <a:buNone/>
            </a:pPr>
            <a:r>
              <a:rPr lang="cs-CZ" b="1" dirty="0" smtClean="0"/>
              <a:t>Zahájení projektové dynamiky</a:t>
            </a:r>
          </a:p>
          <a:p>
            <a:pPr lvl="0"/>
            <a:r>
              <a:rPr lang="cs-CZ" dirty="0" smtClean="0"/>
              <a:t>Stimulovat účast « konečných příjemců » </a:t>
            </a:r>
          </a:p>
          <a:p>
            <a:pPr lvl="0"/>
            <a:r>
              <a:rPr lang="cs-CZ" dirty="0" smtClean="0"/>
              <a:t>Sestavit a otestovat partnerství</a:t>
            </a:r>
          </a:p>
          <a:p>
            <a:pPr>
              <a:buNone/>
            </a:pPr>
            <a:endParaRPr lang="cs-CZ" b="1" dirty="0" smtClean="0"/>
          </a:p>
          <a:p>
            <a:pPr>
              <a:buNone/>
            </a:pPr>
            <a:endParaRPr lang="cs-CZ" b="1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FUNKCE IDENTIFIKACE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Jednotlivé výsledky z identifikační fáze se projeví současně – nemohou být rozděleny – což je jedna z metodologických obtíží implementace rozvojových projektů:</a:t>
            </a:r>
          </a:p>
          <a:p>
            <a:endParaRPr lang="cs-CZ" dirty="0" smtClean="0"/>
          </a:p>
          <a:p>
            <a:pPr lvl="1"/>
            <a:r>
              <a:rPr lang="cs-CZ" dirty="0" smtClean="0"/>
              <a:t>Projektová dynamika je podpořena prostřednictvím sběru informací a tvorby návrhu projektu</a:t>
            </a:r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Návrh projektu by měl být založen na porozumění kontextu dané situace a zároveň by měl definovat rozsah celé analýzy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6219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ANALÝZA A FORMULACE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Projektová idea je většinou koncipována menší skupinou jednotlivců</a:t>
            </a:r>
          </a:p>
          <a:p>
            <a:endParaRPr lang="cs-CZ" dirty="0"/>
          </a:p>
          <a:p>
            <a:r>
              <a:rPr lang="cs-CZ" dirty="0" smtClean="0"/>
              <a:t>Prvním krokem v identifikačním procesu je stanovení rozsahu problému, který byl již identifikován</a:t>
            </a:r>
          </a:p>
          <a:p>
            <a:endParaRPr lang="cs-CZ" dirty="0"/>
          </a:p>
          <a:p>
            <a:r>
              <a:rPr lang="cs-CZ" dirty="0" smtClean="0"/>
              <a:t>Druhým krokem je další rozvinutí jádra problému prostřednictvím analýzy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46725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ANALYTICKÁ STUDIE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45599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cs-CZ" dirty="0" smtClean="0"/>
              <a:t>Analytická </a:t>
            </a:r>
            <a:r>
              <a:rPr lang="cs-CZ" dirty="0" smtClean="0"/>
              <a:t>studie je základem pro identifikaci </a:t>
            </a:r>
            <a:r>
              <a:rPr lang="cs-CZ" dirty="0" smtClean="0"/>
              <a:t>projektu, jelikož pomáhá </a:t>
            </a:r>
            <a:r>
              <a:rPr lang="cs-CZ" dirty="0" smtClean="0"/>
              <a:t>vytvořit a formulovat přehled a systém </a:t>
            </a:r>
            <a:r>
              <a:rPr lang="cs-CZ" dirty="0" smtClean="0"/>
              <a:t>zahrnující:</a:t>
            </a:r>
            <a:endParaRPr lang="cs-CZ" dirty="0" smtClean="0"/>
          </a:p>
          <a:p>
            <a:pPr lvl="1"/>
            <a:r>
              <a:rPr lang="cs-CZ" sz="2300" dirty="0" smtClean="0"/>
              <a:t>Výzvy</a:t>
            </a:r>
          </a:p>
          <a:p>
            <a:pPr lvl="1"/>
            <a:r>
              <a:rPr lang="cs-CZ" sz="2300" dirty="0" smtClean="0"/>
              <a:t>Základní </a:t>
            </a:r>
            <a:r>
              <a:rPr lang="cs-CZ" sz="2300" dirty="0" smtClean="0"/>
              <a:t>otázky a </a:t>
            </a:r>
            <a:r>
              <a:rPr lang="cs-CZ" sz="2300" dirty="0" smtClean="0"/>
              <a:t>citlivé </a:t>
            </a:r>
            <a:r>
              <a:rPr lang="cs-CZ" sz="2300" dirty="0" smtClean="0"/>
              <a:t>problémy</a:t>
            </a:r>
            <a:endParaRPr lang="cs-CZ" sz="2300" dirty="0" smtClean="0"/>
          </a:p>
          <a:p>
            <a:pPr lvl="1"/>
            <a:r>
              <a:rPr lang="cs-CZ" sz="2300" dirty="0" smtClean="0"/>
              <a:t>Obtíže </a:t>
            </a:r>
            <a:r>
              <a:rPr lang="cs-CZ" sz="2300" dirty="0" smtClean="0"/>
              <a:t>a příležitosti</a:t>
            </a:r>
          </a:p>
          <a:p>
            <a:pPr lvl="1"/>
            <a:r>
              <a:rPr lang="cs-CZ" sz="2300" dirty="0" smtClean="0"/>
              <a:t>Přijetí strategických voleb</a:t>
            </a:r>
          </a:p>
          <a:p>
            <a:pPr algn="just"/>
            <a:r>
              <a:rPr lang="cs-CZ" dirty="0" smtClean="0"/>
              <a:t>Analýza </a:t>
            </a:r>
            <a:r>
              <a:rPr lang="cs-CZ" dirty="0" smtClean="0"/>
              <a:t>by neměla být vnímána jako prostý popis situace:</a:t>
            </a:r>
            <a:endParaRPr lang="cs-CZ" dirty="0" smtClean="0"/>
          </a:p>
          <a:p>
            <a:pPr lvl="1"/>
            <a:r>
              <a:rPr lang="cs-CZ" dirty="0" smtClean="0"/>
              <a:t>Analýza je dynamická (zkoumá vyvíjecí se procesy</a:t>
            </a:r>
            <a:r>
              <a:rPr lang="cs-CZ" dirty="0" smtClean="0"/>
              <a:t>)</a:t>
            </a:r>
            <a:endParaRPr lang="cs-CZ" dirty="0" smtClean="0"/>
          </a:p>
          <a:p>
            <a:pPr lvl="1"/>
            <a:r>
              <a:rPr lang="cs-CZ" dirty="0" smtClean="0"/>
              <a:t>Vychází jak z budoucích možností, tak i </a:t>
            </a:r>
            <a:r>
              <a:rPr lang="cs-CZ" dirty="0" smtClean="0"/>
              <a:t>problémů</a:t>
            </a:r>
            <a:endParaRPr lang="cs-CZ" dirty="0" smtClean="0"/>
          </a:p>
          <a:p>
            <a:pPr lvl="1"/>
            <a:r>
              <a:rPr lang="cs-CZ" dirty="0" smtClean="0"/>
              <a:t>Je prvním krokem k mobilizaci </a:t>
            </a:r>
            <a:r>
              <a:rPr lang="cs-CZ" dirty="0" smtClean="0"/>
              <a:t>(klíčových) zájmových skupin </a:t>
            </a:r>
            <a:r>
              <a:rPr lang="cs-CZ" dirty="0" smtClean="0"/>
              <a:t>a konečných příjemců </a:t>
            </a:r>
            <a:r>
              <a:rPr lang="cs-CZ" dirty="0" smtClean="0"/>
              <a:t>projektu</a:t>
            </a:r>
            <a:endParaRPr lang="cs-CZ" dirty="0" smtClean="0"/>
          </a:p>
          <a:p>
            <a:pPr lvl="1" algn="just"/>
            <a:endParaRPr lang="cs-CZ" dirty="0" smtClean="0"/>
          </a:p>
          <a:p>
            <a:pPr lvl="1" algn="just"/>
            <a:endParaRPr lang="cs-CZ" dirty="0" smtClean="0"/>
          </a:p>
          <a:p>
            <a:pPr lvl="1">
              <a:buNone/>
            </a:pPr>
            <a:endParaRPr lang="cs-CZ" sz="2700" dirty="0" smtClean="0">
              <a:solidFill>
                <a:schemeClr val="tx1"/>
              </a:solidFill>
            </a:endParaRPr>
          </a:p>
          <a:p>
            <a:pPr lvl="1"/>
            <a:endParaRPr lang="cs-CZ" sz="2700" dirty="0" smtClean="0">
              <a:solidFill>
                <a:schemeClr val="tx1"/>
              </a:solidFill>
            </a:endParaRPr>
          </a:p>
          <a:p>
            <a:pPr lvl="1" algn="just"/>
            <a:endParaRPr lang="cs-CZ" dirty="0" smtClean="0"/>
          </a:p>
          <a:p>
            <a:pPr algn="just"/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ANALYTICKÁ STUDIE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V průběhu přípravy studie je potřeba si dávat pozor na:</a:t>
            </a:r>
          </a:p>
          <a:p>
            <a:endParaRPr lang="cs-CZ" dirty="0" smtClean="0"/>
          </a:p>
          <a:p>
            <a:pPr lvl="1"/>
            <a:r>
              <a:rPr lang="cs-CZ" dirty="0" smtClean="0"/>
              <a:t>Ztrátu celkového náhledu na problém, která je způsobena zaměřením na sběr irelevantních dat</a:t>
            </a:r>
          </a:p>
          <a:p>
            <a:pPr lvl="1"/>
            <a:r>
              <a:rPr lang="cs-CZ" dirty="0" smtClean="0"/>
              <a:t>Přílišné zaměření na sektorovou logiku</a:t>
            </a:r>
          </a:p>
          <a:p>
            <a:pPr lvl="1"/>
            <a:r>
              <a:rPr lang="cs-CZ" dirty="0" smtClean="0"/>
              <a:t>Selektivní data a záměrné zkreslování určité reality</a:t>
            </a:r>
          </a:p>
          <a:p>
            <a:pPr lvl="1"/>
            <a:r>
              <a:rPr lang="cs-CZ" dirty="0" smtClean="0"/>
              <a:t>Vytvoření analýzy na základě předchozího projektu, který byl již ukončen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6677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HLAVNÍ  </a:t>
            </a:r>
            <a:r>
              <a:rPr lang="cs-CZ" dirty="0" smtClean="0"/>
              <a:t>ČÁSTI ANALYTICKÉ STUDIE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52743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dirty="0" smtClean="0"/>
              <a:t>Situační analýza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Analýza problému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Analýza </a:t>
            </a:r>
            <a:r>
              <a:rPr lang="cs-CZ" dirty="0" smtClean="0"/>
              <a:t>(klíčových) zájmových skupin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Všechny 3 části mohou být provedeny v libovolném </a:t>
            </a:r>
            <a:r>
              <a:rPr lang="cs-CZ" dirty="0" smtClean="0"/>
              <a:t>pořadí</a:t>
            </a:r>
            <a:endParaRPr lang="cs-CZ" dirty="0" smtClean="0"/>
          </a:p>
          <a:p>
            <a:r>
              <a:rPr lang="cs-CZ" dirty="0" smtClean="0"/>
              <a:t>Musí být zahrnuty do projektové </a:t>
            </a:r>
            <a:r>
              <a:rPr lang="cs-CZ" dirty="0" smtClean="0"/>
              <a:t>dokumentace</a:t>
            </a: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ANALÝZA SITUACE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500174"/>
            <a:ext cx="8627966" cy="4857784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Cílem je zabránit sběru příliš velkého množství nepotřebných </a:t>
            </a:r>
            <a:r>
              <a:rPr lang="cs-CZ" dirty="0" smtClean="0"/>
              <a:t>informací</a:t>
            </a:r>
          </a:p>
          <a:p>
            <a:r>
              <a:rPr lang="cs-CZ" dirty="0" smtClean="0"/>
              <a:t>Je </a:t>
            </a:r>
            <a:r>
              <a:rPr lang="cs-CZ" dirty="0" smtClean="0"/>
              <a:t>důležité zajistit dostatek informací, ale je třeba se vyhnout příliš podrobným informacím, které v daném případě </a:t>
            </a:r>
            <a:r>
              <a:rPr lang="cs-CZ" dirty="0" smtClean="0"/>
              <a:t>nemají žádný přínos</a:t>
            </a:r>
            <a:r>
              <a:rPr lang="cs-CZ" dirty="0" smtClean="0"/>
              <a:t>.</a:t>
            </a:r>
            <a:endParaRPr lang="cs-CZ" dirty="0" smtClean="0"/>
          </a:p>
          <a:p>
            <a:pPr>
              <a:buNone/>
            </a:pPr>
            <a:endParaRPr lang="cs-CZ" sz="1300" dirty="0" smtClean="0"/>
          </a:p>
          <a:p>
            <a:pPr>
              <a:buNone/>
            </a:pPr>
            <a:r>
              <a:rPr lang="cs-CZ" u="sng" dirty="0" smtClean="0"/>
              <a:t>Informace mohou být členěny do 4 základních skupin:</a:t>
            </a:r>
            <a:endParaRPr lang="cs-CZ" u="sng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Informace </a:t>
            </a:r>
            <a:r>
              <a:rPr lang="cs-CZ" dirty="0" smtClean="0"/>
              <a:t>o geografické oblasti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Informace </a:t>
            </a:r>
            <a:r>
              <a:rPr lang="cs-CZ" dirty="0" smtClean="0"/>
              <a:t>o rozvojových aktivitách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Informace </a:t>
            </a:r>
            <a:r>
              <a:rPr lang="cs-CZ" dirty="0" smtClean="0"/>
              <a:t>o </a:t>
            </a:r>
            <a:r>
              <a:rPr lang="cs-CZ" dirty="0" smtClean="0"/>
              <a:t>zacílené tematické </a:t>
            </a:r>
            <a:r>
              <a:rPr lang="cs-CZ" dirty="0" smtClean="0"/>
              <a:t>oblasti</a:t>
            </a:r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Praktické </a:t>
            </a:r>
            <a:r>
              <a:rPr lang="cs-CZ" dirty="0" smtClean="0"/>
              <a:t>informace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u="sng" dirty="0" smtClean="0"/>
              <a:t>Při získání informací je potřeba zohlednit: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Identifikaci očekávaného výsledku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Identifikaci vhodné úrovně detailnosti informací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Identifikaci důležitosti každého aspektu projektu</a:t>
            </a:r>
            <a:endParaRPr lang="cs-CZ" dirty="0" smtClean="0"/>
          </a:p>
          <a:p>
            <a:pPr marL="514350" indent="-514350">
              <a:buNone/>
            </a:pPr>
            <a:endParaRPr lang="cs-CZ" sz="1300" dirty="0" smtClean="0"/>
          </a:p>
          <a:p>
            <a:pPr marL="514350" indent="-514350">
              <a:buFont typeface="+mj-lt"/>
              <a:buAutoNum type="arabicPeriod"/>
            </a:pP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91</TotalTime>
  <Words>552</Words>
  <Application>Microsoft Office PowerPoint</Application>
  <PresentationFormat>Předvádění na obrazovce (4:3)</PresentationFormat>
  <Paragraphs>137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Administrativní</vt:lpstr>
      <vt:lpstr>PRODEV</vt:lpstr>
      <vt:lpstr>IDENTIFIKACE PROJEKTU</vt:lpstr>
      <vt:lpstr>FUNKCE IDENTIFIKACE</vt:lpstr>
      <vt:lpstr>FUNKCE IDENTIFIKACE</vt:lpstr>
      <vt:lpstr>ANALÝZA A FORMULACE PROJEKTU</vt:lpstr>
      <vt:lpstr>ANALYTICKÁ STUDIE</vt:lpstr>
      <vt:lpstr>ANALYTICKÁ STUDIE</vt:lpstr>
      <vt:lpstr>HLAVNÍ  ČÁSTI ANALYTICKÉ STUDIE</vt:lpstr>
      <vt:lpstr>ANALÝZA SITUACE</vt:lpstr>
      <vt:lpstr>CHARAKTER INFORMACÍ</vt:lpstr>
      <vt:lpstr>CHARAKTER INFORMACÍ</vt:lpstr>
      <vt:lpstr>ZDROJE INFORMACÍ</vt:lpstr>
      <vt:lpstr>ZDROJE INFORMACÍ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26</cp:revision>
  <dcterms:created xsi:type="dcterms:W3CDTF">2011-05-24T05:45:01Z</dcterms:created>
  <dcterms:modified xsi:type="dcterms:W3CDTF">2011-06-13T13:55:12Z</dcterms:modified>
</cp:coreProperties>
</file>