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458" r:id="rId2"/>
    <p:sldId id="496" r:id="rId3"/>
    <p:sldId id="467" r:id="rId4"/>
    <p:sldId id="468" r:id="rId5"/>
    <p:sldId id="469" r:id="rId6"/>
    <p:sldId id="470" r:id="rId7"/>
    <p:sldId id="471" r:id="rId8"/>
    <p:sldId id="462" r:id="rId9"/>
    <p:sldId id="472" r:id="rId10"/>
    <p:sldId id="463" r:id="rId11"/>
    <p:sldId id="464" r:id="rId12"/>
    <p:sldId id="466" r:id="rId13"/>
    <p:sldId id="474" r:id="rId14"/>
    <p:sldId id="452" r:id="rId15"/>
    <p:sldId id="481" r:id="rId16"/>
    <p:sldId id="453" r:id="rId17"/>
    <p:sldId id="460" r:id="rId18"/>
    <p:sldId id="482" r:id="rId19"/>
    <p:sldId id="475" r:id="rId20"/>
    <p:sldId id="454" r:id="rId21"/>
    <p:sldId id="455" r:id="rId22"/>
    <p:sldId id="461" r:id="rId23"/>
    <p:sldId id="500" r:id="rId24"/>
    <p:sldId id="501" r:id="rId25"/>
    <p:sldId id="483" r:id="rId26"/>
    <p:sldId id="495" r:id="rId27"/>
    <p:sldId id="476" r:id="rId28"/>
    <p:sldId id="477" r:id="rId29"/>
    <p:sldId id="478" r:id="rId30"/>
    <p:sldId id="479" r:id="rId31"/>
    <p:sldId id="485" r:id="rId32"/>
    <p:sldId id="484" r:id="rId33"/>
    <p:sldId id="486" r:id="rId34"/>
    <p:sldId id="487" r:id="rId35"/>
    <p:sldId id="488" r:id="rId36"/>
    <p:sldId id="489" r:id="rId37"/>
    <p:sldId id="490" r:id="rId38"/>
    <p:sldId id="494" r:id="rId39"/>
    <p:sldId id="492" r:id="rId40"/>
    <p:sldId id="493" r:id="rId41"/>
    <p:sldId id="499" r:id="rId42"/>
    <p:sldId id="447" r:id="rId4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D035D"/>
    <a:srgbClr val="0066FF"/>
    <a:srgbClr val="5D5903"/>
    <a:srgbClr val="FEF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5" autoAdjust="0"/>
    <p:restoredTop sz="86526" autoAdjust="0"/>
  </p:normalViewPr>
  <p:slideViewPr>
    <p:cSldViewPr>
      <p:cViewPr varScale="1">
        <p:scale>
          <a:sx n="64" d="100"/>
          <a:sy n="64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BA08EA-D891-4A11-9599-E54AD1F0C9EA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6BB6805-4417-4B8C-85A3-B4F706166E4F}">
      <dgm:prSet phldrT="[Text]"/>
      <dgm:spPr/>
      <dgm:t>
        <a:bodyPr/>
        <a:lstStyle/>
        <a:p>
          <a:r>
            <a:rPr lang="cs-CZ" b="1" dirty="0" smtClean="0"/>
            <a:t>Práva uživatelů</a:t>
          </a:r>
          <a:endParaRPr lang="cs-CZ" b="1" dirty="0"/>
        </a:p>
      </dgm:t>
    </dgm:pt>
    <dgm:pt modelId="{B8340328-ADB2-4E40-99C3-40AFFEA468B9}" type="parTrans" cxnId="{F45B4CE8-0885-436C-B9B6-D6A6B8335AB3}">
      <dgm:prSet/>
      <dgm:spPr/>
      <dgm:t>
        <a:bodyPr/>
        <a:lstStyle/>
        <a:p>
          <a:endParaRPr lang="cs-CZ"/>
        </a:p>
      </dgm:t>
    </dgm:pt>
    <dgm:pt modelId="{92F53F42-056D-4F41-B00C-F1FF64AA9DA5}" type="sibTrans" cxnId="{F45B4CE8-0885-436C-B9B6-D6A6B8335AB3}">
      <dgm:prSet/>
      <dgm:spPr/>
      <dgm:t>
        <a:bodyPr/>
        <a:lstStyle/>
        <a:p>
          <a:endParaRPr lang="cs-CZ"/>
        </a:p>
      </dgm:t>
    </dgm:pt>
    <dgm:pt modelId="{EDDF753E-62E9-4011-AEF7-977347DC3017}">
      <dgm:prSet phldrT="[Text]"/>
      <dgm:spPr/>
      <dgm:t>
        <a:bodyPr/>
        <a:lstStyle/>
        <a:p>
          <a:r>
            <a:rPr lang="cs-CZ" b="1" dirty="0" smtClean="0"/>
            <a:t>Práva autorů a vydavatelů</a:t>
          </a:r>
          <a:endParaRPr lang="cs-CZ" b="1" dirty="0"/>
        </a:p>
      </dgm:t>
    </dgm:pt>
    <dgm:pt modelId="{DF7A500F-DDFC-4D70-848C-A60E9906644E}" type="parTrans" cxnId="{F047780E-F955-4F44-9D97-D47106178A87}">
      <dgm:prSet/>
      <dgm:spPr/>
      <dgm:t>
        <a:bodyPr/>
        <a:lstStyle/>
        <a:p>
          <a:endParaRPr lang="cs-CZ"/>
        </a:p>
      </dgm:t>
    </dgm:pt>
    <dgm:pt modelId="{735E0EF5-B14E-4379-B5EF-3EA38EFDC7D9}" type="sibTrans" cxnId="{F047780E-F955-4F44-9D97-D47106178A87}">
      <dgm:prSet/>
      <dgm:spPr/>
      <dgm:t>
        <a:bodyPr/>
        <a:lstStyle/>
        <a:p>
          <a:endParaRPr lang="cs-CZ"/>
        </a:p>
      </dgm:t>
    </dgm:pt>
    <dgm:pt modelId="{3D1704D8-B4B8-4C68-9A67-8FBC48632F38}" type="pres">
      <dgm:prSet presAssocID="{65BA08EA-D891-4A11-9599-E54AD1F0C9E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EC809AA-6D46-46F2-AF72-48D420CBF9D1}" type="pres">
      <dgm:prSet presAssocID="{65BA08EA-D891-4A11-9599-E54AD1F0C9EA}" presName="divider" presStyleLbl="fgShp" presStyleIdx="0" presStyleCnt="1"/>
      <dgm:spPr>
        <a:solidFill>
          <a:srgbClr val="000000"/>
        </a:solidFill>
      </dgm:spPr>
    </dgm:pt>
    <dgm:pt modelId="{F6B4683D-A2CB-4FB5-8A48-397F4D02C500}" type="pres">
      <dgm:prSet presAssocID="{A6BB6805-4417-4B8C-85A3-B4F706166E4F}" presName="downArrow" presStyleLbl="node1" presStyleIdx="0" presStyleCnt="2"/>
      <dgm:spPr>
        <a:solidFill>
          <a:srgbClr val="FF0000"/>
        </a:solidFill>
      </dgm:spPr>
    </dgm:pt>
    <dgm:pt modelId="{894DC970-BD34-4E39-B675-2661BD2C6973}" type="pres">
      <dgm:prSet presAssocID="{A6BB6805-4417-4B8C-85A3-B4F706166E4F}" presName="downArrowText" presStyleLbl="revTx" presStyleIdx="0" presStyleCnt="2" custLinFactNeighborX="15857" custLinFactNeighborY="-405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56D09CF-5EB6-4C11-915D-9A745A76AE8C}" type="pres">
      <dgm:prSet presAssocID="{EDDF753E-62E9-4011-AEF7-977347DC3017}" presName="upArrow" presStyleLbl="node1" presStyleIdx="1" presStyleCnt="2"/>
      <dgm:spPr>
        <a:solidFill>
          <a:srgbClr val="92D050"/>
        </a:solidFill>
      </dgm:spPr>
    </dgm:pt>
    <dgm:pt modelId="{4CCEE3CF-9D0B-4627-BA4D-27A0B025A8E8}" type="pres">
      <dgm:prSet presAssocID="{EDDF753E-62E9-4011-AEF7-977347DC3017}" presName="upArrowText" presStyleLbl="revTx" presStyleIdx="1" presStyleCnt="2" custLinFactNeighborX="-10936" custLinFactNeighborY="-40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047780E-F955-4F44-9D97-D47106178A87}" srcId="{65BA08EA-D891-4A11-9599-E54AD1F0C9EA}" destId="{EDDF753E-62E9-4011-AEF7-977347DC3017}" srcOrd="1" destOrd="0" parTransId="{DF7A500F-DDFC-4D70-848C-A60E9906644E}" sibTransId="{735E0EF5-B14E-4379-B5EF-3EA38EFDC7D9}"/>
    <dgm:cxn modelId="{F45B4CE8-0885-436C-B9B6-D6A6B8335AB3}" srcId="{65BA08EA-D891-4A11-9599-E54AD1F0C9EA}" destId="{A6BB6805-4417-4B8C-85A3-B4F706166E4F}" srcOrd="0" destOrd="0" parTransId="{B8340328-ADB2-4E40-99C3-40AFFEA468B9}" sibTransId="{92F53F42-056D-4F41-B00C-F1FF64AA9DA5}"/>
    <dgm:cxn modelId="{D3834335-3747-420F-8901-88C558338B7C}" type="presOf" srcId="{EDDF753E-62E9-4011-AEF7-977347DC3017}" destId="{4CCEE3CF-9D0B-4627-BA4D-27A0B025A8E8}" srcOrd="0" destOrd="0" presId="urn:microsoft.com/office/officeart/2005/8/layout/arrow3"/>
    <dgm:cxn modelId="{EECF7B2D-65FD-45A0-A778-ECC599EED419}" type="presOf" srcId="{A6BB6805-4417-4B8C-85A3-B4F706166E4F}" destId="{894DC970-BD34-4E39-B675-2661BD2C6973}" srcOrd="0" destOrd="0" presId="urn:microsoft.com/office/officeart/2005/8/layout/arrow3"/>
    <dgm:cxn modelId="{87829445-C8BC-4983-A196-4F8AA69296FF}" type="presOf" srcId="{65BA08EA-D891-4A11-9599-E54AD1F0C9EA}" destId="{3D1704D8-B4B8-4C68-9A67-8FBC48632F38}" srcOrd="0" destOrd="0" presId="urn:microsoft.com/office/officeart/2005/8/layout/arrow3"/>
    <dgm:cxn modelId="{6560B8EB-B73A-45E7-9DE6-2626D989073E}" type="presParOf" srcId="{3D1704D8-B4B8-4C68-9A67-8FBC48632F38}" destId="{5EC809AA-6D46-46F2-AF72-48D420CBF9D1}" srcOrd="0" destOrd="0" presId="urn:microsoft.com/office/officeart/2005/8/layout/arrow3"/>
    <dgm:cxn modelId="{7FC9EC14-6CF5-4F7E-97F2-338719B1BCAE}" type="presParOf" srcId="{3D1704D8-B4B8-4C68-9A67-8FBC48632F38}" destId="{F6B4683D-A2CB-4FB5-8A48-397F4D02C500}" srcOrd="1" destOrd="0" presId="urn:microsoft.com/office/officeart/2005/8/layout/arrow3"/>
    <dgm:cxn modelId="{0D699401-D881-4736-A14B-82AEFCD8D985}" type="presParOf" srcId="{3D1704D8-B4B8-4C68-9A67-8FBC48632F38}" destId="{894DC970-BD34-4E39-B675-2661BD2C6973}" srcOrd="2" destOrd="0" presId="urn:microsoft.com/office/officeart/2005/8/layout/arrow3"/>
    <dgm:cxn modelId="{21BC76CA-0AFB-4F10-9040-15FD8B2A07DE}" type="presParOf" srcId="{3D1704D8-B4B8-4C68-9A67-8FBC48632F38}" destId="{256D09CF-5EB6-4C11-915D-9A745A76AE8C}" srcOrd="3" destOrd="0" presId="urn:microsoft.com/office/officeart/2005/8/layout/arrow3"/>
    <dgm:cxn modelId="{7C53D0E1-B3DE-4336-A5DD-FE230DE493B1}" type="presParOf" srcId="{3D1704D8-B4B8-4C68-9A67-8FBC48632F38}" destId="{4CCEE3CF-9D0B-4627-BA4D-27A0B025A8E8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B160CB-72D0-4405-B291-4615713CB4EC}" type="doc">
      <dgm:prSet loTypeId="urn:microsoft.com/office/officeart/2005/8/layout/venn2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cs-CZ"/>
        </a:p>
      </dgm:t>
    </dgm:pt>
    <dgm:pt modelId="{83199CC9-45AB-479C-8E61-500D5249A66B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cs-CZ" dirty="0" smtClean="0"/>
            <a:t>Vydavatelská produkce: knihy, časopisy, noviny</a:t>
          </a:r>
          <a:endParaRPr lang="cs-CZ" dirty="0"/>
        </a:p>
      </dgm:t>
    </dgm:pt>
    <dgm:pt modelId="{DEDDCCD9-42BE-462D-8745-7F3ECB8A9450}" type="parTrans" cxnId="{61F2C5A0-8863-46E1-B45A-2E901CCEDCBD}">
      <dgm:prSet/>
      <dgm:spPr/>
      <dgm:t>
        <a:bodyPr/>
        <a:lstStyle/>
        <a:p>
          <a:endParaRPr lang="cs-CZ"/>
        </a:p>
      </dgm:t>
    </dgm:pt>
    <dgm:pt modelId="{1F4A33D0-C73B-4568-99DA-9052DC90D97B}" type="sibTrans" cxnId="{61F2C5A0-8863-46E1-B45A-2E901CCEDCBD}">
      <dgm:prSet/>
      <dgm:spPr/>
      <dgm:t>
        <a:bodyPr/>
        <a:lstStyle/>
        <a:p>
          <a:endParaRPr lang="cs-CZ"/>
        </a:p>
      </dgm:t>
    </dgm:pt>
    <dgm:pt modelId="{8096100D-51D8-4604-9FFE-B1013B19A54F}" type="pres">
      <dgm:prSet presAssocID="{ADB160CB-72D0-4405-B291-4615713CB4E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BB43A66-433F-4555-BC25-08703BE1C5F7}" type="pres">
      <dgm:prSet presAssocID="{ADB160CB-72D0-4405-B291-4615713CB4EC}" presName="comp1" presStyleCnt="0"/>
      <dgm:spPr/>
    </dgm:pt>
    <dgm:pt modelId="{787A49F4-4179-472B-A8E6-CC6FE6469FAA}" type="pres">
      <dgm:prSet presAssocID="{ADB160CB-72D0-4405-B291-4615713CB4EC}" presName="circle1" presStyleLbl="node1" presStyleIdx="0" presStyleCnt="1"/>
      <dgm:spPr/>
      <dgm:t>
        <a:bodyPr/>
        <a:lstStyle/>
        <a:p>
          <a:endParaRPr lang="cs-CZ"/>
        </a:p>
      </dgm:t>
    </dgm:pt>
    <dgm:pt modelId="{1E0E2FA1-CA65-49D2-91A2-A8329FC37293}" type="pres">
      <dgm:prSet presAssocID="{ADB160CB-72D0-4405-B291-4615713CB4EC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1F2C5A0-8863-46E1-B45A-2E901CCEDCBD}" srcId="{ADB160CB-72D0-4405-B291-4615713CB4EC}" destId="{83199CC9-45AB-479C-8E61-500D5249A66B}" srcOrd="0" destOrd="0" parTransId="{DEDDCCD9-42BE-462D-8745-7F3ECB8A9450}" sibTransId="{1F4A33D0-C73B-4568-99DA-9052DC90D97B}"/>
    <dgm:cxn modelId="{A904F849-4F86-4480-BCE8-FF3A7ACE2A68}" type="presOf" srcId="{83199CC9-45AB-479C-8E61-500D5249A66B}" destId="{787A49F4-4179-472B-A8E6-CC6FE6469FAA}" srcOrd="0" destOrd="0" presId="urn:microsoft.com/office/officeart/2005/8/layout/venn2"/>
    <dgm:cxn modelId="{9D1B937A-20BF-42D5-ADB0-3CEBEEF09EA7}" type="presOf" srcId="{83199CC9-45AB-479C-8E61-500D5249A66B}" destId="{1E0E2FA1-CA65-49D2-91A2-A8329FC37293}" srcOrd="1" destOrd="0" presId="urn:microsoft.com/office/officeart/2005/8/layout/venn2"/>
    <dgm:cxn modelId="{39C1406F-EF7A-4A1A-9E37-EE3E3D99AA2E}" type="presOf" srcId="{ADB160CB-72D0-4405-B291-4615713CB4EC}" destId="{8096100D-51D8-4604-9FFE-B1013B19A54F}" srcOrd="0" destOrd="0" presId="urn:microsoft.com/office/officeart/2005/8/layout/venn2"/>
    <dgm:cxn modelId="{62A9809E-9268-4B80-8029-457F43309ADD}" type="presParOf" srcId="{8096100D-51D8-4604-9FFE-B1013B19A54F}" destId="{8BB43A66-433F-4555-BC25-08703BE1C5F7}" srcOrd="0" destOrd="0" presId="urn:microsoft.com/office/officeart/2005/8/layout/venn2"/>
    <dgm:cxn modelId="{768B609D-62B5-405A-86BB-5ECD60D476AD}" type="presParOf" srcId="{8BB43A66-433F-4555-BC25-08703BE1C5F7}" destId="{787A49F4-4179-472B-A8E6-CC6FE6469FAA}" srcOrd="0" destOrd="0" presId="urn:microsoft.com/office/officeart/2005/8/layout/venn2"/>
    <dgm:cxn modelId="{D46414D3-5412-4F05-A09E-D138335F594C}" type="presParOf" srcId="{8BB43A66-433F-4555-BC25-08703BE1C5F7}" destId="{1E0E2FA1-CA65-49D2-91A2-A8329FC3729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E0DB57-ACB5-42E8-8054-3DF1B0350248}" type="doc">
      <dgm:prSet loTypeId="urn:microsoft.com/office/officeart/2005/8/layout/venn2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cs-CZ"/>
        </a:p>
      </dgm:t>
    </dgm:pt>
    <dgm:pt modelId="{F019B403-024A-4147-9A02-ECB879B980D7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cs-CZ" b="1" dirty="0" smtClean="0"/>
            <a:t>Knihy na trhu</a:t>
          </a:r>
          <a:endParaRPr lang="cs-CZ" b="1" dirty="0"/>
        </a:p>
      </dgm:t>
    </dgm:pt>
    <dgm:pt modelId="{50BA752A-49C0-4DBB-AB11-7707EF27F2BC}" type="parTrans" cxnId="{CC792918-5D86-4D04-BBE2-6396AB2C730A}">
      <dgm:prSet/>
      <dgm:spPr/>
      <dgm:t>
        <a:bodyPr/>
        <a:lstStyle/>
        <a:p>
          <a:endParaRPr lang="cs-CZ"/>
        </a:p>
      </dgm:t>
    </dgm:pt>
    <dgm:pt modelId="{557D4C65-9943-4326-847C-EDAA711B8A81}" type="sibTrans" cxnId="{CC792918-5D86-4D04-BBE2-6396AB2C730A}">
      <dgm:prSet/>
      <dgm:spPr/>
      <dgm:t>
        <a:bodyPr/>
        <a:lstStyle/>
        <a:p>
          <a:endParaRPr lang="cs-CZ"/>
        </a:p>
      </dgm:t>
    </dgm:pt>
    <dgm:pt modelId="{35F09534-A7E9-4665-8C9D-452F6538F13B}">
      <dgm:prSet phldrT="[Text]"/>
      <dgm:spPr>
        <a:solidFill>
          <a:srgbClr val="FFFF00"/>
        </a:solidFill>
      </dgm:spPr>
      <dgm:t>
        <a:bodyPr/>
        <a:lstStyle/>
        <a:p>
          <a:endParaRPr lang="cs-CZ" b="1" dirty="0" smtClean="0">
            <a:solidFill>
              <a:srgbClr val="000000"/>
            </a:solidFill>
          </a:endParaRPr>
        </a:p>
        <a:p>
          <a:r>
            <a:rPr lang="cs-CZ" b="1" dirty="0" smtClean="0">
              <a:solidFill>
                <a:srgbClr val="000000"/>
              </a:solidFill>
            </a:rPr>
            <a:t>Knihy nedostupné na trhu</a:t>
          </a:r>
        </a:p>
        <a:p>
          <a:r>
            <a:rPr lang="cs-CZ" b="1" dirty="0" smtClean="0">
              <a:solidFill>
                <a:srgbClr val="000000"/>
              </a:solidFill>
            </a:rPr>
            <a:t>= výsledky digitalizace</a:t>
          </a:r>
          <a:endParaRPr lang="cs-CZ" b="1" dirty="0">
            <a:solidFill>
              <a:srgbClr val="000000"/>
            </a:solidFill>
          </a:endParaRPr>
        </a:p>
      </dgm:t>
    </dgm:pt>
    <dgm:pt modelId="{2DF7B253-687C-45B7-A8F5-EE6C1FF95F79}" type="parTrans" cxnId="{9106E205-33EE-4033-BA66-E79AD21C62C7}">
      <dgm:prSet/>
      <dgm:spPr/>
      <dgm:t>
        <a:bodyPr/>
        <a:lstStyle/>
        <a:p>
          <a:endParaRPr lang="cs-CZ"/>
        </a:p>
      </dgm:t>
    </dgm:pt>
    <dgm:pt modelId="{826D8739-3736-48CD-B35A-0167ADB20631}" type="sibTrans" cxnId="{9106E205-33EE-4033-BA66-E79AD21C62C7}">
      <dgm:prSet/>
      <dgm:spPr/>
      <dgm:t>
        <a:bodyPr/>
        <a:lstStyle/>
        <a:p>
          <a:endParaRPr lang="cs-CZ"/>
        </a:p>
      </dgm:t>
    </dgm:pt>
    <dgm:pt modelId="{0276EFD2-3E5E-4A14-92A5-3468375CB744}" type="pres">
      <dgm:prSet presAssocID="{7FE0DB57-ACB5-42E8-8054-3DF1B0350248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5505AC8-7B4A-4C02-98D8-6C629B9B04D4}" type="pres">
      <dgm:prSet presAssocID="{7FE0DB57-ACB5-42E8-8054-3DF1B0350248}" presName="comp1" presStyleCnt="0"/>
      <dgm:spPr/>
    </dgm:pt>
    <dgm:pt modelId="{65F7ECE4-911B-4E20-BD43-8C7D5E06FEFA}" type="pres">
      <dgm:prSet presAssocID="{7FE0DB57-ACB5-42E8-8054-3DF1B0350248}" presName="circle1" presStyleLbl="node1" presStyleIdx="0" presStyleCnt="2" custScaleX="111370" custLinFactNeighborX="-7955" custLinFactNeighborY="318"/>
      <dgm:spPr/>
      <dgm:t>
        <a:bodyPr/>
        <a:lstStyle/>
        <a:p>
          <a:endParaRPr lang="cs-CZ"/>
        </a:p>
      </dgm:t>
    </dgm:pt>
    <dgm:pt modelId="{9F47DE0B-A42E-46BF-9EA7-2D9A3E17C7D6}" type="pres">
      <dgm:prSet presAssocID="{7FE0DB57-ACB5-42E8-8054-3DF1B0350248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731C7F3-7E26-431B-96A0-0CF3E42B21CF}" type="pres">
      <dgm:prSet presAssocID="{7FE0DB57-ACB5-42E8-8054-3DF1B0350248}" presName="comp2" presStyleCnt="0"/>
      <dgm:spPr/>
    </dgm:pt>
    <dgm:pt modelId="{10A7AFEE-8751-4F8F-8B54-9F670FBDA420}" type="pres">
      <dgm:prSet presAssocID="{7FE0DB57-ACB5-42E8-8054-3DF1B0350248}" presName="circle2" presStyleLbl="node1" presStyleIdx="1" presStyleCnt="2"/>
      <dgm:spPr/>
      <dgm:t>
        <a:bodyPr/>
        <a:lstStyle/>
        <a:p>
          <a:endParaRPr lang="cs-CZ"/>
        </a:p>
      </dgm:t>
    </dgm:pt>
    <dgm:pt modelId="{EEC4CD18-AD3F-4D2D-ACF1-3A7C7F7B8E9E}" type="pres">
      <dgm:prSet presAssocID="{7FE0DB57-ACB5-42E8-8054-3DF1B0350248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0071750-BA6A-4026-B2B1-28B513164452}" type="presOf" srcId="{F019B403-024A-4147-9A02-ECB879B980D7}" destId="{9F47DE0B-A42E-46BF-9EA7-2D9A3E17C7D6}" srcOrd="1" destOrd="0" presId="urn:microsoft.com/office/officeart/2005/8/layout/venn2"/>
    <dgm:cxn modelId="{9106E205-33EE-4033-BA66-E79AD21C62C7}" srcId="{7FE0DB57-ACB5-42E8-8054-3DF1B0350248}" destId="{35F09534-A7E9-4665-8C9D-452F6538F13B}" srcOrd="1" destOrd="0" parTransId="{2DF7B253-687C-45B7-A8F5-EE6C1FF95F79}" sibTransId="{826D8739-3736-48CD-B35A-0167ADB20631}"/>
    <dgm:cxn modelId="{03B7220F-23D2-40CC-BEB2-129EEBFE95D9}" type="presOf" srcId="{7FE0DB57-ACB5-42E8-8054-3DF1B0350248}" destId="{0276EFD2-3E5E-4A14-92A5-3468375CB744}" srcOrd="0" destOrd="0" presId="urn:microsoft.com/office/officeart/2005/8/layout/venn2"/>
    <dgm:cxn modelId="{83476A40-11AA-42F5-9CE5-338444C326EF}" type="presOf" srcId="{F019B403-024A-4147-9A02-ECB879B980D7}" destId="{65F7ECE4-911B-4E20-BD43-8C7D5E06FEFA}" srcOrd="0" destOrd="0" presId="urn:microsoft.com/office/officeart/2005/8/layout/venn2"/>
    <dgm:cxn modelId="{E37834BF-708D-4D27-9387-48007D64767C}" type="presOf" srcId="{35F09534-A7E9-4665-8C9D-452F6538F13B}" destId="{10A7AFEE-8751-4F8F-8B54-9F670FBDA420}" srcOrd="0" destOrd="0" presId="urn:microsoft.com/office/officeart/2005/8/layout/venn2"/>
    <dgm:cxn modelId="{CC792918-5D86-4D04-BBE2-6396AB2C730A}" srcId="{7FE0DB57-ACB5-42E8-8054-3DF1B0350248}" destId="{F019B403-024A-4147-9A02-ECB879B980D7}" srcOrd="0" destOrd="0" parTransId="{50BA752A-49C0-4DBB-AB11-7707EF27F2BC}" sibTransId="{557D4C65-9943-4326-847C-EDAA711B8A81}"/>
    <dgm:cxn modelId="{5CCD2C0B-96D9-4DBF-9B4C-1E1FAE1EF016}" type="presOf" srcId="{35F09534-A7E9-4665-8C9D-452F6538F13B}" destId="{EEC4CD18-AD3F-4D2D-ACF1-3A7C7F7B8E9E}" srcOrd="1" destOrd="0" presId="urn:microsoft.com/office/officeart/2005/8/layout/venn2"/>
    <dgm:cxn modelId="{8CC6972C-4C82-4C69-AAF2-5C0A93648655}" type="presParOf" srcId="{0276EFD2-3E5E-4A14-92A5-3468375CB744}" destId="{95505AC8-7B4A-4C02-98D8-6C629B9B04D4}" srcOrd="0" destOrd="0" presId="urn:microsoft.com/office/officeart/2005/8/layout/venn2"/>
    <dgm:cxn modelId="{DF9D0ED2-94D2-4970-BC1B-1A4CFF327A14}" type="presParOf" srcId="{95505AC8-7B4A-4C02-98D8-6C629B9B04D4}" destId="{65F7ECE4-911B-4E20-BD43-8C7D5E06FEFA}" srcOrd="0" destOrd="0" presId="urn:microsoft.com/office/officeart/2005/8/layout/venn2"/>
    <dgm:cxn modelId="{83AE9697-2057-4C40-8CE0-B4060C8CC008}" type="presParOf" srcId="{95505AC8-7B4A-4C02-98D8-6C629B9B04D4}" destId="{9F47DE0B-A42E-46BF-9EA7-2D9A3E17C7D6}" srcOrd="1" destOrd="0" presId="urn:microsoft.com/office/officeart/2005/8/layout/venn2"/>
    <dgm:cxn modelId="{E9FE77B9-7A6A-4D90-88DB-CE49106AC675}" type="presParOf" srcId="{0276EFD2-3E5E-4A14-92A5-3468375CB744}" destId="{1731C7F3-7E26-431B-96A0-0CF3E42B21CF}" srcOrd="1" destOrd="0" presId="urn:microsoft.com/office/officeart/2005/8/layout/venn2"/>
    <dgm:cxn modelId="{ADE8AE4C-45BC-4CE4-8C53-706BBCB2C5B5}" type="presParOf" srcId="{1731C7F3-7E26-431B-96A0-0CF3E42B21CF}" destId="{10A7AFEE-8751-4F8F-8B54-9F670FBDA420}" srcOrd="0" destOrd="0" presId="urn:microsoft.com/office/officeart/2005/8/layout/venn2"/>
    <dgm:cxn modelId="{5AF97A96-CA99-4E37-B557-DE483E42A46B}" type="presParOf" srcId="{1731C7F3-7E26-431B-96A0-0CF3E42B21CF}" destId="{EEC4CD18-AD3F-4D2D-ACF1-3A7C7F7B8E9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7FCC9E-EA0F-47F5-969B-26C1AF88CC7E}" type="doc">
      <dgm:prSet loTypeId="urn:microsoft.com/office/officeart/2005/8/layout/venn2" loCatId="relationship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cs-CZ"/>
        </a:p>
      </dgm:t>
    </dgm:pt>
    <dgm:pt modelId="{BA1F1C9A-15E6-49AB-BEE9-CF98FDF2E24F}">
      <dgm:prSet phldrT="[Text]" custT="1"/>
      <dgm:spPr>
        <a:solidFill>
          <a:srgbClr val="FFFF00"/>
        </a:solidFill>
      </dgm:spPr>
      <dgm:t>
        <a:bodyPr/>
        <a:lstStyle/>
        <a:p>
          <a:r>
            <a:rPr lang="cs-CZ" sz="1800" b="1" dirty="0" smtClean="0">
              <a:solidFill>
                <a:srgbClr val="000000"/>
              </a:solidFill>
            </a:rPr>
            <a:t>Knihy nedostupné na trhu = digitalizace</a:t>
          </a:r>
          <a:endParaRPr lang="cs-CZ" sz="1800" dirty="0"/>
        </a:p>
      </dgm:t>
    </dgm:pt>
    <dgm:pt modelId="{068C2C06-7B44-4011-A35B-537443BD1A70}" type="parTrans" cxnId="{34CF9D09-0C68-4C9F-817C-3C77B70A23F2}">
      <dgm:prSet/>
      <dgm:spPr/>
      <dgm:t>
        <a:bodyPr/>
        <a:lstStyle/>
        <a:p>
          <a:endParaRPr lang="cs-CZ"/>
        </a:p>
      </dgm:t>
    </dgm:pt>
    <dgm:pt modelId="{71AF9E2E-F6D9-4A14-8B3D-866C144B3E7B}" type="sibTrans" cxnId="{34CF9D09-0C68-4C9F-817C-3C77B70A23F2}">
      <dgm:prSet/>
      <dgm:spPr/>
      <dgm:t>
        <a:bodyPr/>
        <a:lstStyle/>
        <a:p>
          <a:endParaRPr lang="cs-CZ"/>
        </a:p>
      </dgm:t>
    </dgm:pt>
    <dgm:pt modelId="{2C0765D3-97D4-4907-AA45-6D557C1EB553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cs-CZ" b="1" dirty="0" smtClean="0">
              <a:solidFill>
                <a:srgbClr val="000000"/>
              </a:solidFill>
            </a:rPr>
            <a:t>Periodika </a:t>
          </a:r>
        </a:p>
        <a:p>
          <a:r>
            <a:rPr lang="cs-CZ" b="1" dirty="0" smtClean="0">
              <a:solidFill>
                <a:srgbClr val="000000"/>
              </a:solidFill>
            </a:rPr>
            <a:t>vydaná před 10 a více lety</a:t>
          </a:r>
          <a:endParaRPr lang="cs-CZ" dirty="0"/>
        </a:p>
      </dgm:t>
    </dgm:pt>
    <dgm:pt modelId="{DAE74E9C-9BF8-4BA1-9B06-8B75BFC6ED20}" type="parTrans" cxnId="{EA6AD5A4-CC90-4870-B75C-61E866814555}">
      <dgm:prSet/>
      <dgm:spPr/>
      <dgm:t>
        <a:bodyPr/>
        <a:lstStyle/>
        <a:p>
          <a:endParaRPr lang="cs-CZ"/>
        </a:p>
      </dgm:t>
    </dgm:pt>
    <dgm:pt modelId="{B96325F2-12BA-4441-8DF6-C22FB0CB3D7A}" type="sibTrans" cxnId="{EA6AD5A4-CC90-4870-B75C-61E866814555}">
      <dgm:prSet/>
      <dgm:spPr/>
      <dgm:t>
        <a:bodyPr/>
        <a:lstStyle/>
        <a:p>
          <a:endParaRPr lang="cs-CZ"/>
        </a:p>
      </dgm:t>
    </dgm:pt>
    <dgm:pt modelId="{DFCF5D9E-2077-49B8-928F-E7DE434EDF7E}" type="pres">
      <dgm:prSet presAssocID="{9F7FCC9E-EA0F-47F5-969B-26C1AF88CC7E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DA5B142-7F5F-4E9F-A68E-B5F2C37EA0E4}" type="pres">
      <dgm:prSet presAssocID="{9F7FCC9E-EA0F-47F5-969B-26C1AF88CC7E}" presName="comp1" presStyleCnt="0"/>
      <dgm:spPr/>
    </dgm:pt>
    <dgm:pt modelId="{782509DD-8E12-4153-BE96-546BF5510251}" type="pres">
      <dgm:prSet presAssocID="{9F7FCC9E-EA0F-47F5-969B-26C1AF88CC7E}" presName="circle1" presStyleLbl="node1" presStyleIdx="0" presStyleCnt="2"/>
      <dgm:spPr/>
      <dgm:t>
        <a:bodyPr/>
        <a:lstStyle/>
        <a:p>
          <a:endParaRPr lang="cs-CZ"/>
        </a:p>
      </dgm:t>
    </dgm:pt>
    <dgm:pt modelId="{C52CF4BC-A2F4-40A1-BF00-B1A28FF74444}" type="pres">
      <dgm:prSet presAssocID="{9F7FCC9E-EA0F-47F5-969B-26C1AF88CC7E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AFEA13-B32E-4F5C-A2E1-A7CF25EC0E8F}" type="pres">
      <dgm:prSet presAssocID="{9F7FCC9E-EA0F-47F5-969B-26C1AF88CC7E}" presName="comp2" presStyleCnt="0"/>
      <dgm:spPr/>
    </dgm:pt>
    <dgm:pt modelId="{693F5CB3-99F6-4CD3-8B60-CC8C77918D95}" type="pres">
      <dgm:prSet presAssocID="{9F7FCC9E-EA0F-47F5-969B-26C1AF88CC7E}" presName="circle2" presStyleLbl="node1" presStyleIdx="1" presStyleCnt="2"/>
      <dgm:spPr/>
      <dgm:t>
        <a:bodyPr/>
        <a:lstStyle/>
        <a:p>
          <a:endParaRPr lang="cs-CZ"/>
        </a:p>
      </dgm:t>
    </dgm:pt>
    <dgm:pt modelId="{2072D1F1-D3A9-4F07-B9BC-BC5C37C2F399}" type="pres">
      <dgm:prSet presAssocID="{9F7FCC9E-EA0F-47F5-969B-26C1AF88CC7E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91311A1-9CC3-4C59-8553-614C6677D3E0}" type="presOf" srcId="{2C0765D3-97D4-4907-AA45-6D557C1EB553}" destId="{693F5CB3-99F6-4CD3-8B60-CC8C77918D95}" srcOrd="0" destOrd="0" presId="urn:microsoft.com/office/officeart/2005/8/layout/venn2"/>
    <dgm:cxn modelId="{2EE2E1DF-4552-4770-AD0B-006B7A159671}" type="presOf" srcId="{2C0765D3-97D4-4907-AA45-6D557C1EB553}" destId="{2072D1F1-D3A9-4F07-B9BC-BC5C37C2F399}" srcOrd="1" destOrd="0" presId="urn:microsoft.com/office/officeart/2005/8/layout/venn2"/>
    <dgm:cxn modelId="{34CF9D09-0C68-4C9F-817C-3C77B70A23F2}" srcId="{9F7FCC9E-EA0F-47F5-969B-26C1AF88CC7E}" destId="{BA1F1C9A-15E6-49AB-BEE9-CF98FDF2E24F}" srcOrd="0" destOrd="0" parTransId="{068C2C06-7B44-4011-A35B-537443BD1A70}" sibTransId="{71AF9E2E-F6D9-4A14-8B3D-866C144B3E7B}"/>
    <dgm:cxn modelId="{6CDDEF36-2AF5-446A-9E92-0FBD3ED09B66}" type="presOf" srcId="{9F7FCC9E-EA0F-47F5-969B-26C1AF88CC7E}" destId="{DFCF5D9E-2077-49B8-928F-E7DE434EDF7E}" srcOrd="0" destOrd="0" presId="urn:microsoft.com/office/officeart/2005/8/layout/venn2"/>
    <dgm:cxn modelId="{EA6AD5A4-CC90-4870-B75C-61E866814555}" srcId="{9F7FCC9E-EA0F-47F5-969B-26C1AF88CC7E}" destId="{2C0765D3-97D4-4907-AA45-6D557C1EB553}" srcOrd="1" destOrd="0" parTransId="{DAE74E9C-9BF8-4BA1-9B06-8B75BFC6ED20}" sibTransId="{B96325F2-12BA-4441-8DF6-C22FB0CB3D7A}"/>
    <dgm:cxn modelId="{E8011BC0-B902-42D8-A40F-3DDC4AAD64A5}" type="presOf" srcId="{BA1F1C9A-15E6-49AB-BEE9-CF98FDF2E24F}" destId="{C52CF4BC-A2F4-40A1-BF00-B1A28FF74444}" srcOrd="1" destOrd="0" presId="urn:microsoft.com/office/officeart/2005/8/layout/venn2"/>
    <dgm:cxn modelId="{E035CDB1-311B-4469-977C-C3FC82693261}" type="presOf" srcId="{BA1F1C9A-15E6-49AB-BEE9-CF98FDF2E24F}" destId="{782509DD-8E12-4153-BE96-546BF5510251}" srcOrd="0" destOrd="0" presId="urn:microsoft.com/office/officeart/2005/8/layout/venn2"/>
    <dgm:cxn modelId="{1A92F405-EC88-4441-922B-6FF38869D5D9}" type="presParOf" srcId="{DFCF5D9E-2077-49B8-928F-E7DE434EDF7E}" destId="{1DA5B142-7F5F-4E9F-A68E-B5F2C37EA0E4}" srcOrd="0" destOrd="0" presId="urn:microsoft.com/office/officeart/2005/8/layout/venn2"/>
    <dgm:cxn modelId="{BD8BE70E-E4FF-4428-BB34-18B406FF4BB1}" type="presParOf" srcId="{1DA5B142-7F5F-4E9F-A68E-B5F2C37EA0E4}" destId="{782509DD-8E12-4153-BE96-546BF5510251}" srcOrd="0" destOrd="0" presId="urn:microsoft.com/office/officeart/2005/8/layout/venn2"/>
    <dgm:cxn modelId="{6CE357FC-48DE-4EB2-BD6E-9A84B702BB05}" type="presParOf" srcId="{1DA5B142-7F5F-4E9F-A68E-B5F2C37EA0E4}" destId="{C52CF4BC-A2F4-40A1-BF00-B1A28FF74444}" srcOrd="1" destOrd="0" presId="urn:microsoft.com/office/officeart/2005/8/layout/venn2"/>
    <dgm:cxn modelId="{A4338CA2-3497-4417-A1C0-AF9309F14A50}" type="presParOf" srcId="{DFCF5D9E-2077-49B8-928F-E7DE434EDF7E}" destId="{D1AFEA13-B32E-4F5C-A2E1-A7CF25EC0E8F}" srcOrd="1" destOrd="0" presId="urn:microsoft.com/office/officeart/2005/8/layout/venn2"/>
    <dgm:cxn modelId="{862C5022-4E7C-4F6E-8138-3002005DAE6A}" type="presParOf" srcId="{D1AFEA13-B32E-4F5C-A2E1-A7CF25EC0E8F}" destId="{693F5CB3-99F6-4CD3-8B60-CC8C77918D95}" srcOrd="0" destOrd="0" presId="urn:microsoft.com/office/officeart/2005/8/layout/venn2"/>
    <dgm:cxn modelId="{36F973BB-805E-4A8F-B528-F47BFB6FCD64}" type="presParOf" srcId="{D1AFEA13-B32E-4F5C-A2E1-A7CF25EC0E8F}" destId="{2072D1F1-D3A9-4F07-B9BC-BC5C37C2F39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66FF"/>
        </a:solidFill>
      </dgm:spPr>
      <dgm:t>
        <a:bodyPr/>
        <a:lstStyle/>
        <a:p>
          <a:r>
            <a:rPr lang="cs-CZ" sz="2000" b="1" dirty="0" smtClean="0"/>
            <a:t>Vydavatelé:</a:t>
          </a:r>
        </a:p>
        <a:p>
          <a:r>
            <a:rPr lang="cs-CZ" sz="2000" b="1" dirty="0" smtClean="0"/>
            <a:t>Povinný exemplář</a:t>
          </a:r>
          <a:endParaRPr lang="cs-CZ" sz="20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40D86CB8-CD45-46FD-96E7-E894F7520AFF}">
      <dgm:prSet phldrT="[Text]" custT="1"/>
      <dgm:spPr/>
      <dgm:t>
        <a:bodyPr/>
        <a:lstStyle/>
        <a:p>
          <a:r>
            <a:rPr lang="cs-CZ" sz="3200" b="1" dirty="0" smtClean="0">
              <a:solidFill>
                <a:srgbClr val="000000"/>
              </a:solidFill>
            </a:rPr>
            <a:t>Knihovny:</a:t>
          </a:r>
        </a:p>
        <a:p>
          <a:r>
            <a:rPr lang="cs-CZ" sz="3200" b="1" dirty="0" smtClean="0">
              <a:solidFill>
                <a:srgbClr val="000000"/>
              </a:solidFill>
            </a:rPr>
            <a:t>výsledky digitalizace</a:t>
          </a:r>
          <a:endParaRPr lang="cs-CZ" sz="3200" b="1" dirty="0">
            <a:solidFill>
              <a:srgbClr val="000000"/>
            </a:solidFill>
          </a:endParaRPr>
        </a:p>
      </dgm:t>
    </dgm:pt>
    <dgm:pt modelId="{C0B444E2-7324-429A-82FC-BB0E0E01C70E}" type="parTrans" cxnId="{9B07F1D3-DE9A-4816-8DE1-37701E55AF42}">
      <dgm:prSet/>
      <dgm:spPr/>
      <dgm:t>
        <a:bodyPr/>
        <a:lstStyle/>
        <a:p>
          <a:endParaRPr lang="cs-CZ"/>
        </a:p>
      </dgm:t>
    </dgm:pt>
    <dgm:pt modelId="{76B83301-B511-47DF-AE12-403E19062C05}" type="sibTrans" cxnId="{9B07F1D3-DE9A-4816-8DE1-37701E55AF42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2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C1A1FC-DF1F-4D2B-A017-E1B3C6C9CFF4}" type="pres">
      <dgm:prSet presAssocID="{30E0FB00-6D41-4110-9918-6CAB7E91C021}" presName="comp2" presStyleCnt="0"/>
      <dgm:spPr/>
    </dgm:pt>
    <dgm:pt modelId="{518D3793-6670-4059-AE09-9AC241635BDF}" type="pres">
      <dgm:prSet presAssocID="{30E0FB00-6D41-4110-9918-6CAB7E91C021}" presName="circle2" presStyleLbl="node1" presStyleIdx="1" presStyleCnt="2"/>
      <dgm:spPr/>
      <dgm:t>
        <a:bodyPr/>
        <a:lstStyle/>
        <a:p>
          <a:endParaRPr lang="cs-CZ"/>
        </a:p>
      </dgm:t>
    </dgm:pt>
    <dgm:pt modelId="{638E645A-3632-4D4F-9F61-E0388BFC847A}" type="pres">
      <dgm:prSet presAssocID="{30E0FB00-6D41-4110-9918-6CAB7E91C021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41EDEE7-47F9-4162-A39A-0F4E46E2102E}" type="presOf" srcId="{5606D65C-5ED2-4D12-A7AD-C47B34FFC057}" destId="{F8354C07-93D1-4D3A-AEC2-5435CA092160}" srcOrd="0" destOrd="0" presId="urn:microsoft.com/office/officeart/2005/8/layout/venn2"/>
    <dgm:cxn modelId="{3B015BE9-9B6C-420E-82D2-EFF460DA091F}" type="presOf" srcId="{30E0FB00-6D41-4110-9918-6CAB7E91C021}" destId="{2B6754CD-5164-4D84-A074-C13D59291F77}" srcOrd="0" destOrd="0" presId="urn:microsoft.com/office/officeart/2005/8/layout/venn2"/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4FBF05F0-BFB9-4A9E-B817-90744B0EEA22}" type="presOf" srcId="{5606D65C-5ED2-4D12-A7AD-C47B34FFC057}" destId="{42FD4DE0-1CD8-464D-9529-E3D6D7B01601}" srcOrd="1" destOrd="0" presId="urn:microsoft.com/office/officeart/2005/8/layout/venn2"/>
    <dgm:cxn modelId="{7B176B32-A84A-438C-9D08-B1834F42CDDE}" type="presOf" srcId="{40D86CB8-CD45-46FD-96E7-E894F7520AFF}" destId="{518D3793-6670-4059-AE09-9AC241635BDF}" srcOrd="0" destOrd="0" presId="urn:microsoft.com/office/officeart/2005/8/layout/venn2"/>
    <dgm:cxn modelId="{9B07F1D3-DE9A-4816-8DE1-37701E55AF42}" srcId="{30E0FB00-6D41-4110-9918-6CAB7E91C021}" destId="{40D86CB8-CD45-46FD-96E7-E894F7520AFF}" srcOrd="1" destOrd="0" parTransId="{C0B444E2-7324-429A-82FC-BB0E0E01C70E}" sibTransId="{76B83301-B511-47DF-AE12-403E19062C05}"/>
    <dgm:cxn modelId="{F8FBFB64-5043-4253-A60C-8029284EEDF7}" type="presOf" srcId="{40D86CB8-CD45-46FD-96E7-E894F7520AFF}" destId="{638E645A-3632-4D4F-9F61-E0388BFC847A}" srcOrd="1" destOrd="0" presId="urn:microsoft.com/office/officeart/2005/8/layout/venn2"/>
    <dgm:cxn modelId="{9BCA6F18-B5AE-424E-B0CC-A3E0A7A32F02}" type="presParOf" srcId="{2B6754CD-5164-4D84-A074-C13D59291F77}" destId="{3F35F1A3-8804-49D9-B013-3D071525A3EB}" srcOrd="0" destOrd="0" presId="urn:microsoft.com/office/officeart/2005/8/layout/venn2"/>
    <dgm:cxn modelId="{12061E6B-B756-4740-AF96-1F93C47D078A}" type="presParOf" srcId="{3F35F1A3-8804-49D9-B013-3D071525A3EB}" destId="{F8354C07-93D1-4D3A-AEC2-5435CA092160}" srcOrd="0" destOrd="0" presId="urn:microsoft.com/office/officeart/2005/8/layout/venn2"/>
    <dgm:cxn modelId="{DD66CF57-9447-4729-AF35-D885A3DDF095}" type="presParOf" srcId="{3F35F1A3-8804-49D9-B013-3D071525A3EB}" destId="{42FD4DE0-1CD8-464D-9529-E3D6D7B01601}" srcOrd="1" destOrd="0" presId="urn:microsoft.com/office/officeart/2005/8/layout/venn2"/>
    <dgm:cxn modelId="{83C64624-4B56-48F7-B9E9-ECDA97BCC78E}" type="presParOf" srcId="{2B6754CD-5164-4D84-A074-C13D59291F77}" destId="{8FC1A1FC-DF1F-4D2B-A017-E1B3C6C9CFF4}" srcOrd="1" destOrd="0" presId="urn:microsoft.com/office/officeart/2005/8/layout/venn2"/>
    <dgm:cxn modelId="{EC963B2B-FA74-4E3F-A2E2-3EFBA8190187}" type="presParOf" srcId="{8FC1A1FC-DF1F-4D2B-A017-E1B3C6C9CFF4}" destId="{518D3793-6670-4059-AE09-9AC241635BDF}" srcOrd="0" destOrd="0" presId="urn:microsoft.com/office/officeart/2005/8/layout/venn2"/>
    <dgm:cxn modelId="{37358C46-F692-407F-8192-2C23403CF72F}" type="presParOf" srcId="{8FC1A1FC-DF1F-4D2B-A017-E1B3C6C9CFF4}" destId="{638E645A-3632-4D4F-9F61-E0388BFC847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66FF"/>
        </a:solidFill>
      </dgm:spPr>
      <dgm:t>
        <a:bodyPr/>
        <a:lstStyle/>
        <a:p>
          <a:r>
            <a:rPr lang="cs-CZ" sz="2000" b="1" dirty="0" smtClean="0"/>
            <a:t>Vydavatelé:</a:t>
          </a:r>
        </a:p>
        <a:p>
          <a:r>
            <a:rPr lang="cs-CZ" sz="2000" b="1" dirty="0" smtClean="0"/>
            <a:t>Povinný exemplář</a:t>
          </a:r>
          <a:endParaRPr lang="cs-CZ" sz="20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40D86CB8-CD45-46FD-96E7-E894F7520AFF}">
      <dgm:prSet phldrT="[Text]" custT="1"/>
      <dgm:spPr/>
      <dgm:t>
        <a:bodyPr/>
        <a:lstStyle/>
        <a:p>
          <a:r>
            <a:rPr lang="cs-CZ" sz="3200" b="1" dirty="0" smtClean="0">
              <a:solidFill>
                <a:srgbClr val="000000"/>
              </a:solidFill>
            </a:rPr>
            <a:t>Knihovny:</a:t>
          </a:r>
        </a:p>
        <a:p>
          <a:r>
            <a:rPr lang="cs-CZ" sz="3200" b="1" dirty="0" smtClean="0">
              <a:solidFill>
                <a:srgbClr val="000000"/>
              </a:solidFill>
            </a:rPr>
            <a:t>výsledky digitalizace</a:t>
          </a:r>
          <a:endParaRPr lang="cs-CZ" sz="3200" b="1" dirty="0">
            <a:solidFill>
              <a:srgbClr val="000000"/>
            </a:solidFill>
          </a:endParaRPr>
        </a:p>
      </dgm:t>
    </dgm:pt>
    <dgm:pt modelId="{C0B444E2-7324-429A-82FC-BB0E0E01C70E}" type="parTrans" cxnId="{9B07F1D3-DE9A-4816-8DE1-37701E55AF42}">
      <dgm:prSet/>
      <dgm:spPr/>
      <dgm:t>
        <a:bodyPr/>
        <a:lstStyle/>
        <a:p>
          <a:endParaRPr lang="cs-CZ"/>
        </a:p>
      </dgm:t>
    </dgm:pt>
    <dgm:pt modelId="{76B83301-B511-47DF-AE12-403E19062C05}" type="sibTrans" cxnId="{9B07F1D3-DE9A-4816-8DE1-37701E55AF42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2" custLinFactNeighborX="-14962" custLinFactNeighborY="-1270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C1A1FC-DF1F-4D2B-A017-E1B3C6C9CFF4}" type="pres">
      <dgm:prSet presAssocID="{30E0FB00-6D41-4110-9918-6CAB7E91C021}" presName="comp2" presStyleCnt="0"/>
      <dgm:spPr/>
    </dgm:pt>
    <dgm:pt modelId="{518D3793-6670-4059-AE09-9AC241635BDF}" type="pres">
      <dgm:prSet presAssocID="{30E0FB00-6D41-4110-9918-6CAB7E91C021}" presName="circle2" presStyleLbl="node1" presStyleIdx="1" presStyleCnt="2" custLinFactNeighborX="-18187" custLinFactNeighborY="-608"/>
      <dgm:spPr/>
      <dgm:t>
        <a:bodyPr/>
        <a:lstStyle/>
        <a:p>
          <a:endParaRPr lang="cs-CZ"/>
        </a:p>
      </dgm:t>
    </dgm:pt>
    <dgm:pt modelId="{638E645A-3632-4D4F-9F61-E0388BFC847A}" type="pres">
      <dgm:prSet presAssocID="{30E0FB00-6D41-4110-9918-6CAB7E91C021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9837809-32C6-42A6-8B5C-7967FB01A838}" type="presOf" srcId="{5606D65C-5ED2-4D12-A7AD-C47B34FFC057}" destId="{42FD4DE0-1CD8-464D-9529-E3D6D7B01601}" srcOrd="1" destOrd="0" presId="urn:microsoft.com/office/officeart/2005/8/layout/venn2"/>
    <dgm:cxn modelId="{CA1F258B-233E-43E0-8315-B57EEB782D2B}" type="presOf" srcId="{40D86CB8-CD45-46FD-96E7-E894F7520AFF}" destId="{638E645A-3632-4D4F-9F61-E0388BFC847A}" srcOrd="1" destOrd="0" presId="urn:microsoft.com/office/officeart/2005/8/layout/venn2"/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13CBE2F7-1A08-46D8-A6E9-AE8E8163167B}" type="presOf" srcId="{5606D65C-5ED2-4D12-A7AD-C47B34FFC057}" destId="{F8354C07-93D1-4D3A-AEC2-5435CA092160}" srcOrd="0" destOrd="0" presId="urn:microsoft.com/office/officeart/2005/8/layout/venn2"/>
    <dgm:cxn modelId="{9B07F1D3-DE9A-4816-8DE1-37701E55AF42}" srcId="{30E0FB00-6D41-4110-9918-6CAB7E91C021}" destId="{40D86CB8-CD45-46FD-96E7-E894F7520AFF}" srcOrd="1" destOrd="0" parTransId="{C0B444E2-7324-429A-82FC-BB0E0E01C70E}" sibTransId="{76B83301-B511-47DF-AE12-403E19062C05}"/>
    <dgm:cxn modelId="{1A11915F-8FC8-432E-BE67-EDF51954D035}" type="presOf" srcId="{30E0FB00-6D41-4110-9918-6CAB7E91C021}" destId="{2B6754CD-5164-4D84-A074-C13D59291F77}" srcOrd="0" destOrd="0" presId="urn:microsoft.com/office/officeart/2005/8/layout/venn2"/>
    <dgm:cxn modelId="{372C97B2-713E-4F50-AF36-14AB48581788}" type="presOf" srcId="{40D86CB8-CD45-46FD-96E7-E894F7520AFF}" destId="{518D3793-6670-4059-AE09-9AC241635BDF}" srcOrd="0" destOrd="0" presId="urn:microsoft.com/office/officeart/2005/8/layout/venn2"/>
    <dgm:cxn modelId="{66B92B83-7798-44E3-AED9-DD7AA24360D3}" type="presParOf" srcId="{2B6754CD-5164-4D84-A074-C13D59291F77}" destId="{3F35F1A3-8804-49D9-B013-3D071525A3EB}" srcOrd="0" destOrd="0" presId="urn:microsoft.com/office/officeart/2005/8/layout/venn2"/>
    <dgm:cxn modelId="{2D6960A3-6F2E-4879-8830-413D72B28CB7}" type="presParOf" srcId="{3F35F1A3-8804-49D9-B013-3D071525A3EB}" destId="{F8354C07-93D1-4D3A-AEC2-5435CA092160}" srcOrd="0" destOrd="0" presId="urn:microsoft.com/office/officeart/2005/8/layout/venn2"/>
    <dgm:cxn modelId="{647F7147-6091-4C44-AE84-F849EF15A1CD}" type="presParOf" srcId="{3F35F1A3-8804-49D9-B013-3D071525A3EB}" destId="{42FD4DE0-1CD8-464D-9529-E3D6D7B01601}" srcOrd="1" destOrd="0" presId="urn:microsoft.com/office/officeart/2005/8/layout/venn2"/>
    <dgm:cxn modelId="{336BFC99-48AE-4A96-A651-FC6333BAFFF0}" type="presParOf" srcId="{2B6754CD-5164-4D84-A074-C13D59291F77}" destId="{8FC1A1FC-DF1F-4D2B-A017-E1B3C6C9CFF4}" srcOrd="1" destOrd="0" presId="urn:microsoft.com/office/officeart/2005/8/layout/venn2"/>
    <dgm:cxn modelId="{9D32F466-B5A1-4662-95EB-27396739DA2A}" type="presParOf" srcId="{8FC1A1FC-DF1F-4D2B-A017-E1B3C6C9CFF4}" destId="{518D3793-6670-4059-AE09-9AC241635BDF}" srcOrd="0" destOrd="0" presId="urn:microsoft.com/office/officeart/2005/8/layout/venn2"/>
    <dgm:cxn modelId="{C49B35A4-5431-43A8-848A-14860BE221D8}" type="presParOf" srcId="{8FC1A1FC-DF1F-4D2B-A017-E1B3C6C9CFF4}" destId="{638E645A-3632-4D4F-9F61-E0388BFC847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809AA-6D46-46F2-AF72-48D420CBF9D1}">
      <dsp:nvSpPr>
        <dsp:cNvPr id="0" name=""/>
        <dsp:cNvSpPr/>
      </dsp:nvSpPr>
      <dsp:spPr>
        <a:xfrm rot="21300000">
          <a:off x="25254" y="1619917"/>
          <a:ext cx="8179091" cy="936629"/>
        </a:xfrm>
        <a:prstGeom prst="mathMinus">
          <a:avLst/>
        </a:prstGeom>
        <a:solidFill>
          <a:srgbClr val="0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B4683D-A2CB-4FB5-8A48-397F4D02C500}">
      <dsp:nvSpPr>
        <dsp:cNvPr id="0" name=""/>
        <dsp:cNvSpPr/>
      </dsp:nvSpPr>
      <dsp:spPr>
        <a:xfrm>
          <a:off x="987552" y="208823"/>
          <a:ext cx="2468880" cy="1670586"/>
        </a:xfrm>
        <a:prstGeom prst="downArrow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4DC970-BD34-4E39-B675-2661BD2C6973}">
      <dsp:nvSpPr>
        <dsp:cNvPr id="0" name=""/>
        <dsp:cNvSpPr/>
      </dsp:nvSpPr>
      <dsp:spPr>
        <a:xfrm>
          <a:off x="4779277" y="0"/>
          <a:ext cx="2633472" cy="1754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300" b="1" kern="1200" dirty="0" smtClean="0"/>
            <a:t>Práva uživatelů</a:t>
          </a:r>
          <a:endParaRPr lang="cs-CZ" sz="3300" b="1" kern="1200" dirty="0"/>
        </a:p>
      </dsp:txBody>
      <dsp:txXfrm>
        <a:off x="4779277" y="0"/>
        <a:ext cx="2633472" cy="1754115"/>
      </dsp:txXfrm>
    </dsp:sp>
    <dsp:sp modelId="{256D09CF-5EB6-4C11-915D-9A745A76AE8C}">
      <dsp:nvSpPr>
        <dsp:cNvPr id="0" name=""/>
        <dsp:cNvSpPr/>
      </dsp:nvSpPr>
      <dsp:spPr>
        <a:xfrm>
          <a:off x="4773168" y="2297055"/>
          <a:ext cx="2468880" cy="1670586"/>
        </a:xfrm>
        <a:prstGeom prst="upArrow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CEE3CF-9D0B-4627-BA4D-27A0B025A8E8}">
      <dsp:nvSpPr>
        <dsp:cNvPr id="0" name=""/>
        <dsp:cNvSpPr/>
      </dsp:nvSpPr>
      <dsp:spPr>
        <a:xfrm>
          <a:off x="946443" y="2352062"/>
          <a:ext cx="2633472" cy="1754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300" b="1" kern="1200" dirty="0" smtClean="0"/>
            <a:t>Práva autorů a vydavatelů</a:t>
          </a:r>
          <a:endParaRPr lang="cs-CZ" sz="3300" b="1" kern="1200" dirty="0"/>
        </a:p>
      </dsp:txBody>
      <dsp:txXfrm>
        <a:off x="946443" y="2352062"/>
        <a:ext cx="2633472" cy="17541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A49F4-4179-472B-A8E6-CC6FE6469FAA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Vydavatelská produkce: knihy, časopisy, noviny</a:t>
          </a:r>
          <a:endParaRPr lang="cs-CZ" sz="3500" kern="1200" dirty="0"/>
        </a:p>
      </dsp:txBody>
      <dsp:txXfrm>
        <a:off x="2514630" y="1131490"/>
        <a:ext cx="3200339" cy="22629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7ECE4-911B-4E20-BD43-8C7D5E06FEFA}">
      <dsp:nvSpPr>
        <dsp:cNvPr id="0" name=""/>
        <dsp:cNvSpPr/>
      </dsp:nvSpPr>
      <dsp:spPr>
        <a:xfrm>
          <a:off x="880522" y="0"/>
          <a:ext cx="5659986" cy="5082146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b="1" kern="1200" dirty="0" smtClean="0"/>
            <a:t>Knihy na trhu</a:t>
          </a:r>
          <a:endParaRPr lang="cs-CZ" sz="2100" b="1" kern="1200" dirty="0"/>
        </a:p>
      </dsp:txBody>
      <dsp:txXfrm>
        <a:off x="2224768" y="381160"/>
        <a:ext cx="2971492" cy="863964"/>
      </dsp:txXfrm>
    </dsp:sp>
    <dsp:sp modelId="{10A7AFEE-8751-4F8F-8B54-9F670FBDA420}">
      <dsp:nvSpPr>
        <dsp:cNvPr id="0" name=""/>
        <dsp:cNvSpPr/>
      </dsp:nvSpPr>
      <dsp:spPr>
        <a:xfrm>
          <a:off x="2208995" y="1270536"/>
          <a:ext cx="3811609" cy="3811609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100" b="1" kern="1200" dirty="0" smtClean="0">
            <a:solidFill>
              <a:srgbClr val="000000"/>
            </a:solidFill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b="1" kern="1200" dirty="0" smtClean="0">
              <a:solidFill>
                <a:srgbClr val="000000"/>
              </a:solidFill>
            </a:rPr>
            <a:t>Knihy nedostupné na trhu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b="1" kern="1200" dirty="0" smtClean="0">
              <a:solidFill>
                <a:srgbClr val="000000"/>
              </a:solidFill>
            </a:rPr>
            <a:t>= výsledky digitalizace</a:t>
          </a:r>
          <a:endParaRPr lang="cs-CZ" sz="2100" b="1" kern="1200" dirty="0">
            <a:solidFill>
              <a:srgbClr val="000000"/>
            </a:solidFill>
          </a:endParaRPr>
        </a:p>
      </dsp:txBody>
      <dsp:txXfrm>
        <a:off x="2767192" y="2223438"/>
        <a:ext cx="2695214" cy="19058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2509DD-8E12-4153-BE96-546BF5510251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solidFill>
                <a:srgbClr val="000000"/>
              </a:solidFill>
            </a:rPr>
            <a:t>Knihy nedostupné na trhu = digitalizace</a:t>
          </a:r>
          <a:endParaRPr lang="cs-CZ" sz="1800" kern="1200" dirty="0"/>
        </a:p>
      </dsp:txBody>
      <dsp:txXfrm>
        <a:off x="2926734" y="339447"/>
        <a:ext cx="2376130" cy="769413"/>
      </dsp:txXfrm>
    </dsp:sp>
    <dsp:sp modelId="{693F5CB3-99F6-4CD3-8B60-CC8C77918D95}">
      <dsp:nvSpPr>
        <dsp:cNvPr id="0" name=""/>
        <dsp:cNvSpPr/>
      </dsp:nvSpPr>
      <dsp:spPr>
        <a:xfrm>
          <a:off x="2417563" y="1131490"/>
          <a:ext cx="3394472" cy="339447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 smtClean="0">
              <a:solidFill>
                <a:srgbClr val="000000"/>
              </a:solidFill>
            </a:rPr>
            <a:t>Periodika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 smtClean="0">
              <a:solidFill>
                <a:srgbClr val="000000"/>
              </a:solidFill>
            </a:rPr>
            <a:t>vydaná před 10 a více lety</a:t>
          </a:r>
          <a:endParaRPr lang="cs-CZ" sz="2800" kern="1200" dirty="0"/>
        </a:p>
      </dsp:txBody>
      <dsp:txXfrm>
        <a:off x="2914672" y="1980108"/>
        <a:ext cx="2400254" cy="16972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54C07-93D1-4D3A-AEC2-5435CA092160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rgbClr val="0066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Vydavatelé: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Povinný exemplář</a:t>
          </a:r>
          <a:endParaRPr lang="cs-CZ" sz="2000" b="1" kern="1200" dirty="0"/>
        </a:p>
      </dsp:txBody>
      <dsp:txXfrm>
        <a:off x="2926734" y="339447"/>
        <a:ext cx="2376130" cy="769413"/>
      </dsp:txXfrm>
    </dsp:sp>
    <dsp:sp modelId="{518D3793-6670-4059-AE09-9AC241635BDF}">
      <dsp:nvSpPr>
        <dsp:cNvPr id="0" name=""/>
        <dsp:cNvSpPr/>
      </dsp:nvSpPr>
      <dsp:spPr>
        <a:xfrm>
          <a:off x="2417563" y="1131490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Knihovny: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výsledky digitalizace</a:t>
          </a:r>
          <a:endParaRPr lang="cs-CZ" sz="3200" b="1" kern="1200" dirty="0">
            <a:solidFill>
              <a:srgbClr val="000000"/>
            </a:solidFill>
          </a:endParaRPr>
        </a:p>
      </dsp:txBody>
      <dsp:txXfrm>
        <a:off x="2914672" y="1980108"/>
        <a:ext cx="2400254" cy="16972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54C07-93D1-4D3A-AEC2-5435CA092160}">
      <dsp:nvSpPr>
        <dsp:cNvPr id="0" name=""/>
        <dsp:cNvSpPr/>
      </dsp:nvSpPr>
      <dsp:spPr>
        <a:xfrm>
          <a:off x="1174643" y="0"/>
          <a:ext cx="4525963" cy="4525963"/>
        </a:xfrm>
        <a:prstGeom prst="ellipse">
          <a:avLst/>
        </a:prstGeom>
        <a:solidFill>
          <a:srgbClr val="0066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Vydavatelé: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Povinný exemplář</a:t>
          </a:r>
          <a:endParaRPr lang="cs-CZ" sz="2000" b="1" kern="1200" dirty="0"/>
        </a:p>
      </dsp:txBody>
      <dsp:txXfrm>
        <a:off x="2249560" y="339447"/>
        <a:ext cx="2376130" cy="769413"/>
      </dsp:txXfrm>
    </dsp:sp>
    <dsp:sp modelId="{518D3793-6670-4059-AE09-9AC241635BDF}">
      <dsp:nvSpPr>
        <dsp:cNvPr id="0" name=""/>
        <dsp:cNvSpPr/>
      </dsp:nvSpPr>
      <dsp:spPr>
        <a:xfrm>
          <a:off x="1800211" y="1110852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Knihovny: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výsledky digitalizace</a:t>
          </a:r>
          <a:endParaRPr lang="cs-CZ" sz="3200" b="1" kern="1200" dirty="0">
            <a:solidFill>
              <a:srgbClr val="000000"/>
            </a:solidFill>
          </a:endParaRPr>
        </a:p>
      </dsp:txBody>
      <dsp:txXfrm>
        <a:off x="2297320" y="1959470"/>
        <a:ext cx="2400254" cy="1697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26B5F30-7E7B-4B5C-9994-E9104EC125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523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23B6440-EB63-4298-9C4C-8A7380B189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1799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397032-B8E2-4323-883F-AA7FF977D84B}" type="slidenum">
              <a:rPr lang="cs-CZ" altLang="cs-CZ" smtClean="0"/>
              <a:pPr eaLnBrk="1" hangingPunct="1"/>
              <a:t>1</a:t>
            </a:fld>
            <a:endParaRPr lang="cs-CZ" altLang="cs-CZ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14821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3B6440-EB63-4298-9C4C-8A7380B189F1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208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397032-B8E2-4323-883F-AA7FF977D84B}" type="slidenum">
              <a:rPr lang="cs-CZ" altLang="cs-CZ" smtClean="0"/>
              <a:pPr eaLnBrk="1" hangingPunct="1"/>
              <a:t>42</a:t>
            </a:fld>
            <a:endParaRPr lang="cs-CZ" altLang="cs-CZ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74277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1788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17C8D-09B7-4E5A-A765-587FC6593F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6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7F5B4-8AAE-484E-9962-AA8FEF3BA7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081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A30D8-CD39-4D66-BBD3-81F60314D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4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B0441-1059-44DF-83DF-080FA23CA0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94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DF616-29DD-4CE3-B555-8E423F439E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15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3B445-F451-49E0-A6FE-E3C4156325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14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3EACE-56AC-48D2-AA67-18B0962EB9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26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E0950-7C0B-4FD7-9ECB-CBFFDB21F1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436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46935-9240-4DD0-8285-989B92B4E3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93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AA006-8E72-4C33-B078-76C6357394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47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CA5BC-4E07-43B9-BDFC-A0B1DE5CE8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472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C0F68C1-0C10-4813-A02F-9DB997C560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z/url?sa=i&amp;rct=j&amp;q=n%C3%A1rodn%C3%AD+knihovna+%C4%8CR+logo&amp;source=images&amp;cd=&amp;cad=rja&amp;docid=MHqWi8z5d_Uc_M&amp;tbnid=8vDcGmmlXHsaNM:&amp;ved=0CAUQjRw&amp;url=http://www.pressweb.cz/tiskova-zprava/17792-aventinum-19191949-pribeh-nakladatele-storchamariena&amp;ei=FfyPUbTTG5DFtAaXi4CYDA&amp;bvm=bv.46340616,d.Yms&amp;psig=AFQjCNEGnZwX5KoJgR_QJuarCPR4wYyQRQ&amp;ust=1368477072944874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12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hyperlink" Target="http://www.google.cz/url?sa=i&amp;rct=j&amp;q=st%C3%A1tn%C3%AD+fond+kultury+logo&amp;source=images&amp;cd=&amp;cad=rja&amp;docid=1MLhCdzeYTSJIM&amp;tbnid=vtlEU6a1sTHsDM:&amp;ved=0CAUQjRw&amp;url=http://bandzone.cz/receselive&amp;ei=_fyPUYrAA8HDtQaPmoGgDA&amp;bvm=bv.46340616,d.Yms&amp;psig=AFQjCNH4LbIq_w4Z3hhDaI41bcasH7rlXQ&amp;ust=1368477283724335" TargetMode="External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cs.wikipedia.org/wiki/Server" TargetMode="External"/><Relationship Id="rId3" Type="http://schemas.openxmlformats.org/officeDocument/2006/relationships/hyperlink" Target="http://cs.wikipedia.org/wiki/Internet" TargetMode="External"/><Relationship Id="rId7" Type="http://schemas.openxmlformats.org/officeDocument/2006/relationships/hyperlink" Target="http://cs.wikipedia.org/wiki/YouTube" TargetMode="External"/><Relationship Id="rId2" Type="http://schemas.openxmlformats.org/officeDocument/2006/relationships/hyperlink" Target="http://cs.wikipedia.org/wiki/Technologi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Video_na_vy%C5%BE%C3%A1d%C3%A1n%C3%AD" TargetMode="External"/><Relationship Id="rId5" Type="http://schemas.openxmlformats.org/officeDocument/2006/relationships/hyperlink" Target="http://cs.wikipedia.org/w/index.php?title=Internetov%C3%A9_r%C3%A1dio&amp;action=edit&amp;redlink=1" TargetMode="External"/><Relationship Id="rId4" Type="http://schemas.openxmlformats.org/officeDocument/2006/relationships/hyperlink" Target="http://cs.wikipedia.org/w/index.php?title=Internetov%C3%A1_televize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/>
          <a:lstStyle/>
          <a:p>
            <a:pPr eaLnBrk="1" hangingPunct="1"/>
            <a:r>
              <a:rPr lang="cs-CZ" dirty="0"/>
              <a:t>Vývoj autorského </a:t>
            </a:r>
            <a:r>
              <a:rPr lang="cs-CZ" dirty="0" smtClean="0"/>
              <a:t>zákona </a:t>
            </a:r>
            <a:r>
              <a:rPr lang="cs-CZ" dirty="0"/>
              <a:t>k e-knihám a e-knihy v Koncepci knihoven ČR</a:t>
            </a:r>
            <a:endParaRPr lang="cs-CZ" altLang="cs-CZ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711450"/>
          </a:xfrm>
        </p:spPr>
        <p:txBody>
          <a:bodyPr/>
          <a:lstStyle/>
          <a:p>
            <a:pPr eaLnBrk="1" hangingPunct="1"/>
            <a:endParaRPr lang="cs-CZ" altLang="cs-CZ" sz="2000" i="1" dirty="0" smtClean="0"/>
          </a:p>
          <a:p>
            <a:pPr eaLnBrk="1" hangingPunct="1"/>
            <a:r>
              <a:rPr lang="cs-CZ" altLang="cs-CZ" sz="2000" i="1" dirty="0" smtClean="0"/>
              <a:t>E-knihy I</a:t>
            </a:r>
          </a:p>
          <a:p>
            <a:pPr eaLnBrk="1" hangingPunct="1"/>
            <a:r>
              <a:rPr lang="cs-CZ" altLang="cs-CZ" sz="1800" i="1" dirty="0"/>
              <a:t>Praha NTK, 30.9.2014</a:t>
            </a:r>
          </a:p>
          <a:p>
            <a:pPr eaLnBrk="1" hangingPunct="1"/>
            <a:r>
              <a:rPr lang="cs-CZ" altLang="cs-CZ" sz="1600" i="1" dirty="0" smtClean="0"/>
              <a:t>Vít Richter</a:t>
            </a:r>
          </a:p>
          <a:p>
            <a:pPr eaLnBrk="1" hangingPunct="1"/>
            <a:r>
              <a:rPr lang="cs-CZ" altLang="cs-CZ" sz="1600" i="1" dirty="0" smtClean="0"/>
              <a:t>Národní knihovna ČR</a:t>
            </a:r>
          </a:p>
          <a:p>
            <a:pPr eaLnBrk="1" hangingPunct="1"/>
            <a:endParaRPr lang="cs-CZ" altLang="cs-CZ" sz="1600" i="1" dirty="0" smtClean="0"/>
          </a:p>
          <a:p>
            <a:pPr eaLnBrk="1" hangingPunct="1"/>
            <a:endParaRPr lang="cs-CZ" altLang="cs-CZ" sz="1600" i="1" dirty="0" smtClean="0"/>
          </a:p>
          <a:p>
            <a:pPr eaLnBrk="1" hangingPunct="1"/>
            <a:endParaRPr lang="cs-CZ" altLang="cs-CZ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cs-CZ" altLang="cs-CZ" sz="1600" i="1" dirty="0" smtClean="0"/>
          </a:p>
        </p:txBody>
      </p:sp>
    </p:spTree>
    <p:extLst>
      <p:ext uri="{BB962C8B-B14F-4D97-AF65-F5344CB8AC3E}">
        <p14:creationId xmlns:p14="http://schemas.microsoft.com/office/powerpoint/2010/main" val="200501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r>
              <a:rPr lang="cs-CZ" dirty="0" smtClean="0"/>
              <a:t>P-kniha a e-kniha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027783"/>
            <a:ext cx="4040188" cy="384993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cs-CZ" dirty="0" smtClean="0"/>
              <a:t>P-kniha</a:t>
            </a: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457200" y="1615704"/>
            <a:ext cx="4040188" cy="4901603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cs-CZ" altLang="cs-CZ" dirty="0"/>
              <a:t>hmotný nosič – papír, CD, </a:t>
            </a:r>
            <a:r>
              <a:rPr lang="cs-CZ" altLang="cs-CZ" dirty="0" smtClean="0"/>
              <a:t>DVD</a:t>
            </a:r>
          </a:p>
          <a:p>
            <a:endParaRPr lang="cs-CZ" altLang="cs-CZ" dirty="0" smtClean="0"/>
          </a:p>
          <a:p>
            <a:r>
              <a:rPr lang="cs-CZ" altLang="cs-CZ" dirty="0" smtClean="0"/>
              <a:t>rozšiřování – distribuce § 14</a:t>
            </a:r>
          </a:p>
          <a:p>
            <a:pPr lvl="1"/>
            <a:r>
              <a:rPr lang="cs-CZ" altLang="cs-CZ" dirty="0" smtClean="0"/>
              <a:t>vyčerpání práv</a:t>
            </a:r>
          </a:p>
          <a:p>
            <a:r>
              <a:rPr lang="cs-CZ" altLang="cs-CZ" dirty="0" smtClean="0"/>
              <a:t>půjčování § 16</a:t>
            </a:r>
          </a:p>
          <a:p>
            <a:r>
              <a:rPr lang="cs-CZ" altLang="cs-CZ" dirty="0" smtClean="0"/>
              <a:t>knihovní </a:t>
            </a:r>
            <a:r>
              <a:rPr lang="cs-CZ" altLang="cs-CZ" dirty="0"/>
              <a:t>licence </a:t>
            </a:r>
            <a:r>
              <a:rPr lang="cs-CZ" altLang="cs-CZ" dirty="0" smtClean="0"/>
              <a:t>§ 37</a:t>
            </a:r>
          </a:p>
          <a:p>
            <a:r>
              <a:rPr lang="cs-CZ" dirty="0" smtClean="0"/>
              <a:t>vyčerpání práv</a:t>
            </a:r>
            <a:endParaRPr lang="cs-CZ" dirty="0"/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sz="quarter" idx="3"/>
          </p:nvPr>
        </p:nvSpPr>
        <p:spPr>
          <a:xfrm>
            <a:off x="4645025" y="1027783"/>
            <a:ext cx="4041775" cy="384993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cs-CZ" dirty="0" smtClean="0"/>
              <a:t>E-kniha</a:t>
            </a:r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4"/>
          </p:nvPr>
        </p:nvSpPr>
        <p:spPr>
          <a:xfrm>
            <a:off x="4645025" y="1615704"/>
            <a:ext cx="4247455" cy="4901603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cs-CZ" altLang="cs-CZ" sz="2000" dirty="0"/>
              <a:t>autorské dílo slovesné (jako nehmotný statek), které není distribuováno na hmotném </a:t>
            </a:r>
            <a:r>
              <a:rPr lang="cs-CZ" altLang="cs-CZ" sz="2000" dirty="0" smtClean="0"/>
              <a:t>nosiči</a:t>
            </a:r>
          </a:p>
          <a:p>
            <a:endParaRPr lang="cs-CZ" altLang="cs-CZ" sz="2000" dirty="0" smtClean="0"/>
          </a:p>
          <a:p>
            <a:r>
              <a:rPr lang="cs-CZ" altLang="cs-CZ" sz="2000" dirty="0" smtClean="0"/>
              <a:t>§ </a:t>
            </a:r>
            <a:r>
              <a:rPr lang="cs-CZ" altLang="cs-CZ" sz="2000" dirty="0"/>
              <a:t>18 právo na sdělování </a:t>
            </a:r>
            <a:r>
              <a:rPr lang="cs-CZ" altLang="cs-CZ" sz="2000" dirty="0" smtClean="0"/>
              <a:t>veřejnosti</a:t>
            </a:r>
          </a:p>
          <a:p>
            <a:pPr lvl="1"/>
            <a:r>
              <a:rPr lang="cs-CZ" altLang="cs-CZ" sz="1600" dirty="0" smtClean="0"/>
              <a:t>Nedochází k vyčerpání práv</a:t>
            </a:r>
          </a:p>
          <a:p>
            <a:pPr lvl="1"/>
            <a:r>
              <a:rPr lang="cs-CZ" altLang="cs-CZ" sz="1600" dirty="0" smtClean="0"/>
              <a:t>Vždy souhlas/licence od autora</a:t>
            </a:r>
          </a:p>
          <a:p>
            <a:r>
              <a:rPr lang="cs-CZ" altLang="cs-CZ" sz="2000" dirty="0"/>
              <a:t>Je možno s nimi nakládat pouze v souladu s licencí</a:t>
            </a:r>
          </a:p>
          <a:p>
            <a:r>
              <a:rPr lang="cs-CZ" altLang="cs-CZ" sz="2000" dirty="0"/>
              <a:t>Pokud není licence udělena, řídí se užití dle zákona - § 30 odst. 1 a odst. 2 AZ</a:t>
            </a:r>
          </a:p>
          <a:p>
            <a:pPr lvl="1"/>
            <a:r>
              <a:rPr lang="cs-CZ" altLang="cs-CZ" sz="1800" dirty="0" smtClean="0"/>
              <a:t>lze </a:t>
            </a:r>
            <a:r>
              <a:rPr lang="cs-CZ" altLang="cs-CZ" sz="1800" dirty="0"/>
              <a:t>pouze </a:t>
            </a:r>
            <a:r>
              <a:rPr lang="cs-CZ" altLang="cs-CZ" sz="1800" dirty="0" smtClean="0"/>
              <a:t>číst, nelze udělat kopii</a:t>
            </a:r>
            <a:endParaRPr lang="cs-CZ" altLang="cs-CZ" sz="1800" dirty="0"/>
          </a:p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5081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r>
              <a:rPr lang="cs-CZ" altLang="cs-CZ" dirty="0" smtClean="0"/>
              <a:t>E-knihy NELZE</a:t>
            </a:r>
          </a:p>
        </p:txBody>
      </p:sp>
      <p:sp>
        <p:nvSpPr>
          <p:cNvPr id="43011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altLang="cs-CZ" sz="2800" dirty="0" smtClean="0"/>
              <a:t>Zdědit, půjčit ani darovat, ani v případě, že je zapůjčíte či darujete spolu se čtečkou, pokud se čtečkou nebyly pořízeny</a:t>
            </a:r>
          </a:p>
          <a:p>
            <a:r>
              <a:rPr lang="cs-CZ" altLang="cs-CZ" sz="2800" dirty="0" smtClean="0"/>
              <a:t>Tisknout, pokud to vydavatel nepovolil</a:t>
            </a:r>
          </a:p>
          <a:p>
            <a:r>
              <a:rPr lang="cs-CZ" altLang="cs-CZ" sz="2800" dirty="0" smtClean="0"/>
              <a:t>Prodat čtečku s e-knihami, které jste do ní nahráli po jejím nákupu </a:t>
            </a:r>
          </a:p>
          <a:p>
            <a:r>
              <a:rPr lang="cs-CZ" altLang="cs-CZ" sz="2800" dirty="0" smtClean="0"/>
              <a:t>Zbavit e-knihy technické ochrany (DRM), abyste je mohli použít na jiném zařízení, ačkoliv jste za e-knihu zaplatili;</a:t>
            </a:r>
          </a:p>
          <a:p>
            <a:r>
              <a:rPr lang="cs-CZ" altLang="cs-CZ" sz="2800" dirty="0" smtClean="0">
                <a:solidFill>
                  <a:srgbClr val="FF0000"/>
                </a:solidFill>
              </a:rPr>
              <a:t>půjčování čteček (software)?</a:t>
            </a:r>
          </a:p>
          <a:p>
            <a:endParaRPr lang="cs-CZ" altLang="cs-CZ" dirty="0" smtClean="0"/>
          </a:p>
        </p:txBody>
      </p:sp>
      <p:sp>
        <p:nvSpPr>
          <p:cNvPr id="43012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336490-CFA6-4CAA-9E26-C214ADAE129E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74852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Problematika vyčerpání práv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 smtClean="0"/>
              <a:t>AZ Rozšiřování díla - § </a:t>
            </a:r>
            <a:r>
              <a:rPr lang="cs-CZ" sz="2000" dirty="0"/>
              <a:t>14 odst. 2 </a:t>
            </a:r>
            <a:r>
              <a:rPr lang="cs-CZ" sz="2000" dirty="0" smtClean="0"/>
              <a:t> </a:t>
            </a:r>
          </a:p>
          <a:p>
            <a:r>
              <a:rPr lang="cs-CZ" sz="2000" u="sng" dirty="0" smtClean="0"/>
              <a:t>Prvním </a:t>
            </a:r>
            <a:r>
              <a:rPr lang="cs-CZ" sz="2000" u="sng" dirty="0"/>
              <a:t>prodejem nebo jiným prvním převodem vlastnického práva </a:t>
            </a:r>
            <a:r>
              <a:rPr lang="cs-CZ" sz="2000" dirty="0"/>
              <a:t>k originálu nebo k rozmnoženině díla </a:t>
            </a:r>
            <a:r>
              <a:rPr lang="cs-CZ" sz="2000" dirty="0">
                <a:solidFill>
                  <a:srgbClr val="FF0000"/>
                </a:solidFill>
              </a:rPr>
              <a:t>v hmotné podobě</a:t>
            </a:r>
            <a:r>
              <a:rPr lang="cs-CZ" sz="2000" dirty="0"/>
              <a:t>, který byl uskutečněn autorem nebo s jeho souhlasem </a:t>
            </a:r>
            <a:r>
              <a:rPr lang="cs-CZ" sz="2000" dirty="0" smtClean="0"/>
              <a:t>… je ve vztahu k originálu nebo rozmnoženině </a:t>
            </a:r>
            <a:r>
              <a:rPr lang="cs-CZ" sz="2000" u="sng" dirty="0" smtClean="0"/>
              <a:t>právo na rozšiřování vyčerpáno</a:t>
            </a:r>
            <a:r>
              <a:rPr lang="cs-CZ" sz="2000" dirty="0"/>
              <a:t>; právo na pronájem díla a právo na půjčování díla zůstává nedotčeno. </a:t>
            </a:r>
            <a:r>
              <a:rPr lang="cs-CZ" sz="2000" dirty="0">
                <a:solidFill>
                  <a:srgbClr val="FF0000"/>
                </a:solidFill>
              </a:rPr>
              <a:t>Toto ustanovení se netýká </a:t>
            </a:r>
            <a:r>
              <a:rPr lang="cs-CZ" sz="2000" dirty="0" smtClean="0">
                <a:solidFill>
                  <a:srgbClr val="FF0000"/>
                </a:solidFill>
              </a:rPr>
              <a:t>e-knih = není hmotná podoba.</a:t>
            </a:r>
          </a:p>
          <a:p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AZ Sdělování veřejnosti - § 18</a:t>
            </a:r>
          </a:p>
          <a:p>
            <a:r>
              <a:rPr lang="cs-CZ" sz="2000" dirty="0" smtClean="0"/>
              <a:t>Sdělováním </a:t>
            </a:r>
            <a:r>
              <a:rPr lang="cs-CZ" sz="2000" dirty="0"/>
              <a:t>díla </a:t>
            </a:r>
            <a:r>
              <a:rPr lang="cs-CZ" sz="2000" dirty="0" smtClean="0"/>
              <a:t>veřejnosti je zpřístupňování </a:t>
            </a:r>
            <a:r>
              <a:rPr lang="cs-CZ" sz="2000" dirty="0"/>
              <a:t>díla </a:t>
            </a:r>
            <a:r>
              <a:rPr lang="cs-CZ" sz="2000" dirty="0">
                <a:solidFill>
                  <a:srgbClr val="FF0000"/>
                </a:solidFill>
              </a:rPr>
              <a:t>v nehmotné </a:t>
            </a:r>
            <a:r>
              <a:rPr lang="cs-CZ" sz="2000" dirty="0" smtClean="0">
                <a:solidFill>
                  <a:srgbClr val="FF0000"/>
                </a:solidFill>
              </a:rPr>
              <a:t>podobě </a:t>
            </a:r>
            <a:r>
              <a:rPr lang="cs-CZ" sz="2000" dirty="0" smtClean="0"/>
              <a:t>způsobem</a:t>
            </a:r>
            <a:r>
              <a:rPr lang="cs-CZ" sz="2000" dirty="0"/>
              <a:t>, že kdokoli muže mít k </a:t>
            </a:r>
            <a:r>
              <a:rPr lang="cs-CZ" sz="2000" dirty="0" smtClean="0"/>
              <a:t>němu přístup </a:t>
            </a:r>
            <a:r>
              <a:rPr lang="cs-CZ" sz="2000" dirty="0"/>
              <a:t>na </a:t>
            </a:r>
            <a:r>
              <a:rPr lang="cs-CZ" sz="2000" dirty="0" smtClean="0"/>
              <a:t>místě </a:t>
            </a:r>
            <a:r>
              <a:rPr lang="cs-CZ" sz="2000" dirty="0"/>
              <a:t>a v </a:t>
            </a:r>
            <a:r>
              <a:rPr lang="cs-CZ" sz="2000" dirty="0" smtClean="0"/>
              <a:t>čase </a:t>
            </a:r>
            <a:r>
              <a:rPr lang="cs-CZ" sz="2000" dirty="0"/>
              <a:t>podle své vlastní volby </a:t>
            </a:r>
            <a:r>
              <a:rPr lang="cs-CZ" sz="2000" dirty="0" smtClean="0"/>
              <a:t>zejména </a:t>
            </a:r>
            <a:r>
              <a:rPr lang="cs-CZ" sz="2000" u="sng" dirty="0" smtClean="0"/>
              <a:t>počítačovou </a:t>
            </a:r>
            <a:r>
              <a:rPr lang="cs-CZ" sz="2000" u="sng" dirty="0"/>
              <a:t>nebo obdobnou </a:t>
            </a:r>
            <a:r>
              <a:rPr lang="cs-CZ" sz="2000" u="sng" dirty="0" smtClean="0"/>
              <a:t>sítí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Sdělováním </a:t>
            </a:r>
            <a:r>
              <a:rPr lang="cs-CZ" sz="2000" dirty="0"/>
              <a:t>díla </a:t>
            </a:r>
            <a:r>
              <a:rPr lang="cs-CZ" sz="2000" dirty="0" smtClean="0"/>
              <a:t>veřejnosti </a:t>
            </a:r>
            <a:r>
              <a:rPr lang="cs-CZ" sz="2000" u="sng" dirty="0" smtClean="0"/>
              <a:t>nedochází </a:t>
            </a:r>
            <a:r>
              <a:rPr lang="cs-CZ" sz="2000" u="sng" dirty="0"/>
              <a:t>k </a:t>
            </a:r>
            <a:r>
              <a:rPr lang="cs-CZ" sz="2000" u="sng" dirty="0" smtClean="0"/>
              <a:t>vyčerpání </a:t>
            </a:r>
            <a:r>
              <a:rPr lang="cs-CZ" sz="2000" u="sng" dirty="0"/>
              <a:t>práva </a:t>
            </a:r>
            <a:r>
              <a:rPr lang="cs-CZ" sz="2000" u="sng" dirty="0" smtClean="0"/>
              <a:t>autora </a:t>
            </a:r>
            <a:r>
              <a:rPr lang="cs-CZ" sz="2000" dirty="0" smtClean="0"/>
              <a:t>na sdělování </a:t>
            </a:r>
            <a:r>
              <a:rPr lang="cs-CZ" sz="2000" dirty="0"/>
              <a:t>díla </a:t>
            </a:r>
            <a:r>
              <a:rPr lang="cs-CZ" sz="2000" dirty="0" smtClean="0"/>
              <a:t>veřejnosti</a:t>
            </a:r>
            <a:r>
              <a:rPr lang="cs-CZ" sz="2000" dirty="0"/>
              <a:t>.</a:t>
            </a:r>
            <a:endParaRPr lang="cs-CZ" sz="2000" dirty="0" smtClean="0"/>
          </a:p>
          <a:p>
            <a:r>
              <a:rPr lang="cs-CZ" sz="2000" dirty="0" smtClean="0">
                <a:solidFill>
                  <a:srgbClr val="FF0000"/>
                </a:solidFill>
              </a:rPr>
              <a:t>Pro každé další užitě je nutný souhlas/licence autora/držitele práv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169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713788" cy="1143000"/>
          </a:xfrm>
        </p:spPr>
        <p:txBody>
          <a:bodyPr/>
          <a:lstStyle/>
          <a:p>
            <a:r>
              <a:rPr lang="cs-CZ" altLang="cs-CZ" sz="4000" dirty="0" smtClean="0">
                <a:cs typeface="Times New Roman" pitchFamily="18" charset="0"/>
              </a:rPr>
              <a:t>E-knihy: hledání nové rovnováhy</a:t>
            </a:r>
            <a:endParaRPr lang="cs-CZ" altLang="cs-CZ" sz="4000" dirty="0" smtClean="0"/>
          </a:p>
        </p:txBody>
      </p:sp>
      <p:sp>
        <p:nvSpPr>
          <p:cNvPr id="6147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D4563F-50A6-431E-9CA8-50124EF87EEF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217428"/>
              </p:ext>
            </p:extLst>
          </p:nvPr>
        </p:nvGraphicFramePr>
        <p:xfrm>
          <a:off x="457200" y="1556792"/>
          <a:ext cx="8229600" cy="4176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1238395" y="5922059"/>
            <a:ext cx="6667210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E-knihy = výhradní právo autora</a:t>
            </a:r>
          </a:p>
          <a:p>
            <a:r>
              <a:rPr lang="cs-CZ" dirty="0" smtClean="0"/>
              <a:t>Uživatelé, knihovny = nemají žádné výjimky z výhradního práva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535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Národní a mezinárodní aktivity k problematice e-půjčování</a:t>
            </a: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080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Neexistuje jeden pohled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E-knihy pro oblast vědy a vysokoškolského studia</a:t>
            </a:r>
          </a:p>
          <a:p>
            <a:r>
              <a:rPr lang="cs-CZ" sz="2800" dirty="0" smtClean="0"/>
              <a:t>E-knihy jako beletrie</a:t>
            </a:r>
          </a:p>
          <a:p>
            <a:r>
              <a:rPr lang="cs-CZ" sz="2800" dirty="0" smtClean="0"/>
              <a:t>Nekomerční díla a jejich šíření – </a:t>
            </a:r>
            <a:r>
              <a:rPr lang="cs-CZ" sz="2800" dirty="0" err="1"/>
              <a:t>C</a:t>
            </a:r>
            <a:r>
              <a:rPr lang="cs-CZ" sz="2800" dirty="0" err="1" smtClean="0"/>
              <a:t>reative</a:t>
            </a:r>
            <a:r>
              <a:rPr lang="cs-CZ" sz="2800" dirty="0" smtClean="0"/>
              <a:t> </a:t>
            </a:r>
            <a:r>
              <a:rPr lang="cs-CZ" sz="2800" dirty="0" err="1" smtClean="0"/>
              <a:t>Commons</a:t>
            </a:r>
            <a:r>
              <a:rPr lang="cs-CZ" sz="2800" dirty="0" smtClean="0"/>
              <a:t>, Open Access</a:t>
            </a:r>
          </a:p>
          <a:p>
            <a:r>
              <a:rPr lang="cs-CZ" sz="2800" dirty="0" smtClean="0"/>
              <a:t>Současná produkce – díla nedostupná na trhu</a:t>
            </a:r>
          </a:p>
          <a:p>
            <a:r>
              <a:rPr lang="cs-CZ" sz="2800" dirty="0" smtClean="0"/>
              <a:t>Angličtina versus menší jazyky</a:t>
            </a:r>
          </a:p>
          <a:p>
            <a:r>
              <a:rPr lang="cs-CZ" sz="2800" dirty="0" smtClean="0"/>
              <a:t>Velikost a specifika trhu e-knih – český trh je velmi malý</a:t>
            </a:r>
          </a:p>
          <a:p>
            <a:r>
              <a:rPr lang="cs-CZ" sz="2800" dirty="0" smtClean="0"/>
              <a:t>Odlišnosti legislativy jednotlivých států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944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Velká Británie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Zákon </a:t>
            </a:r>
            <a:r>
              <a:rPr lang="cs-CZ" dirty="0"/>
              <a:t>Digital </a:t>
            </a:r>
            <a:r>
              <a:rPr lang="cs-CZ" dirty="0" err="1"/>
              <a:t>Economy</a:t>
            </a:r>
            <a:r>
              <a:rPr lang="cs-CZ" dirty="0"/>
              <a:t> </a:t>
            </a:r>
            <a:r>
              <a:rPr lang="cs-CZ" dirty="0" err="1"/>
              <a:t>Act</a:t>
            </a:r>
            <a:r>
              <a:rPr lang="cs-CZ" dirty="0"/>
              <a:t> </a:t>
            </a:r>
            <a:r>
              <a:rPr lang="cs-CZ" dirty="0" smtClean="0"/>
              <a:t>2010</a:t>
            </a:r>
          </a:p>
          <a:p>
            <a:endParaRPr lang="cs-CZ" dirty="0"/>
          </a:p>
          <a:p>
            <a:pPr lvl="1"/>
            <a:r>
              <a:rPr lang="cs-CZ" sz="2400" dirty="0"/>
              <a:t>E-kniha může být uživateli poskytnuta na omezenou dobu mimo prostory knihovny.</a:t>
            </a:r>
          </a:p>
          <a:p>
            <a:pPr lvl="1"/>
            <a:r>
              <a:rPr lang="cs-CZ" sz="2400" dirty="0"/>
              <a:t>Nezahrnuje přenos e-knihy po síti, může být poskytnuta pouze v knihovně, tj. uživatel musí přijít do knihovny a zde si e-knihu nahrát na své zařízení.</a:t>
            </a:r>
            <a:endParaRPr lang="cs-CZ" sz="2400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585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Austrálie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cs-CZ" dirty="0" smtClean="0"/>
              <a:t>Zpráva </a:t>
            </a:r>
            <a:r>
              <a:rPr lang="cs-CZ" dirty="0"/>
              <a:t>z roku 2012 – principy pro využívání e-knih v knihovnách</a:t>
            </a:r>
          </a:p>
          <a:p>
            <a:pPr lvl="1"/>
            <a:r>
              <a:rPr lang="cs-CZ" sz="2000" dirty="0"/>
              <a:t>Význam knihoven pro rozvoj kultury a vzdělávání</a:t>
            </a:r>
          </a:p>
          <a:p>
            <a:pPr lvl="1"/>
            <a:r>
              <a:rPr lang="cs-CZ" sz="2000" dirty="0"/>
              <a:t>Modely dodávání e-knih do knihoven by měly být konzistentní a transparentní</a:t>
            </a:r>
          </a:p>
          <a:p>
            <a:pPr lvl="1"/>
            <a:r>
              <a:rPr lang="cs-CZ" sz="2000" dirty="0"/>
              <a:t>Měla by se zlepšit dostupnost obsahu, který nabízejí knihovny – nalezení vhodných modelů</a:t>
            </a:r>
          </a:p>
          <a:p>
            <a:pPr lvl="1"/>
            <a:r>
              <a:rPr lang="cs-CZ" sz="2000" dirty="0"/>
              <a:t>Zajištění spravedlivé odměny pro autory a vydavatele</a:t>
            </a:r>
          </a:p>
          <a:p>
            <a:pPr lvl="1"/>
            <a:r>
              <a:rPr lang="cs-CZ" sz="2000" dirty="0"/>
              <a:t>Spravedlivá tvorba cen</a:t>
            </a:r>
          </a:p>
          <a:p>
            <a:pPr lvl="1"/>
            <a:r>
              <a:rPr lang="cs-CZ" sz="2000" dirty="0"/>
              <a:t>Ochrana práv</a:t>
            </a:r>
          </a:p>
          <a:p>
            <a:pPr lvl="1"/>
            <a:r>
              <a:rPr lang="cs-CZ" sz="2000" dirty="0"/>
              <a:t>Zařízení pro čtení e-knih by měla být technologicky neutrální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029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Jednání WIPO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Jednání o výjimkách pro knihovny 2014</a:t>
            </a:r>
          </a:p>
          <a:p>
            <a:r>
              <a:rPr lang="cs-CZ" dirty="0" smtClean="0"/>
              <a:t>Iniciativa rozvojových zemí – podpora IFLA</a:t>
            </a:r>
          </a:p>
          <a:p>
            <a:r>
              <a:rPr lang="cs-CZ" dirty="0" smtClean="0"/>
              <a:t>Stanovisko EU – zablokovala jednání</a:t>
            </a:r>
          </a:p>
          <a:p>
            <a:pPr lvl="1"/>
            <a:r>
              <a:rPr lang="cs-CZ" dirty="0" smtClean="0"/>
              <a:t>Veřejná konzultace</a:t>
            </a:r>
          </a:p>
          <a:p>
            <a:pPr lvl="1"/>
            <a:r>
              <a:rPr lang="cs-CZ" dirty="0" smtClean="0"/>
              <a:t>Neukončený vývoj, analýzy</a:t>
            </a:r>
          </a:p>
          <a:p>
            <a:pPr lvl="1"/>
            <a:r>
              <a:rPr lang="cs-CZ" dirty="0" smtClean="0"/>
              <a:t>Hledání nových obchodních modelů</a:t>
            </a:r>
          </a:p>
          <a:p>
            <a:pPr lvl="1"/>
            <a:r>
              <a:rPr lang="cs-CZ" dirty="0" smtClean="0"/>
              <a:t>Řešení podpora pro dohod zájmových skupin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134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  <a:solidFill>
            <a:schemeClr val="accent2"/>
          </a:solidFill>
        </p:spPr>
        <p:txBody>
          <a:bodyPr/>
          <a:lstStyle/>
          <a:p>
            <a:r>
              <a:rPr lang="cs-CZ" sz="2800" dirty="0"/>
              <a:t>Doporučení EK o digitalizaci kulturního materiálu a jeho dostupnosti on-line a o uchovávání digitálních </a:t>
            </a:r>
            <a:r>
              <a:rPr lang="cs-CZ" sz="2800" dirty="0" smtClean="0"/>
              <a:t>záznamů</a:t>
            </a:r>
            <a:endParaRPr lang="cs-CZ" sz="2800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457200" y="3933056"/>
            <a:ext cx="4040188" cy="504056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cs-CZ" sz="2800" dirty="0" smtClean="0">
                <a:solidFill>
                  <a:schemeClr val="bg1"/>
                </a:solidFill>
              </a:rPr>
              <a:t>Osiřelá díla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57200" y="4581128"/>
            <a:ext cx="4040188" cy="1545034"/>
          </a:xfrm>
          <a:solidFill>
            <a:srgbClr val="99CCFF"/>
          </a:solidFill>
        </p:spPr>
        <p:txBody>
          <a:bodyPr/>
          <a:lstStyle/>
          <a:p>
            <a:pPr marL="0" indent="0">
              <a:buNone/>
            </a:pPr>
            <a:r>
              <a:rPr lang="cs-CZ" dirty="0"/>
              <a:t>Směrnice Evropského parlamentu a Rady 2012/28/EU o některých povolených způsobech užití osiřelých </a:t>
            </a:r>
            <a:r>
              <a:rPr lang="cs-CZ" dirty="0" smtClean="0"/>
              <a:t>děl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3"/>
          </p:nvPr>
        </p:nvSpPr>
        <p:spPr>
          <a:xfrm>
            <a:off x="4668590" y="3933056"/>
            <a:ext cx="4059533" cy="504056"/>
          </a:xfrm>
          <a:solidFill>
            <a:schemeClr val="accent5">
              <a:lumMod val="25000"/>
            </a:schemeClr>
          </a:solidFill>
        </p:spPr>
        <p:txBody>
          <a:bodyPr/>
          <a:lstStyle/>
          <a:p>
            <a:pPr algn="ctr"/>
            <a:r>
              <a:rPr lang="cs-CZ" sz="2800" dirty="0" smtClean="0">
                <a:solidFill>
                  <a:schemeClr val="bg1"/>
                </a:solidFill>
              </a:rPr>
              <a:t>Díla nedostupná na trhu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4"/>
          </p:nvPr>
        </p:nvSpPr>
        <p:spPr>
          <a:xfrm>
            <a:off x="4645025" y="4581128"/>
            <a:ext cx="4041775" cy="1545034"/>
          </a:xfrm>
          <a:solidFill>
            <a:srgbClr val="92D050"/>
          </a:solidFill>
        </p:spPr>
        <p:txBody>
          <a:bodyPr/>
          <a:lstStyle/>
          <a:p>
            <a:pPr marL="0" indent="0">
              <a:buNone/>
            </a:pPr>
            <a:r>
              <a:rPr lang="cs-CZ" dirty="0"/>
              <a:t>Memorandum o porozumění o klíčových zásadách digitalizace a zpřístupnění děl, jež jsou komerčně </a:t>
            </a:r>
            <a:r>
              <a:rPr lang="cs-CZ" dirty="0" smtClean="0"/>
              <a:t>nedostupná - 2011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sp>
        <p:nvSpPr>
          <p:cNvPr id="11" name="Nadpis 4"/>
          <p:cNvSpPr txBox="1">
            <a:spLocks/>
          </p:cNvSpPr>
          <p:nvPr/>
        </p:nvSpPr>
        <p:spPr bwMode="auto">
          <a:xfrm>
            <a:off x="1957687" y="2715869"/>
            <a:ext cx="5040560" cy="9361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Arial Narrow" pitchFamily="34" charset="0"/>
              </a:defRPr>
            </a:lvl9pPr>
          </a:lstStyle>
          <a:p>
            <a:endParaRPr lang="cs-CZ" sz="2800" dirty="0" smtClean="0"/>
          </a:p>
          <a:p>
            <a:r>
              <a:rPr lang="cs-CZ" sz="2800" dirty="0" smtClean="0"/>
              <a:t>Směrnice </a:t>
            </a:r>
            <a:r>
              <a:rPr lang="cs-CZ" sz="2800" dirty="0"/>
              <a:t>EU 2001/29 o informační společnosti</a:t>
            </a:r>
          </a:p>
          <a:p>
            <a:endParaRPr lang="cs-CZ" sz="2800" kern="0" dirty="0"/>
          </a:p>
        </p:txBody>
      </p:sp>
      <p:cxnSp>
        <p:nvCxnSpPr>
          <p:cNvPr id="13" name="Přímá spojnice se šipkou 12"/>
          <p:cNvCxnSpPr/>
          <p:nvPr/>
        </p:nvCxnSpPr>
        <p:spPr>
          <a:xfrm>
            <a:off x="1043608" y="1484784"/>
            <a:ext cx="0" cy="244827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7740352" y="1484784"/>
            <a:ext cx="0" cy="244827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>
            <a:endCxn id="11" idx="0"/>
          </p:cNvCxnSpPr>
          <p:nvPr/>
        </p:nvCxnSpPr>
        <p:spPr>
          <a:xfrm>
            <a:off x="4477967" y="1484784"/>
            <a:ext cx="0" cy="1231085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text 7"/>
          <p:cNvSpPr txBox="1">
            <a:spLocks/>
          </p:cNvSpPr>
          <p:nvPr/>
        </p:nvSpPr>
        <p:spPr bwMode="auto">
          <a:xfrm>
            <a:off x="437779" y="3959023"/>
            <a:ext cx="4040188" cy="504056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b="1">
                <a:solidFill>
                  <a:schemeClr val="hlink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cs-CZ" sz="2800" kern="0" smtClean="0">
                <a:solidFill>
                  <a:schemeClr val="bg1"/>
                </a:solidFill>
              </a:rPr>
              <a:t>Osiřelá díla</a:t>
            </a:r>
            <a:endParaRPr lang="cs-CZ" sz="2800" kern="0" dirty="0">
              <a:solidFill>
                <a:schemeClr val="bg1"/>
              </a:solidFill>
            </a:endParaRPr>
          </a:p>
        </p:txBody>
      </p:sp>
      <p:sp>
        <p:nvSpPr>
          <p:cNvPr id="16" name="Zástupný symbol pro obsah 5"/>
          <p:cNvSpPr txBox="1">
            <a:spLocks/>
          </p:cNvSpPr>
          <p:nvPr/>
        </p:nvSpPr>
        <p:spPr bwMode="auto">
          <a:xfrm>
            <a:off x="437779" y="4607095"/>
            <a:ext cx="4040188" cy="154503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hlink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cs-CZ" kern="0" smtClean="0"/>
              <a:t>Směrnice Evropského parlamentu a Rady 2012/28/EU o některých povolených způsobech užití osiřelých děl</a:t>
            </a:r>
            <a:endParaRPr lang="cs-CZ" kern="0" dirty="0"/>
          </a:p>
        </p:txBody>
      </p:sp>
      <p:cxnSp>
        <p:nvCxnSpPr>
          <p:cNvPr id="19" name="Přímá spojnice se šipkou 18"/>
          <p:cNvCxnSpPr/>
          <p:nvPr/>
        </p:nvCxnSpPr>
        <p:spPr>
          <a:xfrm>
            <a:off x="1024187" y="1510751"/>
            <a:ext cx="0" cy="244827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ástupný symbol pro text 7"/>
          <p:cNvSpPr txBox="1">
            <a:spLocks/>
          </p:cNvSpPr>
          <p:nvPr/>
        </p:nvSpPr>
        <p:spPr bwMode="auto">
          <a:xfrm>
            <a:off x="455794" y="3959023"/>
            <a:ext cx="4040188" cy="504056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b="1">
                <a:solidFill>
                  <a:schemeClr val="hlink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cs-CZ" sz="2800" kern="0" dirty="0" smtClean="0">
                <a:solidFill>
                  <a:schemeClr val="bg1"/>
                </a:solidFill>
              </a:rPr>
              <a:t>Osiřelá díla</a:t>
            </a:r>
            <a:endParaRPr lang="cs-CZ" sz="2800" kern="0" dirty="0">
              <a:solidFill>
                <a:schemeClr val="bg1"/>
              </a:solidFill>
            </a:endParaRPr>
          </a:p>
        </p:txBody>
      </p:sp>
      <p:sp>
        <p:nvSpPr>
          <p:cNvPr id="21" name="Zástupný symbol pro obsah 5"/>
          <p:cNvSpPr txBox="1">
            <a:spLocks/>
          </p:cNvSpPr>
          <p:nvPr/>
        </p:nvSpPr>
        <p:spPr bwMode="auto">
          <a:xfrm>
            <a:off x="455794" y="4607095"/>
            <a:ext cx="4040188" cy="154503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hlink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cs-CZ" kern="0" dirty="0" smtClean="0"/>
              <a:t>Směrnice Evropského parlamentu a Rady 2012/28/EU o některých povolených způsobech užití osiřelých děl</a:t>
            </a:r>
            <a:endParaRPr lang="cs-CZ" kern="0" dirty="0"/>
          </a:p>
        </p:txBody>
      </p:sp>
      <p:cxnSp>
        <p:nvCxnSpPr>
          <p:cNvPr id="22" name="Přímá spojnice se šipkou 21"/>
          <p:cNvCxnSpPr/>
          <p:nvPr/>
        </p:nvCxnSpPr>
        <p:spPr>
          <a:xfrm>
            <a:off x="1042202" y="1510751"/>
            <a:ext cx="0" cy="244827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ástupný symbol pro text 7"/>
          <p:cNvSpPr txBox="1">
            <a:spLocks/>
          </p:cNvSpPr>
          <p:nvPr/>
        </p:nvSpPr>
        <p:spPr bwMode="auto">
          <a:xfrm>
            <a:off x="468838" y="3959023"/>
            <a:ext cx="4040188" cy="504056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b="1">
                <a:solidFill>
                  <a:schemeClr val="hlink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cs-CZ" sz="2800" kern="0" dirty="0" smtClean="0">
                <a:solidFill>
                  <a:schemeClr val="bg1"/>
                </a:solidFill>
              </a:rPr>
              <a:t>Osiřelá díla</a:t>
            </a:r>
            <a:endParaRPr lang="cs-CZ" sz="2800" kern="0" dirty="0">
              <a:solidFill>
                <a:schemeClr val="bg1"/>
              </a:solidFill>
            </a:endParaRPr>
          </a:p>
        </p:txBody>
      </p:sp>
      <p:sp>
        <p:nvSpPr>
          <p:cNvPr id="27" name="Zástupný symbol pro obsah 5"/>
          <p:cNvSpPr txBox="1">
            <a:spLocks/>
          </p:cNvSpPr>
          <p:nvPr/>
        </p:nvSpPr>
        <p:spPr bwMode="auto">
          <a:xfrm>
            <a:off x="468838" y="4607095"/>
            <a:ext cx="4040188" cy="154503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hlink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cs-CZ" kern="0" dirty="0" smtClean="0"/>
              <a:t>Směrnice Evropského parlamentu a Rady 2012/28/EU o některých povolených způsobech užití osiřelých děl</a:t>
            </a:r>
            <a:endParaRPr lang="cs-CZ" kern="0" dirty="0"/>
          </a:p>
        </p:txBody>
      </p:sp>
      <p:cxnSp>
        <p:nvCxnSpPr>
          <p:cNvPr id="28" name="Přímá spojnice se šipkou 27"/>
          <p:cNvCxnSpPr/>
          <p:nvPr/>
        </p:nvCxnSpPr>
        <p:spPr>
          <a:xfrm>
            <a:off x="1055246" y="1510751"/>
            <a:ext cx="0" cy="244827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ástupný symbol pro text 7"/>
          <p:cNvSpPr txBox="1">
            <a:spLocks/>
          </p:cNvSpPr>
          <p:nvPr/>
        </p:nvSpPr>
        <p:spPr bwMode="auto">
          <a:xfrm>
            <a:off x="432487" y="3973016"/>
            <a:ext cx="4040188" cy="504056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b="1">
                <a:solidFill>
                  <a:schemeClr val="hlink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cs-CZ" sz="2800" kern="0" dirty="0" smtClean="0">
                <a:solidFill>
                  <a:schemeClr val="bg1"/>
                </a:solidFill>
              </a:rPr>
              <a:t>Osiřelá díla</a:t>
            </a:r>
            <a:endParaRPr lang="cs-CZ" sz="2800" kern="0" dirty="0">
              <a:solidFill>
                <a:schemeClr val="bg1"/>
              </a:solidFill>
            </a:endParaRPr>
          </a:p>
        </p:txBody>
      </p:sp>
      <p:sp>
        <p:nvSpPr>
          <p:cNvPr id="30" name="Zástupný symbol pro obsah 5"/>
          <p:cNvSpPr txBox="1">
            <a:spLocks/>
          </p:cNvSpPr>
          <p:nvPr/>
        </p:nvSpPr>
        <p:spPr bwMode="auto">
          <a:xfrm>
            <a:off x="432487" y="4621088"/>
            <a:ext cx="4040188" cy="154503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hlink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cs-CZ" kern="0" dirty="0" smtClean="0"/>
              <a:t>Směrnice Evropského parlamentu a Rady 2012/28/EU o některých povolených způsobech užití osiřelých děl</a:t>
            </a:r>
            <a:endParaRPr lang="cs-CZ" kern="0" dirty="0"/>
          </a:p>
        </p:txBody>
      </p:sp>
      <p:cxnSp>
        <p:nvCxnSpPr>
          <p:cNvPr id="31" name="Přímá spojnice se šipkou 30"/>
          <p:cNvCxnSpPr/>
          <p:nvPr/>
        </p:nvCxnSpPr>
        <p:spPr>
          <a:xfrm>
            <a:off x="1018895" y="1524744"/>
            <a:ext cx="0" cy="244827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ovéPole 1"/>
          <p:cNvSpPr txBox="1"/>
          <p:nvPr/>
        </p:nvSpPr>
        <p:spPr>
          <a:xfrm>
            <a:off x="4283968" y="116632"/>
            <a:ext cx="741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2011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4034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Výklad pojmů e-kniha, e-výpůjčka</a:t>
            </a:r>
          </a:p>
          <a:p>
            <a:r>
              <a:rPr lang="cs-CZ" altLang="cs-CZ" dirty="0">
                <a:cs typeface="Times New Roman" pitchFamily="18" charset="0"/>
              </a:rPr>
              <a:t>Autorský zákon č. </a:t>
            </a:r>
            <a:r>
              <a:rPr lang="cs-CZ" altLang="cs-CZ" dirty="0" smtClean="0">
                <a:cs typeface="Times New Roman" pitchFamily="18" charset="0"/>
              </a:rPr>
              <a:t>121/2000: </a:t>
            </a:r>
            <a:r>
              <a:rPr lang="cs-CZ" dirty="0"/>
              <a:t>e-kniha, </a:t>
            </a:r>
            <a:r>
              <a:rPr lang="cs-CZ" dirty="0" smtClean="0"/>
              <a:t>e-výpůjčka</a:t>
            </a:r>
          </a:p>
          <a:p>
            <a:r>
              <a:rPr lang="cs-CZ" dirty="0"/>
              <a:t>Národní a mezinárodní aktivity k problematice </a:t>
            </a:r>
            <a:r>
              <a:rPr lang="cs-CZ" dirty="0" smtClean="0"/>
              <a:t>e-půjčování</a:t>
            </a:r>
          </a:p>
          <a:p>
            <a:r>
              <a:rPr lang="cs-CZ" dirty="0"/>
              <a:t>Novela autorského zákona </a:t>
            </a:r>
            <a:r>
              <a:rPr lang="cs-CZ" dirty="0" smtClean="0"/>
              <a:t>121/2000</a:t>
            </a:r>
          </a:p>
          <a:p>
            <a:pPr lvl="1"/>
            <a:r>
              <a:rPr lang="cs-CZ" dirty="0"/>
              <a:t>Novela legislativy povinného výtisku + AZ</a:t>
            </a:r>
          </a:p>
          <a:p>
            <a:pPr lvl="1"/>
            <a:r>
              <a:rPr lang="cs-CZ" dirty="0" smtClean="0"/>
              <a:t>Osiřelá </a:t>
            </a:r>
            <a:r>
              <a:rPr lang="cs-CZ" dirty="0"/>
              <a:t>díla – schváleno 23.9.2014</a:t>
            </a:r>
          </a:p>
          <a:p>
            <a:pPr lvl="1"/>
            <a:r>
              <a:rPr lang="cs-CZ" dirty="0" smtClean="0"/>
              <a:t>Rozšířená </a:t>
            </a:r>
            <a:r>
              <a:rPr lang="cs-CZ" dirty="0"/>
              <a:t>kolektivní správa – díla nedostupná na trhu</a:t>
            </a:r>
          </a:p>
          <a:p>
            <a:endParaRPr lang="cs-CZ" altLang="cs-CZ" dirty="0">
              <a:cs typeface="Times New Roman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03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749"/>
            <a:ext cx="8229600" cy="792088"/>
          </a:xfrm>
        </p:spPr>
        <p:txBody>
          <a:bodyPr/>
          <a:lstStyle/>
          <a:p>
            <a:r>
              <a:rPr lang="cs-CZ" dirty="0" smtClean="0"/>
              <a:t>EBLIDA -  petice Právo na e-čtení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96731"/>
          </a:xfrm>
        </p:spPr>
        <p:txBody>
          <a:bodyPr/>
          <a:lstStyle/>
          <a:p>
            <a:endParaRPr lang="cs-CZ" sz="2800" dirty="0" smtClean="0"/>
          </a:p>
          <a:p>
            <a:r>
              <a:rPr lang="cs-CZ" sz="2800" dirty="0" smtClean="0"/>
              <a:t>Vydavatel, distributor nemá povinnost poskytnout knihovně licenci na užití e-knih</a:t>
            </a:r>
          </a:p>
          <a:p>
            <a:endParaRPr lang="cs-CZ" altLang="de-DE" sz="2800" dirty="0" smtClean="0"/>
          </a:p>
          <a:p>
            <a:r>
              <a:rPr lang="cs-CZ" altLang="de-DE" sz="2800" dirty="0" smtClean="0"/>
              <a:t>Politiku </a:t>
            </a:r>
            <a:r>
              <a:rPr lang="cs-CZ" altLang="de-DE" sz="2800" dirty="0"/>
              <a:t>nákupu v současné době určují vydavatelé a nikoliv knihovny, jejich provozovatelé či </a:t>
            </a:r>
            <a:r>
              <a:rPr lang="cs-CZ" altLang="de-DE" sz="2800" dirty="0" smtClean="0"/>
              <a:t>uživatelé</a:t>
            </a:r>
          </a:p>
          <a:p>
            <a:endParaRPr lang="cs-CZ" altLang="de-DE" sz="2800" dirty="0" smtClean="0"/>
          </a:p>
          <a:p>
            <a:r>
              <a:rPr lang="cs-CZ" altLang="de-DE" sz="2800" dirty="0" smtClean="0"/>
              <a:t>Postavení uživatelů a knihoven:</a:t>
            </a:r>
            <a:endParaRPr lang="cs-CZ" altLang="de-DE" sz="2800" dirty="0"/>
          </a:p>
          <a:p>
            <a:pPr lvl="1"/>
            <a:r>
              <a:rPr lang="cs-CZ" altLang="de-DE" sz="2400" dirty="0" smtClean="0"/>
              <a:t>Nejisté, nevyvážené, nerovnoprávné </a:t>
            </a:r>
          </a:p>
          <a:p>
            <a:pPr marL="457200" lvl="1" indent="0">
              <a:buNone/>
            </a:pPr>
            <a:r>
              <a:rPr lang="cs-CZ" altLang="de-DE" sz="2400" dirty="0"/>
              <a:t>	</a:t>
            </a:r>
            <a:r>
              <a:rPr lang="cs-CZ" altLang="de-DE" sz="2400" dirty="0" smtClean="0"/>
              <a:t>postavení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9" y="4000051"/>
            <a:ext cx="1882552" cy="263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4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Požadavky EBLIDA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cs-CZ" sz="2800" dirty="0" smtClean="0"/>
              <a:t>Vytvoření jasného autorsko-právního rámce pro užívání e-knih</a:t>
            </a:r>
          </a:p>
          <a:p>
            <a:endParaRPr lang="cs-CZ" sz="2800" dirty="0"/>
          </a:p>
          <a:p>
            <a:r>
              <a:rPr lang="cs-CZ" sz="2800" dirty="0" smtClean="0"/>
              <a:t>Právo knihoven získat a půjčovat e-knihy za přiměřenou odměnu autorů a držitelům práv</a:t>
            </a:r>
          </a:p>
          <a:p>
            <a:endParaRPr lang="cs-CZ" sz="2800" dirty="0" smtClean="0"/>
          </a:p>
          <a:p>
            <a:r>
              <a:rPr lang="cs-CZ" sz="2800" dirty="0" smtClean="0"/>
              <a:t>Umožnit knihovnám poskytovat služby všem občanům</a:t>
            </a:r>
          </a:p>
          <a:p>
            <a:endParaRPr lang="cs-CZ" sz="2800" dirty="0" smtClean="0"/>
          </a:p>
          <a:p>
            <a:r>
              <a:rPr lang="cs-CZ" sz="2800" dirty="0" smtClean="0"/>
              <a:t>Zrovnoprávnit půjčování fyzických dokumentů a půjčování nehmotného obsahu (stahování, </a:t>
            </a:r>
            <a:r>
              <a:rPr lang="cs-CZ" sz="2800" dirty="0" err="1" smtClean="0"/>
              <a:t>streaming</a:t>
            </a:r>
            <a:r>
              <a:rPr lang="cs-CZ" sz="2800" dirty="0" smtClean="0"/>
              <a:t>)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76063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Zásady IFLA pro e-výpůjčky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800" dirty="0"/>
              <a:t>Knihovna musí mít právo získat formou licence a/nebo </a:t>
            </a:r>
            <a:r>
              <a:rPr lang="cs-CZ" sz="1800" dirty="0" smtClean="0"/>
              <a:t>koupí </a:t>
            </a:r>
            <a:r>
              <a:rPr lang="cs-CZ" sz="1800" dirty="0"/>
              <a:t>jakoukoliv komerčně dostupnou e-knihu bez jakéhokoliv omezení.</a:t>
            </a:r>
          </a:p>
          <a:p>
            <a:pPr lvl="0"/>
            <a:r>
              <a:rPr lang="cs-CZ" sz="1800" dirty="0"/>
              <a:t>Knihovna musí mít přístup k e-knihám za rozumných podmínek a za přiměřenou cenu.</a:t>
            </a:r>
          </a:p>
          <a:p>
            <a:pPr lvl="0"/>
            <a:r>
              <a:rPr lang="cs-CZ" sz="1800" dirty="0"/>
              <a:t>Národní legislativa musí pro licencování nebo nákupu </a:t>
            </a:r>
            <a:r>
              <a:rPr lang="cs-CZ" sz="1800" dirty="0" smtClean="0"/>
              <a:t>e-knih </a:t>
            </a:r>
            <a:r>
              <a:rPr lang="cs-CZ" sz="1800" dirty="0"/>
              <a:t>umožnit výjimky pro knihovny a jejich uživatele, které omezují autorská práva: </a:t>
            </a:r>
          </a:p>
          <a:p>
            <a:pPr lvl="1"/>
            <a:r>
              <a:rPr lang="cs-CZ" sz="1600" dirty="0"/>
              <a:t>Kopírování část e-knihy </a:t>
            </a:r>
          </a:p>
          <a:p>
            <a:pPr lvl="1"/>
            <a:r>
              <a:rPr lang="cs-CZ" sz="1600" dirty="0"/>
              <a:t>Umožnit reformátování e-knihy pro účely trvalého uchování pokud je získána trvalá licence nebo nákup e-knihy</a:t>
            </a:r>
          </a:p>
          <a:p>
            <a:pPr lvl="1"/>
            <a:r>
              <a:rPr lang="cs-CZ" sz="1600" dirty="0"/>
              <a:t>Poskytnout dočasnou kopii díla jiné knihovně  v rámci MVS </a:t>
            </a:r>
          </a:p>
          <a:p>
            <a:pPr lvl="1"/>
            <a:r>
              <a:rPr lang="cs-CZ" sz="1600" dirty="0" smtClean="0"/>
              <a:t>Umožnit reformátovat </a:t>
            </a:r>
            <a:r>
              <a:rPr lang="cs-CZ" sz="1600" dirty="0"/>
              <a:t>dílo </a:t>
            </a:r>
            <a:r>
              <a:rPr lang="cs-CZ" sz="1600" dirty="0" smtClean="0"/>
              <a:t>pro potřeby </a:t>
            </a:r>
            <a:r>
              <a:rPr lang="cs-CZ" sz="1600" dirty="0"/>
              <a:t>přístupu </a:t>
            </a:r>
            <a:r>
              <a:rPr lang="cs-CZ" sz="1600" dirty="0" smtClean="0"/>
              <a:t>hendikepovaných  </a:t>
            </a:r>
            <a:endParaRPr lang="cs-CZ" sz="1600" dirty="0"/>
          </a:p>
          <a:p>
            <a:pPr lvl="1"/>
            <a:r>
              <a:rPr lang="cs-CZ" sz="1600" dirty="0"/>
              <a:t>Umožnit prolomení technických prostředků ochrany e-knih při plnění funkcí </a:t>
            </a:r>
            <a:r>
              <a:rPr lang="cs-CZ" sz="1600" dirty="0" smtClean="0"/>
              <a:t>knihovny</a:t>
            </a:r>
            <a:endParaRPr lang="cs-CZ" sz="1600" dirty="0"/>
          </a:p>
          <a:p>
            <a:pPr lvl="0"/>
            <a:r>
              <a:rPr lang="cs-CZ" sz="1800" dirty="0"/>
              <a:t>Technologické platformy pro zpřístupňování e-knih musí být neutrální a odpovídat všeobecným standardům dostupnosti.</a:t>
            </a:r>
          </a:p>
          <a:p>
            <a:pPr lvl="0"/>
            <a:r>
              <a:rPr lang="cs-CZ" sz="1800" dirty="0"/>
              <a:t>Knihovny musí zajistit trvalé uchování e-knih.</a:t>
            </a:r>
          </a:p>
          <a:p>
            <a:pPr lvl="0"/>
            <a:r>
              <a:rPr lang="cs-CZ" sz="1800" dirty="0"/>
              <a:t>Při využívání e-knih musí být chráněno soukromí uživatelů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4316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Rozhodnutí Evropského soudního dvora C-117-13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 err="1">
                <a:solidFill>
                  <a:srgbClr val="0070C0"/>
                </a:solidFill>
              </a:rPr>
              <a:t>Technische</a:t>
            </a:r>
            <a:r>
              <a:rPr lang="cs-CZ" sz="2800" dirty="0">
                <a:solidFill>
                  <a:srgbClr val="0070C0"/>
                </a:solidFill>
              </a:rPr>
              <a:t> </a:t>
            </a:r>
            <a:r>
              <a:rPr lang="cs-CZ" sz="2800" dirty="0" err="1">
                <a:solidFill>
                  <a:srgbClr val="0070C0"/>
                </a:solidFill>
              </a:rPr>
              <a:t>Universität</a:t>
            </a:r>
            <a:r>
              <a:rPr lang="cs-CZ" sz="2800" dirty="0">
                <a:solidFill>
                  <a:srgbClr val="0070C0"/>
                </a:solidFill>
              </a:rPr>
              <a:t> </a:t>
            </a:r>
            <a:r>
              <a:rPr lang="cs-CZ" sz="2800" dirty="0" smtClean="0">
                <a:solidFill>
                  <a:srgbClr val="0070C0"/>
                </a:solidFill>
              </a:rPr>
              <a:t>Darmstadt proti nakladatelství Eugen </a:t>
            </a:r>
            <a:r>
              <a:rPr lang="cs-CZ" sz="2800" dirty="0" err="1">
                <a:solidFill>
                  <a:srgbClr val="0070C0"/>
                </a:solidFill>
              </a:rPr>
              <a:t>Ulmer</a:t>
            </a:r>
            <a:r>
              <a:rPr lang="cs-CZ" sz="2800" dirty="0">
                <a:solidFill>
                  <a:srgbClr val="0070C0"/>
                </a:solidFill>
              </a:rPr>
              <a:t> </a:t>
            </a:r>
            <a:r>
              <a:rPr lang="cs-CZ" sz="2800" dirty="0" smtClean="0">
                <a:solidFill>
                  <a:srgbClr val="0070C0"/>
                </a:solidFill>
              </a:rPr>
              <a:t>KG</a:t>
            </a:r>
          </a:p>
          <a:p>
            <a:r>
              <a:rPr lang="cs-CZ" sz="2400" dirty="0" smtClean="0"/>
              <a:t>Pojem </a:t>
            </a:r>
            <a:r>
              <a:rPr lang="cs-CZ" sz="2400" dirty="0"/>
              <a:t>díla, které </a:t>
            </a:r>
            <a:r>
              <a:rPr lang="cs-CZ" sz="2400" dirty="0" smtClean="0"/>
              <a:t>není, předmětem </a:t>
            </a:r>
            <a:r>
              <a:rPr lang="cs-CZ" sz="2400" dirty="0"/>
              <a:t>prodeje nebo licenčních </a:t>
            </a:r>
            <a:r>
              <a:rPr lang="cs-CZ" sz="2400" dirty="0" smtClean="0"/>
              <a:t>podmínek</a:t>
            </a:r>
          </a:p>
          <a:p>
            <a:r>
              <a:rPr lang="cs-CZ" sz="2400" dirty="0" smtClean="0"/>
              <a:t>Právo </a:t>
            </a:r>
            <a:r>
              <a:rPr lang="cs-CZ" sz="2400" dirty="0"/>
              <a:t>knihovny digitalizovat dílo, které je součástí její sbírky, aby jej zpřístupnila uživatelům prostřednictvím k tomu určených </a:t>
            </a:r>
            <a:r>
              <a:rPr lang="cs-CZ" sz="2400" dirty="0" smtClean="0"/>
              <a:t>zařízení</a:t>
            </a:r>
          </a:p>
          <a:p>
            <a:pPr lvl="1"/>
            <a:r>
              <a:rPr lang="cs-CZ" sz="2000" dirty="0" smtClean="0"/>
              <a:t>Není umožněna digitalizace KF jako celek</a:t>
            </a:r>
          </a:p>
          <a:p>
            <a:r>
              <a:rPr lang="cs-CZ" sz="2400" dirty="0" smtClean="0"/>
              <a:t>Zpřístupnění </a:t>
            </a:r>
            <a:r>
              <a:rPr lang="cs-CZ" sz="2400" dirty="0"/>
              <a:t>díla prostřednictvím k tomu určených zařízení, která umožňují jeho tisk na papír nebo jeho ukládání na USB </a:t>
            </a:r>
            <a:r>
              <a:rPr lang="cs-CZ" sz="2400" dirty="0" smtClean="0"/>
              <a:t>klíč</a:t>
            </a:r>
          </a:p>
          <a:p>
            <a:pPr lvl="1"/>
            <a:r>
              <a:rPr lang="cs-CZ" sz="2000" dirty="0" smtClean="0"/>
              <a:t>Národní legislativa může stanovit výjimky pro knihovny</a:t>
            </a:r>
          </a:p>
          <a:p>
            <a:pPr lvl="1"/>
            <a:r>
              <a:rPr lang="cs-CZ" sz="2000" dirty="0" smtClean="0"/>
              <a:t>Autor musí dostat odměnu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70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Nizozemsko - Evropský soudní dvůr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Předběžná otázka nizozemského vrchního soudu – září 2014</a:t>
            </a:r>
          </a:p>
          <a:p>
            <a:r>
              <a:rPr lang="cs-CZ" dirty="0" smtClean="0"/>
              <a:t>P</a:t>
            </a:r>
            <a:r>
              <a:rPr lang="en-AU" dirty="0" err="1" smtClean="0"/>
              <a:t>ůjčování</a:t>
            </a:r>
            <a:r>
              <a:rPr lang="en-AU" dirty="0" smtClean="0"/>
              <a:t> </a:t>
            </a:r>
            <a:r>
              <a:rPr lang="en-AU" dirty="0"/>
              <a:t>e-</a:t>
            </a:r>
            <a:r>
              <a:rPr lang="en-AU" dirty="0" err="1"/>
              <a:t>knih</a:t>
            </a:r>
            <a:r>
              <a:rPr lang="en-AU" dirty="0"/>
              <a:t> </a:t>
            </a:r>
            <a:r>
              <a:rPr lang="en-AU" dirty="0" err="1"/>
              <a:t>prostřednictvím</a:t>
            </a:r>
            <a:r>
              <a:rPr lang="en-AU" dirty="0"/>
              <a:t> </a:t>
            </a:r>
            <a:r>
              <a:rPr lang="en-AU" dirty="0" err="1"/>
              <a:t>veřejných</a:t>
            </a:r>
            <a:r>
              <a:rPr lang="en-AU" dirty="0"/>
              <a:t> </a:t>
            </a:r>
            <a:r>
              <a:rPr lang="en-AU" dirty="0" err="1"/>
              <a:t>knihoven</a:t>
            </a:r>
            <a:r>
              <a:rPr lang="en-AU" dirty="0"/>
              <a:t> </a:t>
            </a:r>
            <a:endParaRPr lang="cs-CZ" dirty="0" smtClean="0"/>
          </a:p>
          <a:p>
            <a:r>
              <a:rPr lang="cs-CZ" dirty="0" smtClean="0"/>
              <a:t>Vztahují se výpůjční práva také na e-knihy?</a:t>
            </a:r>
            <a:endParaRPr lang="cs-CZ" dirty="0"/>
          </a:p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7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Novela autorského zákona 121/2000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Novela legislativy povinného </a:t>
            </a:r>
            <a:r>
              <a:rPr lang="cs-CZ" dirty="0" smtClean="0"/>
              <a:t>výtisku + AZ</a:t>
            </a:r>
            <a:endParaRPr lang="cs-CZ" dirty="0"/>
          </a:p>
          <a:p>
            <a:pPr lvl="1"/>
            <a:r>
              <a:rPr lang="cs-CZ" dirty="0"/>
              <a:t>Návrh 2. čtvrtletí 2015</a:t>
            </a:r>
          </a:p>
          <a:p>
            <a:pPr lvl="1"/>
            <a:r>
              <a:rPr lang="cs-CZ" dirty="0"/>
              <a:t>Platnost ????</a:t>
            </a:r>
          </a:p>
          <a:p>
            <a:r>
              <a:rPr lang="cs-CZ" dirty="0" smtClean="0"/>
              <a:t>Osiřelá díla – schváleno 23.9.2014</a:t>
            </a:r>
          </a:p>
          <a:p>
            <a:pPr lvl="1"/>
            <a:r>
              <a:rPr lang="cs-CZ" dirty="0" smtClean="0"/>
              <a:t>Platnost cca říjen, listopad 2014</a:t>
            </a:r>
          </a:p>
          <a:p>
            <a:r>
              <a:rPr lang="cs-CZ" dirty="0" smtClean="0"/>
              <a:t>Rozšířená kolektivní správa – díla nedostupná na trhu</a:t>
            </a:r>
          </a:p>
          <a:p>
            <a:pPr lvl="1"/>
            <a:r>
              <a:rPr lang="cs-CZ" dirty="0"/>
              <a:t>Návrh 1. čtvrtletí 2015</a:t>
            </a:r>
          </a:p>
          <a:p>
            <a:pPr lvl="1"/>
            <a:r>
              <a:rPr lang="cs-CZ" dirty="0"/>
              <a:t>Platnost od 1.1.2016 </a:t>
            </a:r>
            <a:r>
              <a:rPr lang="cs-CZ" dirty="0" smtClean="0"/>
              <a:t>???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4554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cs-CZ" dirty="0"/>
              <a:t>Novela legislativy povinného </a:t>
            </a:r>
            <a:r>
              <a:rPr lang="cs-CZ" dirty="0" smtClean="0"/>
              <a:t>výtisku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Povinný exemplář e-knih a e-periodik</a:t>
            </a:r>
          </a:p>
          <a:p>
            <a:r>
              <a:rPr lang="cs-CZ" dirty="0" smtClean="0"/>
              <a:t>Tiskový zákon </a:t>
            </a:r>
            <a:r>
              <a:rPr lang="cs-CZ" dirty="0"/>
              <a:t>č. 46/2000 </a:t>
            </a:r>
            <a:r>
              <a:rPr lang="cs-CZ" dirty="0" smtClean="0"/>
              <a:t>Sb. e-periodika</a:t>
            </a:r>
          </a:p>
          <a:p>
            <a:r>
              <a:rPr lang="cs-CZ" dirty="0" smtClean="0"/>
              <a:t>Zákon o vydávání neperiodických publikací </a:t>
            </a:r>
            <a:r>
              <a:rPr lang="cs-CZ" dirty="0"/>
              <a:t>č. 37/1995 Sb</a:t>
            </a:r>
            <a:r>
              <a:rPr lang="cs-CZ" dirty="0" smtClean="0"/>
              <a:t>. – e-knihy s ISBN s určením k prodeji</a:t>
            </a:r>
          </a:p>
          <a:p>
            <a:r>
              <a:rPr lang="cs-CZ" dirty="0" smtClean="0"/>
              <a:t>Knihovní zákon 257/2001 Sb. – </a:t>
            </a:r>
            <a:r>
              <a:rPr lang="cs-CZ" dirty="0" err="1" smtClean="0"/>
              <a:t>Webarchiv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Zpřístupnění</a:t>
            </a:r>
          </a:p>
          <a:p>
            <a:r>
              <a:rPr lang="cs-CZ" dirty="0" smtClean="0"/>
              <a:t>Stávající příjemci tištěného povinného výtisku na místě samém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Termín:</a:t>
            </a:r>
            <a:r>
              <a:rPr lang="cs-CZ" dirty="0" smtClean="0"/>
              <a:t> 1.1.2016???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228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Osiřelá díla </a:t>
            </a:r>
            <a:endParaRPr lang="cs-CZ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Implementace </a:t>
            </a:r>
            <a:r>
              <a:rPr lang="cs-CZ" dirty="0"/>
              <a:t>Směrnice EP 2012/28/EU o užití osiřelých </a:t>
            </a:r>
            <a:r>
              <a:rPr lang="cs-CZ" dirty="0" smtClean="0"/>
              <a:t>děl</a:t>
            </a:r>
          </a:p>
          <a:p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Novela schválena 23.9.2014</a:t>
            </a:r>
            <a:endParaRPr lang="cs-CZ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6C2727-BEF5-4B60-AA83-A6E016D06BA2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24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Nadpis 1"/>
          <p:cNvSpPr>
            <a:spLocks noGrp="1"/>
          </p:cNvSpPr>
          <p:nvPr>
            <p:ph type="title"/>
          </p:nvPr>
        </p:nvSpPr>
        <p:spPr>
          <a:xfrm>
            <a:off x="900113" y="115888"/>
            <a:ext cx="7786687" cy="792162"/>
          </a:xfrm>
        </p:spPr>
        <p:txBody>
          <a:bodyPr/>
          <a:lstStyle/>
          <a:p>
            <a:r>
              <a:rPr lang="cs-CZ" sz="3600" smtClean="0"/>
              <a:t>Co je osiřelé dílo</a:t>
            </a:r>
          </a:p>
        </p:txBody>
      </p:sp>
      <p:sp>
        <p:nvSpPr>
          <p:cNvPr id="36866" name="Zástupný symbol pro obsah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040312"/>
          </a:xfrm>
        </p:spPr>
        <p:txBody>
          <a:bodyPr>
            <a:normAutofit lnSpcReduction="10000"/>
          </a:bodyPr>
          <a:lstStyle/>
          <a:p>
            <a:endParaRPr lang="cs-CZ" sz="2800" dirty="0" smtClean="0"/>
          </a:p>
          <a:p>
            <a:r>
              <a:rPr lang="cs-CZ" sz="2800" dirty="0" smtClean="0"/>
              <a:t>Osiřelé dílo je dílo, u kterého</a:t>
            </a:r>
          </a:p>
          <a:p>
            <a:pPr lvl="1"/>
            <a:r>
              <a:rPr lang="cs-CZ" sz="2400" dirty="0" smtClean="0"/>
              <a:t>není určen jeho autor </a:t>
            </a:r>
          </a:p>
          <a:p>
            <a:pPr lvl="1"/>
            <a:r>
              <a:rPr lang="cs-CZ" sz="2400" dirty="0" smtClean="0"/>
              <a:t>i když je určen, není nalezen </a:t>
            </a:r>
            <a:r>
              <a:rPr lang="cs-CZ" sz="3200" dirty="0" smtClean="0">
                <a:solidFill>
                  <a:srgbClr val="000000"/>
                </a:solidFill>
                <a:sym typeface="Wingdings"/>
              </a:rPr>
              <a:t></a:t>
            </a:r>
            <a:r>
              <a:rPr lang="cs-CZ" sz="2400" dirty="0" smtClean="0"/>
              <a:t> </a:t>
            </a:r>
            <a:r>
              <a:rPr lang="cs-CZ" sz="2400" u="sng" dirty="0" smtClean="0"/>
              <a:t>důsledného vyhledávání</a:t>
            </a:r>
            <a:endParaRPr lang="cs-CZ" sz="2400" dirty="0"/>
          </a:p>
          <a:p>
            <a:pPr lvl="2"/>
            <a:r>
              <a:rPr lang="cs-CZ" sz="2000" dirty="0" smtClean="0"/>
              <a:t>ČR – cca 80 000 autorů</a:t>
            </a:r>
          </a:p>
          <a:p>
            <a:r>
              <a:rPr lang="cs-CZ" sz="2600" dirty="0" smtClean="0"/>
              <a:t>Osiřelost </a:t>
            </a:r>
            <a:r>
              <a:rPr lang="cs-CZ" sz="2600" dirty="0"/>
              <a:t>platí ve všech státech EU a EHS</a:t>
            </a:r>
          </a:p>
          <a:p>
            <a:r>
              <a:rPr lang="cs-CZ" sz="2800" dirty="0"/>
              <a:t>Vztahuje se na vydané knihy, časopisy, noviny nebo </a:t>
            </a:r>
            <a:r>
              <a:rPr lang="cs-CZ" sz="2800" u="sng" dirty="0"/>
              <a:t>jiné písemnosti</a:t>
            </a:r>
            <a:r>
              <a:rPr lang="cs-CZ" sz="2800" dirty="0"/>
              <a:t>, </a:t>
            </a:r>
            <a:r>
              <a:rPr lang="cs-CZ" sz="2800" dirty="0" smtClean="0"/>
              <a:t>na </a:t>
            </a:r>
            <a:r>
              <a:rPr lang="cs-CZ" sz="2800" dirty="0"/>
              <a:t>dílo kinematografické nebo audiovizuální, zvukový záznam</a:t>
            </a:r>
          </a:p>
          <a:p>
            <a:pPr lvl="1"/>
            <a:r>
              <a:rPr lang="cs-CZ" sz="2200" dirty="0"/>
              <a:t>Licence se nevztahuje na výtvarná díla a fotografie</a:t>
            </a:r>
          </a:p>
          <a:p>
            <a:r>
              <a:rPr lang="cs-CZ" sz="2600" dirty="0" smtClean="0"/>
              <a:t>Autor je oprávněn kdykoli ukončit status osiřelého díla </a:t>
            </a:r>
          </a:p>
        </p:txBody>
      </p:sp>
      <p:sp>
        <p:nvSpPr>
          <p:cNvPr id="36867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DCDFC8-CB68-4005-8F65-6CDD87689A6F}" type="slidenum">
              <a:rPr lang="cs-CZ" smtClean="0"/>
              <a:pPr/>
              <a:t>28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2837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Důsledné vyhledávání</a:t>
            </a:r>
          </a:p>
        </p:txBody>
      </p:sp>
      <p:sp>
        <p:nvSpPr>
          <p:cNvPr id="37890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2400" dirty="0" smtClean="0"/>
              <a:t>Cíl: určit nebo nalézt autora v rámci EU a EHS, případně i jinde</a:t>
            </a:r>
          </a:p>
          <a:p>
            <a:pPr lvl="1"/>
            <a:r>
              <a:rPr lang="cs-CZ" sz="2000" dirty="0">
                <a:solidFill>
                  <a:srgbClr val="FF0000"/>
                </a:solidFill>
              </a:rPr>
              <a:t>Vyhledávání se provádí ve stanovených informačních zdrojích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Provádí se před užitím díla ve státě, kde bylo dílo poprvé vydáno nebo odvysíláno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Výsledky důsledného vyhledávání musí knihovna uchovávat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VIAF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00B893-BFB7-4C6F-B3CA-2E66EC18ED35}" type="slidenum">
              <a:rPr lang="cs-CZ" smtClean="0"/>
              <a:pPr/>
              <a:t>29</a:t>
            </a:fld>
            <a:endParaRPr lang="cs-CZ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025" y="3015523"/>
            <a:ext cx="888433" cy="53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brightnessContrast bright="84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93" y="1593860"/>
            <a:ext cx="1104900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437" y="2315262"/>
            <a:ext cx="661897" cy="314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315" y="2958093"/>
            <a:ext cx="620406" cy="595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556" y="3087563"/>
            <a:ext cx="600342" cy="336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8" descr="http://www.pressweb.cz/files/pictures/picture-1277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242" y="2380684"/>
            <a:ext cx="624402" cy="4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652" y="4568912"/>
            <a:ext cx="22193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13" descr="http://www.mkcr.cz/assets/statni-fondy/statni-fond-kultury-cr/logo-SFK.JPG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072" y="3675598"/>
            <a:ext cx="1947242" cy="65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85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 smtClean="0"/>
              <a:t>E-kniha a půjčování e-knih</a:t>
            </a:r>
          </a:p>
        </p:txBody>
      </p:sp>
      <p:sp>
        <p:nvSpPr>
          <p:cNvPr id="39939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sz="2800" dirty="0" smtClean="0">
                <a:solidFill>
                  <a:srgbClr val="FF0000"/>
                </a:solidFill>
              </a:rPr>
              <a:t>Důležité dokumenty: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IFLA </a:t>
            </a:r>
            <a:r>
              <a:rPr lang="en-US" sz="2800" dirty="0"/>
              <a:t>2014 </a:t>
            </a:r>
            <a:r>
              <a:rPr lang="en-US" sz="2800" dirty="0" err="1"/>
              <a:t>eLending</a:t>
            </a:r>
            <a:r>
              <a:rPr lang="en-US" sz="2800" dirty="0"/>
              <a:t> Background </a:t>
            </a:r>
            <a:r>
              <a:rPr lang="en-US" sz="2800" dirty="0" smtClean="0"/>
              <a:t>Paper</a:t>
            </a:r>
            <a:endParaRPr lang="cs-CZ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IFLA Principles for Library </a:t>
            </a:r>
            <a:r>
              <a:rPr lang="en-US" sz="2800" dirty="0" err="1" smtClean="0"/>
              <a:t>eLending</a:t>
            </a:r>
            <a:endParaRPr lang="cs-CZ" sz="2800" dirty="0" smtClean="0"/>
          </a:p>
          <a:p>
            <a:pPr algn="l"/>
            <a:r>
              <a:rPr lang="cs-CZ" sz="2800" dirty="0"/>
              <a:t>http://www.ifla.org/publications/node/8852</a:t>
            </a:r>
          </a:p>
          <a:p>
            <a:endParaRPr lang="cs-CZ" dirty="0"/>
          </a:p>
          <a:p>
            <a:endParaRPr lang="cs-CZ" altLang="cs-CZ" dirty="0" smtClean="0"/>
          </a:p>
        </p:txBody>
      </p:sp>
      <p:sp>
        <p:nvSpPr>
          <p:cNvPr id="39940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FD24AA-AEFC-4651-A5B5-188C0D82FF2A}" type="slidenum">
              <a:rPr lang="cs-CZ" altLang="cs-CZ" smtClean="0"/>
              <a:pPr eaLnBrk="1" hangingPunct="1"/>
              <a:t>3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7017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Licence pro užití osiřelých děl</a:t>
            </a:r>
          </a:p>
        </p:txBody>
      </p:sp>
      <p:sp>
        <p:nvSpPr>
          <p:cNvPr id="43010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Knihovna, archiv, muzeum…. může osiřelé dílo: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Rozmnožovat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Digitalizovat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Indexovat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Katalogizovat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Uchovávat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Zpřístupňovat na internetu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2400" dirty="0"/>
              <a:t>Dílo musí být součástí </a:t>
            </a:r>
            <a:r>
              <a:rPr lang="cs-CZ" sz="2400" dirty="0" smtClean="0"/>
              <a:t>sbírek </a:t>
            </a:r>
            <a:endParaRPr lang="cs-CZ" sz="2400" dirty="0"/>
          </a:p>
          <a:p>
            <a:r>
              <a:rPr lang="cs-CZ" sz="2400" dirty="0"/>
              <a:t>Povinnost uvádět jméno autora, pokud je určen</a:t>
            </a:r>
          </a:p>
          <a:p>
            <a:r>
              <a:rPr lang="cs-CZ" sz="2400" dirty="0"/>
              <a:t>Příjmy </a:t>
            </a:r>
            <a:r>
              <a:rPr lang="cs-CZ" sz="2400" dirty="0" smtClean="0"/>
              <a:t>- pouze </a:t>
            </a:r>
            <a:r>
              <a:rPr lang="cs-CZ" sz="2400" dirty="0"/>
              <a:t>za účelem pokrytí </a:t>
            </a:r>
            <a:r>
              <a:rPr lang="cs-CZ" sz="2400" dirty="0" smtClean="0"/>
              <a:t>nákladů</a:t>
            </a:r>
          </a:p>
          <a:p>
            <a:r>
              <a:rPr lang="cs-CZ" sz="2400" dirty="0"/>
              <a:t>Autor, </a:t>
            </a:r>
            <a:r>
              <a:rPr lang="cs-CZ" sz="2400" dirty="0" smtClean="0"/>
              <a:t>pokud se přihlásí </a:t>
            </a:r>
            <a:r>
              <a:rPr lang="cs-CZ" sz="2400" dirty="0"/>
              <a:t>má nárok na odměnu – platí </a:t>
            </a:r>
            <a:r>
              <a:rPr lang="cs-CZ" sz="2400" dirty="0" smtClean="0"/>
              <a:t>knihovna</a:t>
            </a:r>
          </a:p>
          <a:p>
            <a:r>
              <a:rPr lang="cs-CZ" sz="2400" dirty="0" smtClean="0"/>
              <a:t>Hlásit MK výsledky vyhledávání a užití</a:t>
            </a:r>
          </a:p>
          <a:p>
            <a:endParaRPr lang="cs-CZ" sz="3200" dirty="0"/>
          </a:p>
          <a:p>
            <a:endParaRPr lang="cs-CZ" dirty="0"/>
          </a:p>
        </p:txBody>
      </p:sp>
      <p:sp>
        <p:nvSpPr>
          <p:cNvPr id="43011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30F6BC-FD2B-47A0-ADAE-55DCFF99C150}" type="slidenum">
              <a:rPr lang="cs-CZ" smtClean="0"/>
              <a:pPr/>
              <a:t>30</a:t>
            </a:fld>
            <a:endParaRPr lang="cs-CZ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755420" y="6180803"/>
            <a:ext cx="7917552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Není využitelné pro zpřístupnění výsledků masové digitalizace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07620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Rozšířená kolektivní správa</a:t>
            </a: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 smtClean="0"/>
              <a:t>Možnost zpřístupnění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dirty="0" smtClean="0"/>
              <a:t>Děl nedostupných na trhu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dirty="0" smtClean="0"/>
              <a:t>Výsledků digitalizace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73B445-F451-49E0-A6FE-E3C415632510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0076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Nadpis 1"/>
          <p:cNvSpPr>
            <a:spLocks noGrp="1"/>
          </p:cNvSpPr>
          <p:nvPr>
            <p:ph type="title"/>
          </p:nvPr>
        </p:nvSpPr>
        <p:spPr>
          <a:xfrm>
            <a:off x="179388" y="764704"/>
            <a:ext cx="8713787" cy="864096"/>
          </a:xfrm>
        </p:spPr>
        <p:txBody>
          <a:bodyPr/>
          <a:lstStyle/>
          <a:p>
            <a:r>
              <a:rPr lang="cs-CZ" sz="4000" dirty="0" smtClean="0"/>
              <a:t>Rozšířená kolektivní správa</a:t>
            </a:r>
            <a:r>
              <a:rPr lang="cs-CZ" sz="4000" dirty="0"/>
              <a:t/>
            </a:r>
            <a:br>
              <a:rPr lang="cs-CZ" sz="4000" dirty="0"/>
            </a:br>
            <a:endParaRPr lang="cs-CZ" sz="4000" u="sng" dirty="0" smtClean="0"/>
          </a:p>
        </p:txBody>
      </p:sp>
      <p:sp>
        <p:nvSpPr>
          <p:cNvPr id="48130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875"/>
            <a:ext cx="8435280" cy="5040313"/>
          </a:xfrm>
        </p:spPr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Možnost </a:t>
            </a:r>
            <a:r>
              <a:rPr lang="cs-CZ" sz="2400" dirty="0"/>
              <a:t>uzavírání hromadných licenčních smluv pro knihovny</a:t>
            </a:r>
          </a:p>
          <a:p>
            <a:pPr lvl="1"/>
            <a:r>
              <a:rPr lang="cs-CZ" sz="2000" dirty="0"/>
              <a:t>Půjčování zvukových dok., veřejné čtení, EDD</a:t>
            </a:r>
          </a:p>
          <a:p>
            <a:pPr lvl="1"/>
            <a:r>
              <a:rPr lang="cs-CZ" sz="2000" dirty="0" smtClean="0"/>
              <a:t>Slovesná díla + ilustrace</a:t>
            </a:r>
            <a:endParaRPr lang="cs-CZ" sz="2000" dirty="0"/>
          </a:p>
          <a:p>
            <a:r>
              <a:rPr lang="cs-CZ" sz="2400" dirty="0"/>
              <a:t>Hlavní partneři: Národní knihovna, </a:t>
            </a:r>
            <a:r>
              <a:rPr lang="cs-CZ" sz="2400" dirty="0" err="1"/>
              <a:t>Dilia</a:t>
            </a:r>
            <a:r>
              <a:rPr lang="cs-CZ" sz="2400" dirty="0"/>
              <a:t>, OOA-S</a:t>
            </a:r>
          </a:p>
          <a:p>
            <a:r>
              <a:rPr lang="cs-CZ" sz="2400" dirty="0"/>
              <a:t>Smlouvy </a:t>
            </a:r>
            <a:r>
              <a:rPr lang="cs-CZ" sz="2400" dirty="0" smtClean="0"/>
              <a:t>budou platit </a:t>
            </a:r>
            <a:r>
              <a:rPr lang="cs-CZ" sz="2400" dirty="0"/>
              <a:t>pouze pro knihovny dle zákona 257/2001 Sb.</a:t>
            </a:r>
          </a:p>
          <a:p>
            <a:r>
              <a:rPr lang="cs-CZ" sz="2400" dirty="0"/>
              <a:t>Smlouvy se vztahují na všechny autory </a:t>
            </a:r>
          </a:p>
          <a:p>
            <a:pPr lvl="1"/>
            <a:r>
              <a:rPr lang="cs-CZ" sz="2000" dirty="0"/>
              <a:t>včetně těch, které DILIA nezastupuje</a:t>
            </a:r>
          </a:p>
          <a:p>
            <a:r>
              <a:rPr lang="cs-CZ" sz="2400" dirty="0"/>
              <a:t>Každý autor má právo od smlouvy odstoupit</a:t>
            </a:r>
          </a:p>
          <a:p>
            <a:r>
              <a:rPr lang="cs-CZ" sz="2400" dirty="0"/>
              <a:t>Úhrada za užití autorských děl</a:t>
            </a:r>
          </a:p>
          <a:p>
            <a:r>
              <a:rPr lang="cs-CZ" sz="2400" dirty="0"/>
              <a:t>Vznik registru děl nedostupných a trhu a jednotné digitální knihovny</a:t>
            </a:r>
            <a:endParaRPr lang="cs-CZ" dirty="0"/>
          </a:p>
          <a:p>
            <a:endParaRPr lang="cs-CZ" sz="2400" dirty="0" smtClean="0"/>
          </a:p>
        </p:txBody>
      </p:sp>
      <p:sp>
        <p:nvSpPr>
          <p:cNvPr id="48131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D0B8B9-7C7A-4967-8C44-D3FA95BA1968}" type="slidenum">
              <a:rPr lang="cs-CZ" smtClean="0"/>
              <a:pPr/>
              <a:t>32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4520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Rozdělení vydavatelské produkce e-knih pro účely AZ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4275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E11BF9-6993-4D46-B6D2-35D1AA6318EA}" type="slidenum">
              <a:rPr lang="cs-CZ" smtClean="0"/>
              <a:pPr/>
              <a:t>33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3969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Nadpis 1"/>
          <p:cNvSpPr>
            <a:spLocks noGrp="1"/>
          </p:cNvSpPr>
          <p:nvPr>
            <p:ph type="title"/>
          </p:nvPr>
        </p:nvSpPr>
        <p:spPr>
          <a:xfrm>
            <a:off x="179512" y="115888"/>
            <a:ext cx="8856538" cy="1009650"/>
          </a:xfrm>
        </p:spPr>
        <p:txBody>
          <a:bodyPr/>
          <a:lstStyle/>
          <a:p>
            <a:r>
              <a:rPr lang="cs-CZ" sz="4000" dirty="0" smtClean="0"/>
              <a:t>Rozdělení produkce e-knih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697243"/>
              </p:ext>
            </p:extLst>
          </p:nvPr>
        </p:nvGraphicFramePr>
        <p:xfrm>
          <a:off x="446856" y="1371190"/>
          <a:ext cx="8229600" cy="5082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529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FB11FB-AA9E-4E42-B47F-30BB60BB406E}" type="slidenum">
              <a:rPr lang="cs-CZ" smtClean="0"/>
              <a:pPr/>
              <a:t>34</a:t>
            </a:fld>
            <a:endParaRPr lang="cs-CZ" smtClean="0"/>
          </a:p>
        </p:txBody>
      </p:sp>
      <p:sp>
        <p:nvSpPr>
          <p:cNvPr id="3" name="Obdélník 2"/>
          <p:cNvSpPr/>
          <p:nvPr/>
        </p:nvSpPr>
        <p:spPr>
          <a:xfrm>
            <a:off x="6084888" y="5229225"/>
            <a:ext cx="25908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Kolektivní licenční smlouvy</a:t>
            </a:r>
          </a:p>
        </p:txBody>
      </p:sp>
      <p:sp>
        <p:nvSpPr>
          <p:cNvPr id="6" name="Obdélník 5"/>
          <p:cNvSpPr/>
          <p:nvPr/>
        </p:nvSpPr>
        <p:spPr>
          <a:xfrm>
            <a:off x="6516688" y="1124744"/>
            <a:ext cx="2519362" cy="17637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 smtClean="0"/>
              <a:t>E-knihy:</a:t>
            </a:r>
          </a:p>
          <a:p>
            <a:pPr algn="ctr">
              <a:defRPr/>
            </a:pPr>
            <a:r>
              <a:rPr lang="cs-CZ" sz="2400" b="1" dirty="0" smtClean="0"/>
              <a:t>Individuální </a:t>
            </a:r>
            <a:r>
              <a:rPr lang="cs-CZ" sz="2400" b="1" dirty="0"/>
              <a:t>smlouvy s autory, vydavateli, distributory</a:t>
            </a:r>
          </a:p>
        </p:txBody>
      </p:sp>
      <p:grpSp>
        <p:nvGrpSpPr>
          <p:cNvPr id="55302" name="Skupina 6"/>
          <p:cNvGrpSpPr>
            <a:grpSpLocks/>
          </p:cNvGrpSpPr>
          <p:nvPr/>
        </p:nvGrpSpPr>
        <p:grpSpPr bwMode="auto">
          <a:xfrm>
            <a:off x="1413669" y="2204864"/>
            <a:ext cx="2376488" cy="2176463"/>
            <a:chOff x="2417563" y="1131490"/>
            <a:chExt cx="3394472" cy="3394472"/>
          </a:xfrm>
        </p:grpSpPr>
        <p:sp>
          <p:nvSpPr>
            <p:cNvPr id="8" name="Ovál 7"/>
            <p:cNvSpPr/>
            <p:nvPr/>
          </p:nvSpPr>
          <p:spPr>
            <a:xfrm>
              <a:off x="2417563" y="1131490"/>
              <a:ext cx="3394472" cy="339447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ál 4"/>
            <p:cNvSpPr/>
            <p:nvPr/>
          </p:nvSpPr>
          <p:spPr>
            <a:xfrm>
              <a:off x="2914150" y="1980728"/>
              <a:ext cx="2401299" cy="16959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99136" tIns="199136" rIns="199136" bIns="199136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cs-CZ" sz="2800" b="1" dirty="0">
                  <a:solidFill>
                    <a:srgbClr val="000000"/>
                  </a:solidFill>
                </a:rPr>
                <a:t>Osiřelá díla</a:t>
              </a:r>
            </a:p>
          </p:txBody>
        </p:sp>
      </p:grpSp>
      <p:sp>
        <p:nvSpPr>
          <p:cNvPr id="10" name="Obdélník 9"/>
          <p:cNvSpPr/>
          <p:nvPr/>
        </p:nvSpPr>
        <p:spPr>
          <a:xfrm>
            <a:off x="-12993" y="4089228"/>
            <a:ext cx="2592388" cy="10715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Zákonná licence –</a:t>
            </a:r>
          </a:p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zpřístupnění na internetu</a:t>
            </a:r>
          </a:p>
        </p:txBody>
      </p:sp>
    </p:spTree>
    <p:extLst>
      <p:ext uri="{BB962C8B-B14F-4D97-AF65-F5344CB8AC3E}">
        <p14:creationId xmlns:p14="http://schemas.microsoft.com/office/powerpoint/2010/main" val="145693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r>
              <a:rPr lang="cs-CZ" sz="4000" dirty="0" smtClean="0"/>
              <a:t>Registr děl nedostupných na trhu</a:t>
            </a:r>
          </a:p>
        </p:txBody>
      </p:sp>
      <p:sp>
        <p:nvSpPr>
          <p:cNvPr id="5222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Vede Národní knihovna, přístupný on-line</a:t>
            </a:r>
          </a:p>
          <a:p>
            <a:r>
              <a:rPr lang="cs-CZ" sz="2800" dirty="0"/>
              <a:t>Zahrnuje díla slovesná, včetně vložených výtvarných děl, fotografií</a:t>
            </a:r>
          </a:p>
          <a:p>
            <a:r>
              <a:rPr lang="cs-CZ" sz="2800" dirty="0"/>
              <a:t>Návrh na zařazení do registru podává</a:t>
            </a:r>
          </a:p>
          <a:p>
            <a:pPr lvl="1"/>
            <a:r>
              <a:rPr lang="cs-CZ" sz="2400" dirty="0"/>
              <a:t>Nositel práv</a:t>
            </a:r>
          </a:p>
          <a:p>
            <a:pPr lvl="1"/>
            <a:r>
              <a:rPr lang="cs-CZ" sz="2400" dirty="0"/>
              <a:t>Knihovna</a:t>
            </a:r>
          </a:p>
          <a:p>
            <a:pPr lvl="1"/>
            <a:r>
              <a:rPr lang="cs-CZ" sz="2400" dirty="0"/>
              <a:t>Kolektivní správce</a:t>
            </a:r>
          </a:p>
          <a:p>
            <a:r>
              <a:rPr lang="cs-CZ" sz="2800" dirty="0" smtClean="0"/>
              <a:t>Cíl: registrovat díla, na která je možno uzavřít hromadné licenční smlouvy</a:t>
            </a:r>
          </a:p>
        </p:txBody>
      </p:sp>
      <p:sp>
        <p:nvSpPr>
          <p:cNvPr id="52227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630350-9E34-4F01-847A-56D4330FA8B9}" type="slidenum">
              <a:rPr lang="cs-CZ" smtClean="0"/>
              <a:pPr/>
              <a:t>35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679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Registr děl nedostupných na trhu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6717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6323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A195D8-2384-4AD6-A223-F9DF09389B1D}" type="slidenum">
              <a:rPr lang="cs-CZ" smtClean="0"/>
              <a:pPr/>
              <a:t>36</a:t>
            </a:fld>
            <a:endParaRPr lang="cs-CZ" smtClean="0"/>
          </a:p>
        </p:txBody>
      </p:sp>
      <p:sp>
        <p:nvSpPr>
          <p:cNvPr id="16" name="Obdélník 15"/>
          <p:cNvSpPr/>
          <p:nvPr/>
        </p:nvSpPr>
        <p:spPr>
          <a:xfrm>
            <a:off x="5651500" y="1989138"/>
            <a:ext cx="2233613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>
                <a:solidFill>
                  <a:srgbClr val="000000"/>
                </a:solidFill>
              </a:rPr>
              <a:t>6 měsíců </a:t>
            </a:r>
            <a:r>
              <a:rPr lang="cs-CZ" sz="2000" b="1" dirty="0" smtClean="0">
                <a:solidFill>
                  <a:srgbClr val="000000"/>
                </a:solidFill>
              </a:rPr>
              <a:t>není na trhu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714375" y="3789040"/>
            <a:ext cx="2232025" cy="594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>
                <a:solidFill>
                  <a:srgbClr val="000000"/>
                </a:solidFill>
              </a:rPr>
              <a:t>Hromadná smlouva</a:t>
            </a:r>
          </a:p>
        </p:txBody>
      </p:sp>
      <p:sp>
        <p:nvSpPr>
          <p:cNvPr id="35" name="Obdélník 34"/>
          <p:cNvSpPr/>
          <p:nvPr/>
        </p:nvSpPr>
        <p:spPr>
          <a:xfrm>
            <a:off x="611188" y="1687512"/>
            <a:ext cx="2376487" cy="19575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Může navrhnout: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rgbClr val="000000"/>
                </a:solidFill>
              </a:rPr>
              <a:t>Knihovna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rgbClr val="000000"/>
                </a:solidFill>
              </a:rPr>
              <a:t>Autor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rgbClr val="000000"/>
                </a:solidFill>
              </a:rPr>
              <a:t>Kolektivní správce</a:t>
            </a:r>
          </a:p>
          <a:p>
            <a:pPr>
              <a:defRPr/>
            </a:pPr>
            <a:r>
              <a:rPr lang="cs-CZ" sz="2000" b="1" dirty="0">
                <a:solidFill>
                  <a:srgbClr val="000000"/>
                </a:solidFill>
              </a:rPr>
              <a:t>Možnost vyloučení</a:t>
            </a:r>
          </a:p>
        </p:txBody>
      </p:sp>
      <p:sp>
        <p:nvSpPr>
          <p:cNvPr id="56328" name="TextovéPole 35"/>
          <p:cNvSpPr txBox="1">
            <a:spLocks noChangeArrowheads="1"/>
          </p:cNvSpPr>
          <p:nvPr/>
        </p:nvSpPr>
        <p:spPr bwMode="auto">
          <a:xfrm>
            <a:off x="323850" y="6256338"/>
            <a:ext cx="2716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 dirty="0"/>
              <a:t>Provozuje NK ČR</a:t>
            </a:r>
          </a:p>
        </p:txBody>
      </p:sp>
      <p:sp>
        <p:nvSpPr>
          <p:cNvPr id="11" name="Ovál 10"/>
          <p:cNvSpPr/>
          <p:nvPr/>
        </p:nvSpPr>
        <p:spPr>
          <a:xfrm>
            <a:off x="7380312" y="5028654"/>
            <a:ext cx="1697236" cy="169723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Ovál 4"/>
          <p:cNvSpPr/>
          <p:nvPr/>
        </p:nvSpPr>
        <p:spPr>
          <a:xfrm>
            <a:off x="7387133" y="5130180"/>
            <a:ext cx="1625228" cy="149418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9136" tIns="199136" rIns="199136" bIns="19913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600" b="1" kern="1200" dirty="0" smtClean="0"/>
              <a:t>Knihy na trhu = 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600" b="1" dirty="0" smtClean="0"/>
              <a:t>Databáze knihkupců a nakladatelů</a:t>
            </a:r>
            <a:endParaRPr lang="cs-CZ" sz="1600" b="1" kern="1200" dirty="0"/>
          </a:p>
        </p:txBody>
      </p:sp>
      <p:sp>
        <p:nvSpPr>
          <p:cNvPr id="2" name="Obousměrná vodorovná šipka 1"/>
          <p:cNvSpPr/>
          <p:nvPr/>
        </p:nvSpPr>
        <p:spPr>
          <a:xfrm rot="1912259">
            <a:off x="6584099" y="4828246"/>
            <a:ext cx="1057412" cy="4846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83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0" grpId="0" animBg="1"/>
      <p:bldP spid="3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Provoz registru</a:t>
            </a:r>
          </a:p>
        </p:txBody>
      </p:sp>
      <p:sp>
        <p:nvSpPr>
          <p:cNvPr id="53250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NK ČR zařadí dílo do registru po prověření, že</a:t>
            </a:r>
          </a:p>
          <a:p>
            <a:pPr lvl="1"/>
            <a:r>
              <a:rPr lang="cs-CZ" sz="2400" dirty="0" smtClean="0"/>
              <a:t>Dílo v druhově shodném nebo podobném vyjádření není možné během 6 měsíců získat za úplatu</a:t>
            </a:r>
          </a:p>
          <a:p>
            <a:pPr lvl="1"/>
            <a:r>
              <a:rPr lang="cs-CZ" sz="2400" dirty="0" smtClean="0"/>
              <a:t>Dílo není předmětem prodejních nebo licenčních podmínek</a:t>
            </a:r>
          </a:p>
          <a:p>
            <a:pPr lvl="1"/>
            <a:r>
              <a:rPr lang="cs-CZ" sz="2400" smtClean="0"/>
              <a:t>Periodika vydaná </a:t>
            </a:r>
            <a:r>
              <a:rPr lang="cs-CZ" sz="2400" dirty="0" smtClean="0"/>
              <a:t>na území ČR prokazatelně před 10 a více lety, není-li jeho užití předmětem licenčních podmínek</a:t>
            </a:r>
          </a:p>
          <a:p>
            <a:r>
              <a:rPr lang="cs-CZ" sz="2800" dirty="0" smtClean="0"/>
              <a:t>Nositel práv může kdykoliv NK písemně vyzvat k vyřazení svého díla z registru</a:t>
            </a:r>
          </a:p>
          <a:p>
            <a:r>
              <a:rPr lang="cs-CZ" sz="2800" dirty="0" smtClean="0"/>
              <a:t>Vyřazením z registru není dotčena platnost licence poskytnuté před datem vyřazení</a:t>
            </a:r>
          </a:p>
        </p:txBody>
      </p:sp>
      <p:sp>
        <p:nvSpPr>
          <p:cNvPr id="53251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3C706-6CC5-44D1-A15D-624D737E88E7}" type="slidenum">
              <a:rPr lang="cs-CZ" smtClean="0"/>
              <a:pPr/>
              <a:t>37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2275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/>
              <a:t>Zpřístupnění děl nedostupných na trhu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cs-CZ" dirty="0" smtClean="0"/>
              <a:t>Jednotná digitální knihovna</a:t>
            </a:r>
          </a:p>
          <a:p>
            <a:r>
              <a:rPr lang="cs-CZ" dirty="0" smtClean="0"/>
              <a:t>Provozuje NK ČR</a:t>
            </a:r>
          </a:p>
          <a:p>
            <a:r>
              <a:rPr lang="cs-CZ" dirty="0" smtClean="0"/>
              <a:t>Zpřístupnění autorsky chráněných děl pro všechny knihovny, různé typy služeb:</a:t>
            </a:r>
          </a:p>
          <a:p>
            <a:pPr lvl="1"/>
            <a:r>
              <a:rPr lang="cs-CZ" dirty="0"/>
              <a:t>Sdílení dat mezi knihovnami</a:t>
            </a:r>
          </a:p>
          <a:p>
            <a:pPr lvl="1"/>
            <a:r>
              <a:rPr lang="cs-CZ" dirty="0" smtClean="0"/>
              <a:t>Zpřístupnění na místě samém</a:t>
            </a:r>
          </a:p>
          <a:p>
            <a:pPr lvl="1"/>
            <a:r>
              <a:rPr lang="cs-CZ" dirty="0" smtClean="0"/>
              <a:t>E-výpůjčka</a:t>
            </a:r>
          </a:p>
          <a:p>
            <a:pPr lvl="1"/>
            <a:r>
              <a:rPr lang="cs-CZ" dirty="0" smtClean="0"/>
              <a:t>Vzdálený přístup</a:t>
            </a:r>
          </a:p>
          <a:p>
            <a:pPr lvl="1"/>
            <a:r>
              <a:rPr lang="cs-CZ" dirty="0" smtClean="0"/>
              <a:t>Placené a bezplatné licence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969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Nadpis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r>
              <a:rPr lang="cs-CZ" smtClean="0"/>
              <a:t>Jednotná digitální knihovna </a:t>
            </a:r>
            <a:r>
              <a:rPr lang="cs-CZ" sz="3600" b="0" smtClean="0"/>
              <a:t>(koncept)</a:t>
            </a:r>
            <a:endParaRPr lang="cs-CZ" smtClean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9395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D242B4-3B41-4A40-BD26-EED091C1889E}" type="slidenum">
              <a:rPr lang="cs-CZ" smtClean="0"/>
              <a:pPr/>
              <a:t>39</a:t>
            </a:fld>
            <a:endParaRPr lang="cs-CZ" smtClean="0"/>
          </a:p>
        </p:txBody>
      </p:sp>
      <p:sp>
        <p:nvSpPr>
          <p:cNvPr id="6" name="Obdélník 5"/>
          <p:cNvSpPr/>
          <p:nvPr/>
        </p:nvSpPr>
        <p:spPr>
          <a:xfrm>
            <a:off x="107950" y="1274763"/>
            <a:ext cx="3384550" cy="2303462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/>
              <a:t>Hromadné licence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/>
              <a:t>Sdílení mezi knihovnami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/>
              <a:t>Služby: na místě samém, vzdálený přístup, výpůjčka, tištěné kopie…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/>
              <a:t>Zabezpečení </a:t>
            </a:r>
            <a:endParaRPr lang="cs-CZ" sz="2200" dirty="0"/>
          </a:p>
        </p:txBody>
      </p:sp>
      <p:sp>
        <p:nvSpPr>
          <p:cNvPr id="7" name="Obdélník 6"/>
          <p:cNvSpPr/>
          <p:nvPr/>
        </p:nvSpPr>
        <p:spPr>
          <a:xfrm>
            <a:off x="107950" y="3573463"/>
            <a:ext cx="3384550" cy="2873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 typeface="Arial" pitchFamily="34" charset="0"/>
              <a:buChar char="•"/>
              <a:defRPr/>
            </a:pPr>
            <a:endParaRPr lang="cs-CZ" sz="2200" dirty="0"/>
          </a:p>
        </p:txBody>
      </p:sp>
      <p:sp>
        <p:nvSpPr>
          <p:cNvPr id="59398" name="TextovéPole 2"/>
          <p:cNvSpPr txBox="1">
            <a:spLocks noChangeArrowheads="1"/>
          </p:cNvSpPr>
          <p:nvPr/>
        </p:nvSpPr>
        <p:spPr bwMode="auto">
          <a:xfrm>
            <a:off x="323850" y="6256338"/>
            <a:ext cx="2716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Provozuje NK ČR</a:t>
            </a:r>
          </a:p>
        </p:txBody>
      </p:sp>
      <p:sp>
        <p:nvSpPr>
          <p:cNvPr id="59399" name="TextovéPole 7"/>
          <p:cNvSpPr txBox="1">
            <a:spLocks noChangeArrowheads="1"/>
          </p:cNvSpPr>
          <p:nvPr/>
        </p:nvSpPr>
        <p:spPr bwMode="auto">
          <a:xfrm>
            <a:off x="4884738" y="6276975"/>
            <a:ext cx="39957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Přístup všechny knihovny</a:t>
            </a:r>
          </a:p>
        </p:txBody>
      </p:sp>
    </p:spTree>
    <p:extLst>
      <p:ext uri="{BB962C8B-B14F-4D97-AF65-F5344CB8AC3E}">
        <p14:creationId xmlns:p14="http://schemas.microsoft.com/office/powerpoint/2010/main" val="210899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Víme, co je e-kniha?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cs-CZ" dirty="0" smtClean="0"/>
              <a:t>TDKIV:</a:t>
            </a:r>
          </a:p>
          <a:p>
            <a:pPr lvl="1"/>
            <a:r>
              <a:rPr lang="cs-CZ" b="0" dirty="0"/>
              <a:t>Kniha v digitální podobě, tedy vytvořená v počítači (tzv. </a:t>
            </a:r>
            <a:r>
              <a:rPr lang="cs-CZ" b="0" dirty="0" err="1"/>
              <a:t>born</a:t>
            </a:r>
            <a:r>
              <a:rPr lang="cs-CZ" b="0" dirty="0"/>
              <a:t> </a:t>
            </a:r>
            <a:r>
              <a:rPr lang="cs-CZ" b="0" dirty="0" err="1"/>
              <a:t>digital</a:t>
            </a:r>
            <a:r>
              <a:rPr lang="cs-CZ" b="0" dirty="0"/>
              <a:t>) nebo vzniklá digitalizací tištěného dokumentu. Je možné ji číst buď online nebo </a:t>
            </a:r>
            <a:r>
              <a:rPr lang="cs-CZ" b="0" dirty="0" err="1"/>
              <a:t>offline</a:t>
            </a:r>
            <a:r>
              <a:rPr lang="cs-CZ" b="0" dirty="0"/>
              <a:t> (tj. ve čtecím zařízení, např. ve čtečce elektronických knih, tabletu, mobilním telefonu</a:t>
            </a:r>
            <a:r>
              <a:rPr lang="cs-CZ" b="0" dirty="0" smtClean="0"/>
              <a:t>).</a:t>
            </a:r>
          </a:p>
          <a:p>
            <a:r>
              <a:rPr lang="cs-CZ" dirty="0" smtClean="0"/>
              <a:t>Nebo také jiné </a:t>
            </a:r>
            <a:r>
              <a:rPr lang="cs-CZ" dirty="0" err="1" smtClean="0"/>
              <a:t>definicie</a:t>
            </a:r>
            <a:r>
              <a:rPr lang="cs-CZ" dirty="0" smtClean="0"/>
              <a:t>:</a:t>
            </a:r>
          </a:p>
          <a:p>
            <a:pPr lvl="1"/>
            <a:r>
              <a:rPr lang="cs-CZ" b="0" dirty="0" smtClean="0"/>
              <a:t>Příruční elektronické zařízení, na kterém může být kniha čtena.</a:t>
            </a:r>
          </a:p>
          <a:p>
            <a:pPr lvl="1"/>
            <a:r>
              <a:rPr lang="cs-CZ" b="0" dirty="0" smtClean="0"/>
              <a:t>Kniha, jejíž text je k dispozici v elektronické podobě pro čtení na počítači nebo jiném zařízení.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3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435975" cy="863600"/>
          </a:xfrm>
        </p:spPr>
        <p:txBody>
          <a:bodyPr/>
          <a:lstStyle/>
          <a:p>
            <a:r>
              <a:rPr lang="cs-CZ" smtClean="0"/>
              <a:t>Registr a Jednotná digitální knihovna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/>
          </p:nvPr>
        </p:nvGraphicFramePr>
        <p:xfrm>
          <a:off x="3345753" y="21741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041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647AA-0D48-4AE1-92E2-C6105E0304DE}" type="slidenum">
              <a:rPr lang="cs-CZ" smtClean="0"/>
              <a:pPr/>
              <a:t>40</a:t>
            </a:fld>
            <a:endParaRPr lang="cs-CZ" smtClean="0"/>
          </a:p>
        </p:txBody>
      </p:sp>
      <p:sp>
        <p:nvSpPr>
          <p:cNvPr id="9" name="Ovál 8"/>
          <p:cNvSpPr/>
          <p:nvPr/>
        </p:nvSpPr>
        <p:spPr>
          <a:xfrm>
            <a:off x="35632" y="1557189"/>
            <a:ext cx="3528888" cy="33115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Registr děl nedostupných na trhu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1196752"/>
            <a:ext cx="2736850" cy="1079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 err="1">
                <a:solidFill>
                  <a:srgbClr val="000000"/>
                </a:solidFill>
              </a:rPr>
              <a:t>Bibliogr</a:t>
            </a:r>
            <a:r>
              <a:rPr lang="cs-CZ" sz="2400" b="1" dirty="0">
                <a:solidFill>
                  <a:srgbClr val="000000"/>
                </a:solidFill>
              </a:rPr>
              <a:t>. databáze - </a:t>
            </a:r>
          </a:p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možnost uzavírat kolektivní licence</a:t>
            </a:r>
          </a:p>
        </p:txBody>
      </p:sp>
      <p:sp>
        <p:nvSpPr>
          <p:cNvPr id="7" name="Obdélník 6"/>
          <p:cNvSpPr/>
          <p:nvPr/>
        </p:nvSpPr>
        <p:spPr>
          <a:xfrm>
            <a:off x="5580112" y="5877272"/>
            <a:ext cx="2736850" cy="863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Digitální dokumenty</a:t>
            </a:r>
          </a:p>
        </p:txBody>
      </p:sp>
      <p:sp>
        <p:nvSpPr>
          <p:cNvPr id="6" name="Obdélník 5"/>
          <p:cNvSpPr/>
          <p:nvPr/>
        </p:nvSpPr>
        <p:spPr>
          <a:xfrm>
            <a:off x="7524328" y="1819052"/>
            <a:ext cx="120173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>
                <a:solidFill>
                  <a:srgbClr val="000000"/>
                </a:solidFill>
              </a:rPr>
              <a:t>JDK</a:t>
            </a:r>
          </a:p>
        </p:txBody>
      </p:sp>
      <p:sp>
        <p:nvSpPr>
          <p:cNvPr id="10" name="Ovál 9"/>
          <p:cNvSpPr/>
          <p:nvPr/>
        </p:nvSpPr>
        <p:spPr>
          <a:xfrm>
            <a:off x="0" y="5091497"/>
            <a:ext cx="1800076" cy="172819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EU registr osiřelých děl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1" name="Obousměrná vodorovná šipka 10"/>
          <p:cNvSpPr/>
          <p:nvPr/>
        </p:nvSpPr>
        <p:spPr>
          <a:xfrm rot="20604067">
            <a:off x="1786338" y="5485443"/>
            <a:ext cx="2823042" cy="15011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ousměrná vodorovná šipka 12"/>
          <p:cNvSpPr/>
          <p:nvPr/>
        </p:nvSpPr>
        <p:spPr>
          <a:xfrm rot="1020308">
            <a:off x="3569463" y="3504475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57657" y="1557188"/>
            <a:ext cx="3528888" cy="33115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Registr děl nedostupných na trhu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22025" y="1196751"/>
            <a:ext cx="2736850" cy="1079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 err="1">
                <a:solidFill>
                  <a:srgbClr val="000000"/>
                </a:solidFill>
              </a:rPr>
              <a:t>Bibliogr</a:t>
            </a:r>
            <a:r>
              <a:rPr lang="cs-CZ" sz="2400" b="1" dirty="0">
                <a:solidFill>
                  <a:srgbClr val="000000"/>
                </a:solidFill>
              </a:rPr>
              <a:t>. databáze - </a:t>
            </a:r>
          </a:p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možnost uzavírat kolektivní licence</a:t>
            </a:r>
          </a:p>
        </p:txBody>
      </p:sp>
      <p:sp>
        <p:nvSpPr>
          <p:cNvPr id="18" name="Obousměrná vodorovná šipka 17"/>
          <p:cNvSpPr/>
          <p:nvPr/>
        </p:nvSpPr>
        <p:spPr>
          <a:xfrm rot="1020308">
            <a:off x="3591488" y="3504474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19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Na 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sz="2800" dirty="0" smtClean="0"/>
              <a:t>Půjčování e-knih – běh na dlouhou trať</a:t>
            </a:r>
          </a:p>
          <a:p>
            <a:r>
              <a:rPr lang="cs-CZ" sz="2800" dirty="0" smtClean="0"/>
              <a:t>Legislativa – žádné revoluční změny</a:t>
            </a:r>
          </a:p>
          <a:p>
            <a:r>
              <a:rPr lang="cs-CZ" sz="2800" dirty="0" smtClean="0"/>
              <a:t>Současná produkce: hledání vzájemně přijatelných modelů</a:t>
            </a:r>
          </a:p>
          <a:p>
            <a:r>
              <a:rPr lang="cs-CZ" sz="2800" dirty="0" smtClean="0"/>
              <a:t>Knihy nedostupné na trhu: uzavření kolektivních smluv, dohoda o autorských odměnách</a:t>
            </a:r>
          </a:p>
          <a:p>
            <a:pPr lvl="1"/>
            <a:r>
              <a:rPr lang="cs-CZ" sz="2400" dirty="0" smtClean="0"/>
              <a:t>Stanovení poplatků, např. Nizozemsko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Kdo bude platit: uživatel, knihovna, stát?</a:t>
            </a:r>
          </a:p>
          <a:p>
            <a:r>
              <a:rPr lang="cs-CZ" sz="2800" dirty="0" smtClean="0"/>
              <a:t>Vybudování infrastruktury knihoven pro shromažďování, trvalé uchování a zpřístupnění e-knih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41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024423"/>
              </p:ext>
            </p:extLst>
          </p:nvPr>
        </p:nvGraphicFramePr>
        <p:xfrm>
          <a:off x="6228184" y="4437112"/>
          <a:ext cx="2232248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/>
                <a:gridCol w="93610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Nové e-knihy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>
                          <a:effectLst/>
                        </a:rPr>
                        <a:t>?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e-knihy 1 až 3 roky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>
                          <a:effectLst/>
                        </a:rPr>
                        <a:t>10 Kč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e-knihy 3 a více let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>
                          <a:effectLst/>
                        </a:rPr>
                        <a:t>3,4 až 6,7 Kč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4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0" dirty="0"/>
              <a:t>Vývoj autorského </a:t>
            </a:r>
            <a:r>
              <a:rPr lang="cs-CZ" b="0" dirty="0" smtClean="0"/>
              <a:t>zákona </a:t>
            </a:r>
            <a:r>
              <a:rPr lang="cs-CZ" b="0" dirty="0"/>
              <a:t>k e-knihám a e-knihy v Koncepci knihoven ČR</a:t>
            </a:r>
            <a:endParaRPr lang="cs-CZ" altLang="cs-CZ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711450"/>
          </a:xfrm>
        </p:spPr>
        <p:txBody>
          <a:bodyPr/>
          <a:lstStyle/>
          <a:p>
            <a:pPr eaLnBrk="1" hangingPunct="1"/>
            <a:endParaRPr lang="cs-CZ" altLang="cs-CZ" sz="2000" i="1" dirty="0" smtClean="0"/>
          </a:p>
          <a:p>
            <a:pPr eaLnBrk="1" hangingPunct="1"/>
            <a:r>
              <a:rPr lang="cs-CZ" altLang="cs-CZ" sz="2000" i="1" dirty="0" smtClean="0"/>
              <a:t>E-knihy I</a:t>
            </a:r>
          </a:p>
          <a:p>
            <a:pPr eaLnBrk="1" hangingPunct="1"/>
            <a:r>
              <a:rPr lang="cs-CZ" altLang="cs-CZ" sz="1800" i="1" dirty="0"/>
              <a:t>Praha NTK, 30.9.2014</a:t>
            </a:r>
          </a:p>
          <a:p>
            <a:pPr eaLnBrk="1" hangingPunct="1"/>
            <a:r>
              <a:rPr lang="cs-CZ" altLang="cs-CZ" sz="1600" i="1" dirty="0" smtClean="0"/>
              <a:t>Vít Richter</a:t>
            </a:r>
          </a:p>
          <a:p>
            <a:pPr eaLnBrk="1" hangingPunct="1"/>
            <a:r>
              <a:rPr lang="cs-CZ" altLang="cs-CZ" sz="1600" i="1" dirty="0" smtClean="0"/>
              <a:t>Národní knihovna ČR</a:t>
            </a:r>
          </a:p>
          <a:p>
            <a:pPr eaLnBrk="1" hangingPunct="1"/>
            <a:endParaRPr lang="cs-CZ" altLang="cs-CZ" sz="1600" i="1" dirty="0" smtClean="0"/>
          </a:p>
          <a:p>
            <a:pPr eaLnBrk="1" hangingPunct="1"/>
            <a:endParaRPr lang="cs-CZ" altLang="cs-CZ" sz="1600" i="1" dirty="0" smtClean="0"/>
          </a:p>
          <a:p>
            <a:pPr eaLnBrk="1" hangingPunct="1"/>
            <a:endParaRPr lang="cs-CZ" altLang="cs-CZ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cs-CZ" altLang="cs-CZ" sz="1600" i="1" dirty="0" smtClean="0"/>
          </a:p>
        </p:txBody>
      </p:sp>
    </p:spTree>
    <p:extLst>
      <p:ext uri="{BB962C8B-B14F-4D97-AF65-F5344CB8AC3E}">
        <p14:creationId xmlns:p14="http://schemas.microsoft.com/office/powerpoint/2010/main" val="48337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Definice e-knihy (IFLA)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 smtClean="0"/>
              <a:t>E-kniha </a:t>
            </a:r>
            <a:r>
              <a:rPr lang="cs-CZ" sz="2000" dirty="0"/>
              <a:t>je digitální verze textového dokumentu, která je veřejně dostupná (bezplatně nebo za úhradu) jako samostatné dílo. Pro zpřesnění </a:t>
            </a:r>
            <a:r>
              <a:rPr lang="cs-CZ" sz="2000" dirty="0" err="1"/>
              <a:t>ekniha</a:t>
            </a:r>
            <a:r>
              <a:rPr lang="cs-CZ" sz="2000" dirty="0"/>
              <a:t> může: </a:t>
            </a:r>
          </a:p>
          <a:p>
            <a:pPr lvl="1"/>
            <a:endParaRPr lang="cs-CZ" sz="1800" dirty="0" smtClean="0">
              <a:solidFill>
                <a:srgbClr val="FF0000"/>
              </a:solidFill>
            </a:endParaRPr>
          </a:p>
          <a:p>
            <a:pPr lvl="1"/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být </a:t>
            </a:r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ve vlastnictví jednotlivce nebo knihovny, ale zpravidla je poskytnuta formou licence od 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vydavatele/distributora; </a:t>
            </a:r>
            <a:endParaRPr lang="cs-CZ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být součástí nějaké sbírky nebo souboru 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e-knih </a:t>
            </a:r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nabízeného jako jeden 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celek; </a:t>
            </a:r>
            <a:endParaRPr lang="cs-CZ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být rozšířena nebo doplněna audiovizuálními nebo jiných prvky, jako je například GPS. Tyto doplňky mohou být její součástí nebo mohou existovat 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jen jako odkazy;</a:t>
            </a:r>
            <a:endParaRPr lang="cs-CZ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existovat </a:t>
            </a:r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vedle knihy tištěné na papír se stejným textem nebo nemusí mít fyzickou podobu; </a:t>
            </a:r>
          </a:p>
          <a:p>
            <a:pPr lvl="1"/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být vytvořena vydavatelem nebo jakoukoliv osobou jako tržní produkt, nebo může být vydána vysokou školou nebo jinou institucí jako vědecká či odborná 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monografie; </a:t>
            </a:r>
            <a:endParaRPr lang="cs-CZ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být stažena </a:t>
            </a:r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do zařízení (čtečka, tablet, PC) nebo přístupná pomocí </a:t>
            </a:r>
            <a:r>
              <a:rPr lang="cs-CZ" sz="1800" dirty="0" err="1" smtClean="0">
                <a:solidFill>
                  <a:schemeClr val="accent2">
                    <a:lumMod val="50000"/>
                  </a:schemeClr>
                </a:solidFill>
              </a:rPr>
              <a:t>streamingu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což vyžaduje trvalé připojení k 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internet, </a:t>
            </a:r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pokud chceme </a:t>
            </a:r>
            <a:r>
              <a:rPr lang="cs-CZ" sz="1800" dirty="0" smtClean="0">
                <a:solidFill>
                  <a:schemeClr val="accent2">
                    <a:lumMod val="50000"/>
                  </a:schemeClr>
                </a:solidFill>
              </a:rPr>
              <a:t>číst</a:t>
            </a:r>
            <a:r>
              <a:rPr lang="cs-CZ" sz="1800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64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e-výpůjčka </a:t>
            </a:r>
            <a:r>
              <a:rPr lang="cs-CZ" dirty="0"/>
              <a:t>(IFLA)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Dočasné poskytnutí e-knihy knihovnou registrovanému uživateli pro použití mimo knihovnu nebo v knihovně, přičemž: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Podmínky pro půjčení jsou stanoveny kupní nebo licenční smlouvou nebo knihovnou, včetně počtu současně pracujících uživatelů, délky výpůjční lhůty apod.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E-knihy mohou být dodávány do zařízení uživatele přímo vydavatelem/distributorem nebo ze serveru knihovny.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20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8429"/>
            <a:ext cx="8445624" cy="778098"/>
          </a:xfrm>
        </p:spPr>
        <p:txBody>
          <a:bodyPr/>
          <a:lstStyle/>
          <a:p>
            <a:r>
              <a:rPr lang="cs-CZ" sz="3200" dirty="0" smtClean="0"/>
              <a:t>Obsah pojmu e-kniha  a e-výpůjčka se vyvíjí, mění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/>
          <a:lstStyle/>
          <a:p>
            <a:r>
              <a:rPr lang="cs-CZ" sz="2000" dirty="0" smtClean="0"/>
              <a:t>Různé pohledy - mění se formáty, zařízení, způsob distribuce</a:t>
            </a:r>
          </a:p>
          <a:p>
            <a:endParaRPr lang="cs-CZ" sz="2000" u="sng" dirty="0" smtClean="0"/>
          </a:p>
          <a:p>
            <a:r>
              <a:rPr lang="en-AU" sz="2000" u="sng" dirty="0" smtClean="0"/>
              <a:t>Streaming</a:t>
            </a:r>
            <a:r>
              <a:rPr lang="en-AU" sz="2000" u="sng" dirty="0"/>
              <a:t> (z </a:t>
            </a:r>
            <a:r>
              <a:rPr lang="en-AU" sz="2000" u="sng" dirty="0" err="1"/>
              <a:t>anglického</a:t>
            </a:r>
            <a:r>
              <a:rPr lang="en-AU" sz="2000" u="sng" dirty="0"/>
              <a:t> </a:t>
            </a:r>
            <a:r>
              <a:rPr lang="cs-CZ" sz="2000" i="1" u="sng" dirty="0" err="1"/>
              <a:t>stream</a:t>
            </a:r>
            <a:r>
              <a:rPr lang="en-AU" sz="2000" u="sng" dirty="0"/>
              <a:t> – </a:t>
            </a:r>
            <a:r>
              <a:rPr lang="cs-CZ" sz="2000" i="1" u="sng" dirty="0" smtClean="0"/>
              <a:t>proud</a:t>
            </a:r>
            <a:r>
              <a:rPr lang="cs-CZ" sz="2000" u="sng" dirty="0" smtClean="0"/>
              <a:t>) </a:t>
            </a:r>
            <a:r>
              <a:rPr lang="cs-CZ" sz="2000" dirty="0" smtClean="0"/>
              <a:t>je</a:t>
            </a:r>
            <a:r>
              <a:rPr lang="cs-CZ" sz="2000" dirty="0"/>
              <a:t> </a:t>
            </a:r>
            <a:r>
              <a:rPr lang="en-AU" sz="2000" u="sng" dirty="0" err="1">
                <a:hlinkClick r:id="rId2" tooltip="Technologie"/>
              </a:rPr>
              <a:t>technologie</a:t>
            </a:r>
            <a:r>
              <a:rPr lang="en-AU" sz="2000" dirty="0"/>
              <a:t> </a:t>
            </a:r>
            <a:r>
              <a:rPr lang="en-AU" sz="2000" dirty="0" err="1"/>
              <a:t>kontinuálního</a:t>
            </a:r>
            <a:r>
              <a:rPr lang="en-AU" sz="2000" dirty="0"/>
              <a:t> </a:t>
            </a:r>
            <a:r>
              <a:rPr lang="en-AU" sz="2000" dirty="0" err="1"/>
              <a:t>přenosu</a:t>
            </a:r>
            <a:r>
              <a:rPr lang="en-AU" sz="2000" dirty="0"/>
              <a:t> </a:t>
            </a:r>
            <a:r>
              <a:rPr lang="en-AU" sz="2000" dirty="0" err="1"/>
              <a:t>audiovizuálního</a:t>
            </a:r>
            <a:r>
              <a:rPr lang="en-AU" sz="2000" dirty="0"/>
              <a:t> </a:t>
            </a:r>
            <a:r>
              <a:rPr lang="en-AU" sz="2000" dirty="0" err="1"/>
              <a:t>materiálu</a:t>
            </a:r>
            <a:r>
              <a:rPr lang="en-AU" sz="2000" dirty="0"/>
              <a:t> </a:t>
            </a:r>
            <a:r>
              <a:rPr lang="en-AU" sz="2000" dirty="0" err="1"/>
              <a:t>mezi</a:t>
            </a:r>
            <a:r>
              <a:rPr lang="en-AU" sz="2000" dirty="0"/>
              <a:t> </a:t>
            </a:r>
            <a:r>
              <a:rPr lang="en-AU" sz="2000" dirty="0" err="1"/>
              <a:t>zdrojem</a:t>
            </a:r>
            <a:r>
              <a:rPr lang="en-AU" sz="2000" dirty="0"/>
              <a:t> a </a:t>
            </a:r>
            <a:r>
              <a:rPr lang="en-AU" sz="2000" dirty="0" err="1"/>
              <a:t>koncovým</a:t>
            </a:r>
            <a:r>
              <a:rPr lang="en-AU" sz="2000" dirty="0"/>
              <a:t> </a:t>
            </a:r>
            <a:r>
              <a:rPr lang="en-AU" sz="2000" dirty="0" err="1"/>
              <a:t>uživatelem</a:t>
            </a:r>
            <a:r>
              <a:rPr lang="en-AU" sz="2000" dirty="0"/>
              <a:t>. V </a:t>
            </a:r>
            <a:r>
              <a:rPr lang="en-AU" sz="2000" dirty="0" err="1"/>
              <a:t>současné</a:t>
            </a:r>
            <a:r>
              <a:rPr lang="en-AU" sz="2000" dirty="0"/>
              <a:t> </a:t>
            </a:r>
            <a:r>
              <a:rPr lang="en-AU" sz="2000" dirty="0" err="1"/>
              <a:t>době</a:t>
            </a:r>
            <a:r>
              <a:rPr lang="en-AU" sz="2000" dirty="0"/>
              <a:t> se </a:t>
            </a:r>
            <a:r>
              <a:rPr lang="en-AU" sz="2000" dirty="0" err="1"/>
              <a:t>streamingu</a:t>
            </a:r>
            <a:r>
              <a:rPr lang="en-AU" sz="2000" dirty="0"/>
              <a:t> </a:t>
            </a:r>
            <a:r>
              <a:rPr lang="en-AU" sz="2000" dirty="0" err="1"/>
              <a:t>využívá</a:t>
            </a:r>
            <a:r>
              <a:rPr lang="en-AU" sz="2000" dirty="0"/>
              <a:t> </a:t>
            </a:r>
            <a:r>
              <a:rPr lang="en-AU" sz="2000" dirty="0" err="1"/>
              <a:t>především</a:t>
            </a:r>
            <a:r>
              <a:rPr lang="en-AU" sz="2000" dirty="0"/>
              <a:t> pro </a:t>
            </a:r>
            <a:r>
              <a:rPr lang="en-AU" sz="2000" dirty="0" err="1"/>
              <a:t>přenášení</a:t>
            </a:r>
            <a:r>
              <a:rPr lang="en-AU" sz="2000" dirty="0"/>
              <a:t> </a:t>
            </a:r>
            <a:r>
              <a:rPr lang="en-AU" sz="2000" dirty="0" err="1"/>
              <a:t>audiovizuálního</a:t>
            </a:r>
            <a:r>
              <a:rPr lang="en-AU" sz="2000" dirty="0"/>
              <a:t> </a:t>
            </a:r>
            <a:r>
              <a:rPr lang="en-AU" sz="2000" dirty="0" err="1"/>
              <a:t>materiálu</a:t>
            </a:r>
            <a:r>
              <a:rPr lang="en-AU" sz="2000" dirty="0"/>
              <a:t> </a:t>
            </a:r>
            <a:r>
              <a:rPr lang="en-AU" sz="2000" dirty="0" err="1"/>
              <a:t>po</a:t>
            </a:r>
            <a:r>
              <a:rPr lang="en-AU" sz="2000" dirty="0"/>
              <a:t> </a:t>
            </a:r>
            <a:r>
              <a:rPr lang="en-AU" sz="2000" u="sng" dirty="0" err="1">
                <a:hlinkClick r:id="rId3" tooltip="Internet"/>
              </a:rPr>
              <a:t>internetu</a:t>
            </a:r>
            <a:r>
              <a:rPr lang="en-AU" sz="2000" dirty="0"/>
              <a:t> (webcasting). Webcasting </a:t>
            </a:r>
            <a:r>
              <a:rPr lang="en-AU" sz="2000" dirty="0" err="1"/>
              <a:t>může</a:t>
            </a:r>
            <a:r>
              <a:rPr lang="en-AU" sz="2000" dirty="0"/>
              <a:t> </a:t>
            </a:r>
            <a:r>
              <a:rPr lang="en-AU" sz="2000" dirty="0" err="1"/>
              <a:t>probíhat</a:t>
            </a:r>
            <a:r>
              <a:rPr lang="en-AU" sz="2000" dirty="0"/>
              <a:t> v </a:t>
            </a:r>
            <a:r>
              <a:rPr lang="en-AU" sz="2000" dirty="0" err="1"/>
              <a:t>reálném</a:t>
            </a:r>
            <a:r>
              <a:rPr lang="en-AU" sz="2000" dirty="0"/>
              <a:t> </a:t>
            </a:r>
            <a:r>
              <a:rPr lang="en-AU" sz="2000" dirty="0" err="1"/>
              <a:t>čase</a:t>
            </a:r>
            <a:r>
              <a:rPr lang="en-AU" sz="2000" dirty="0"/>
              <a:t> (</a:t>
            </a:r>
            <a:r>
              <a:rPr lang="en-AU" sz="2000" u="sng" dirty="0" err="1">
                <a:hlinkClick r:id="rId4" tooltip="Internetová televize (stránka neexistuje)"/>
              </a:rPr>
              <a:t>internetová</a:t>
            </a:r>
            <a:r>
              <a:rPr lang="en-AU" sz="2000" u="sng" dirty="0">
                <a:hlinkClick r:id="rId4" tooltip="Internetová televize (stránka neexistuje)"/>
              </a:rPr>
              <a:t> </a:t>
            </a:r>
            <a:r>
              <a:rPr lang="en-AU" sz="2000" u="sng" dirty="0" err="1">
                <a:hlinkClick r:id="rId4" tooltip="Internetová televize (stránka neexistuje)"/>
              </a:rPr>
              <a:t>televize</a:t>
            </a:r>
            <a:r>
              <a:rPr lang="en-AU" sz="2000" dirty="0"/>
              <a:t> </a:t>
            </a:r>
            <a:r>
              <a:rPr lang="en-AU" sz="2000" dirty="0" err="1"/>
              <a:t>nebo</a:t>
            </a:r>
            <a:r>
              <a:rPr lang="en-AU" sz="2000" dirty="0"/>
              <a:t> </a:t>
            </a:r>
            <a:r>
              <a:rPr lang="en-AU" sz="2000" u="sng" dirty="0" err="1">
                <a:hlinkClick r:id="rId5" tooltip="Internetové rádio (stránka neexistuje)"/>
              </a:rPr>
              <a:t>rádio</a:t>
            </a:r>
            <a:r>
              <a:rPr lang="en-AU" sz="2000" dirty="0"/>
              <a:t>), </a:t>
            </a:r>
            <a:r>
              <a:rPr lang="en-AU" sz="2000" dirty="0" err="1"/>
              <a:t>nebo</a:t>
            </a:r>
            <a:r>
              <a:rPr lang="en-AU" sz="2000" dirty="0"/>
              <a:t> </a:t>
            </a:r>
            <a:r>
              <a:rPr lang="en-AU" sz="2000" dirty="0" err="1" smtClean="0"/>
              <a:t>systémem</a:t>
            </a:r>
            <a:r>
              <a:rPr lang="cs-CZ" sz="2000" dirty="0" smtClean="0"/>
              <a:t> </a:t>
            </a:r>
            <a:r>
              <a:rPr lang="en-AU" sz="2000" u="sng" dirty="0" smtClean="0">
                <a:hlinkClick r:id="rId6" tooltip="Video na vyžádání"/>
              </a:rPr>
              <a:t>Video </a:t>
            </a:r>
            <a:r>
              <a:rPr lang="en-AU" sz="2000" u="sng" dirty="0">
                <a:hlinkClick r:id="rId6" tooltip="Video na vyžádání"/>
              </a:rPr>
              <a:t>on demand</a:t>
            </a:r>
            <a:r>
              <a:rPr lang="en-AU" sz="2000" dirty="0"/>
              <a:t> (</a:t>
            </a:r>
            <a:r>
              <a:rPr lang="en-AU" sz="2000" dirty="0" err="1"/>
              <a:t>např</a:t>
            </a:r>
            <a:r>
              <a:rPr lang="en-AU" sz="2000" dirty="0"/>
              <a:t>. </a:t>
            </a:r>
            <a:r>
              <a:rPr lang="en-AU" sz="2000" u="sng" dirty="0">
                <a:hlinkClick r:id="rId7" tooltip="YouTube"/>
              </a:rPr>
              <a:t>YouTube</a:t>
            </a:r>
            <a:r>
              <a:rPr lang="en-AU" sz="2000" dirty="0"/>
              <a:t>). Pro </a:t>
            </a:r>
            <a:r>
              <a:rPr lang="en-AU" sz="2000" dirty="0" err="1"/>
              <a:t>streamování</a:t>
            </a:r>
            <a:r>
              <a:rPr lang="en-AU" sz="2000" dirty="0"/>
              <a:t> </a:t>
            </a:r>
            <a:r>
              <a:rPr lang="en-AU" sz="2000" dirty="0" err="1"/>
              <a:t>videa</a:t>
            </a:r>
            <a:r>
              <a:rPr lang="en-AU" sz="2000" dirty="0"/>
              <a:t> </a:t>
            </a:r>
            <a:r>
              <a:rPr lang="en-AU" sz="2000" dirty="0" err="1"/>
              <a:t>více</a:t>
            </a:r>
            <a:r>
              <a:rPr lang="en-AU" sz="2000" dirty="0"/>
              <a:t> </a:t>
            </a:r>
            <a:r>
              <a:rPr lang="en-AU" sz="2000" dirty="0" err="1"/>
              <a:t>uživatelům</a:t>
            </a:r>
            <a:r>
              <a:rPr lang="en-AU" sz="2000" dirty="0"/>
              <a:t> </a:t>
            </a:r>
            <a:r>
              <a:rPr lang="en-AU" sz="2000" dirty="0" err="1"/>
              <a:t>zároveň</a:t>
            </a:r>
            <a:r>
              <a:rPr lang="en-AU" sz="2000" dirty="0"/>
              <a:t> </a:t>
            </a:r>
            <a:r>
              <a:rPr lang="en-AU" sz="2000" dirty="0" err="1"/>
              <a:t>musí</a:t>
            </a:r>
            <a:r>
              <a:rPr lang="en-AU" sz="2000" dirty="0"/>
              <a:t> </a:t>
            </a:r>
            <a:r>
              <a:rPr lang="en-AU" sz="2000" dirty="0" err="1"/>
              <a:t>mít</a:t>
            </a:r>
            <a:r>
              <a:rPr lang="en-AU" sz="2000" dirty="0"/>
              <a:t> </a:t>
            </a:r>
            <a:r>
              <a:rPr lang="en-AU" sz="2000" dirty="0" err="1"/>
              <a:t>provozovatel</a:t>
            </a:r>
            <a:r>
              <a:rPr lang="en-AU" sz="2000" dirty="0"/>
              <a:t> k </a:t>
            </a:r>
            <a:r>
              <a:rPr lang="en-AU" sz="2000" dirty="0" err="1"/>
              <a:t>dispozici</a:t>
            </a:r>
            <a:r>
              <a:rPr lang="en-AU" sz="2000" dirty="0"/>
              <a:t> </a:t>
            </a:r>
            <a:r>
              <a:rPr lang="en-AU" sz="2000" dirty="0" err="1"/>
              <a:t>kromě</a:t>
            </a:r>
            <a:r>
              <a:rPr lang="en-AU" sz="2000" dirty="0"/>
              <a:t> </a:t>
            </a:r>
            <a:r>
              <a:rPr lang="en-AU" sz="2000" dirty="0" err="1"/>
              <a:t>obsahu</a:t>
            </a:r>
            <a:r>
              <a:rPr lang="en-AU" sz="2000" dirty="0"/>
              <a:t> </a:t>
            </a:r>
            <a:r>
              <a:rPr lang="en-AU" sz="2000" dirty="0" err="1"/>
              <a:t>také</a:t>
            </a:r>
            <a:r>
              <a:rPr lang="en-AU" sz="2000" dirty="0"/>
              <a:t> </a:t>
            </a:r>
            <a:r>
              <a:rPr lang="en-AU" sz="2000" dirty="0" err="1"/>
              <a:t>ještě</a:t>
            </a:r>
            <a:r>
              <a:rPr lang="en-AU" sz="2000" dirty="0"/>
              <a:t> </a:t>
            </a:r>
            <a:r>
              <a:rPr lang="en-AU" sz="2000" dirty="0" err="1"/>
              <a:t>streamovací</a:t>
            </a:r>
            <a:r>
              <a:rPr lang="en-AU" sz="2000" dirty="0"/>
              <a:t> </a:t>
            </a:r>
            <a:r>
              <a:rPr lang="en-AU" sz="2000" u="sng" dirty="0">
                <a:hlinkClick r:id="rId8" tooltip="Server"/>
              </a:rPr>
              <a:t>server</a:t>
            </a:r>
            <a:r>
              <a:rPr lang="en-AU" sz="2000" dirty="0"/>
              <a:t>, </a:t>
            </a:r>
            <a:r>
              <a:rPr lang="en-AU" sz="2000" dirty="0" err="1"/>
              <a:t>který</a:t>
            </a:r>
            <a:r>
              <a:rPr lang="en-AU" sz="2000" dirty="0"/>
              <a:t> </a:t>
            </a:r>
            <a:r>
              <a:rPr lang="en-AU" sz="2000" dirty="0" err="1"/>
              <a:t>zajišťuje</a:t>
            </a:r>
            <a:r>
              <a:rPr lang="en-AU" sz="2000" dirty="0"/>
              <a:t> </a:t>
            </a:r>
            <a:r>
              <a:rPr lang="en-AU" sz="2000" dirty="0" err="1"/>
              <a:t>komunikaci</a:t>
            </a:r>
            <a:r>
              <a:rPr lang="en-AU" sz="2000" dirty="0"/>
              <a:t> s </a:t>
            </a:r>
            <a:r>
              <a:rPr lang="en-AU" sz="2000" dirty="0" err="1"/>
              <a:t>cílovými</a:t>
            </a:r>
            <a:r>
              <a:rPr lang="en-AU" sz="2000" dirty="0"/>
              <a:t> </a:t>
            </a:r>
            <a:r>
              <a:rPr lang="en-AU" sz="2000" dirty="0" err="1"/>
              <a:t>počítači</a:t>
            </a:r>
            <a:r>
              <a:rPr lang="en-AU" sz="2000" dirty="0"/>
              <a:t> a </a:t>
            </a:r>
            <a:r>
              <a:rPr lang="en-AU" sz="2000" dirty="0" err="1"/>
              <a:t>plynulé</a:t>
            </a:r>
            <a:r>
              <a:rPr lang="en-AU" sz="2000" dirty="0"/>
              <a:t> </a:t>
            </a:r>
            <a:r>
              <a:rPr lang="en-AU" sz="2000" dirty="0" err="1"/>
              <a:t>vysílání</a:t>
            </a:r>
            <a:r>
              <a:rPr lang="en-AU" sz="2000" dirty="0"/>
              <a:t> dat</a:t>
            </a:r>
            <a:r>
              <a:rPr lang="en-AU" sz="2000" dirty="0" smtClean="0"/>
              <a:t>.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Amazon nabízí formou </a:t>
            </a:r>
            <a:r>
              <a:rPr lang="cs-CZ" sz="2000" dirty="0" err="1" smtClean="0"/>
              <a:t>streamingu</a:t>
            </a:r>
            <a:r>
              <a:rPr lang="cs-CZ" sz="2000" dirty="0" smtClean="0"/>
              <a:t> 700 000 titulů za 10 USD/měsíc</a:t>
            </a:r>
            <a:endParaRPr lang="cs-CZ" sz="2000" dirty="0"/>
          </a:p>
          <a:p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56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rámec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24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>
                <a:cs typeface="Times New Roman" pitchFamily="18" charset="0"/>
              </a:rPr>
              <a:t>Smlouva </a:t>
            </a:r>
            <a:r>
              <a:rPr lang="cs-CZ" altLang="cs-CZ" sz="2400" dirty="0">
                <a:cs typeface="Times New Roman" pitchFamily="18" charset="0"/>
              </a:rPr>
              <a:t>WIPO o právu autorském 1996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>
                <a:cs typeface="Times New Roman" pitchFamily="18" charset="0"/>
              </a:rPr>
              <a:t>Směrnice </a:t>
            </a:r>
            <a:r>
              <a:rPr lang="cs-CZ" altLang="cs-CZ" sz="2400" dirty="0">
                <a:cs typeface="Times New Roman" pitchFamily="18" charset="0"/>
              </a:rPr>
              <a:t>92/100/EHS o právu na pronájem a na půjčování 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>
                <a:cs typeface="Times New Roman" pitchFamily="18" charset="0"/>
              </a:rPr>
              <a:t>Směrnice </a:t>
            </a:r>
            <a:r>
              <a:rPr lang="cs-CZ" altLang="cs-CZ" sz="2400" dirty="0">
                <a:cs typeface="Times New Roman" pitchFamily="18" charset="0"/>
              </a:rPr>
              <a:t>29/2001 o harmonizaci některých aspektů práva autorského a práv souvisejících v informační společnosti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>
                <a:cs typeface="Times New Roman" pitchFamily="18" charset="0"/>
              </a:rPr>
              <a:t>Směrnice </a:t>
            </a:r>
            <a:r>
              <a:rPr lang="cs-CZ" altLang="cs-CZ" sz="2400" dirty="0">
                <a:cs typeface="Times New Roman" pitchFamily="18" charset="0"/>
              </a:rPr>
              <a:t>2012/28 o některých povolených způsobech užití osiřelých děl</a:t>
            </a:r>
          </a:p>
          <a:p>
            <a:endParaRPr lang="cs-CZ" altLang="cs-CZ" sz="2400" dirty="0" smtClean="0">
              <a:cs typeface="Times New Roman" pitchFamily="18" charset="0"/>
            </a:endParaRPr>
          </a:p>
          <a:p>
            <a:r>
              <a:rPr lang="cs-CZ" altLang="cs-CZ" sz="2400" dirty="0" smtClean="0">
                <a:cs typeface="Times New Roman" pitchFamily="18" charset="0"/>
              </a:rPr>
              <a:t>Autorský </a:t>
            </a:r>
            <a:r>
              <a:rPr lang="cs-CZ" altLang="cs-CZ" sz="2400" dirty="0">
                <a:cs typeface="Times New Roman" pitchFamily="18" charset="0"/>
              </a:rPr>
              <a:t>zákon č. 121/2000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74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Majetková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cs-CZ" sz="2400" dirty="0" smtClean="0"/>
              <a:t>právo </a:t>
            </a:r>
            <a:r>
              <a:rPr lang="cs-CZ" sz="2400" dirty="0"/>
              <a:t>na rozmnožování díla (§ 13),</a:t>
            </a:r>
          </a:p>
          <a:p>
            <a:pPr marL="514350" indent="-514350">
              <a:buFont typeface="+mj-lt"/>
              <a:buAutoNum type="alphaLcParenR"/>
            </a:pPr>
            <a:endParaRPr lang="cs-CZ" sz="24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/>
              <a:t>právo </a:t>
            </a:r>
            <a:r>
              <a:rPr lang="cs-CZ" sz="2400" dirty="0"/>
              <a:t>na </a:t>
            </a:r>
            <a:r>
              <a:rPr lang="cs-CZ" sz="2400" dirty="0" smtClean="0">
                <a:solidFill>
                  <a:srgbClr val="FF0000"/>
                </a:solidFill>
              </a:rPr>
              <a:t>rozšiřování</a:t>
            </a:r>
            <a:r>
              <a:rPr lang="cs-CZ" sz="2400" dirty="0" smtClean="0"/>
              <a:t> </a:t>
            </a:r>
            <a:r>
              <a:rPr lang="cs-CZ" sz="2400" dirty="0"/>
              <a:t>originálu nebo rozmnoženiny díla (§ 14),</a:t>
            </a:r>
          </a:p>
          <a:p>
            <a:pPr marL="514350" indent="-514350">
              <a:buFont typeface="+mj-lt"/>
              <a:buAutoNum type="alphaLcParenR"/>
            </a:pPr>
            <a:endParaRPr lang="cs-CZ" sz="24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/>
              <a:t>právo </a:t>
            </a:r>
            <a:r>
              <a:rPr lang="cs-CZ" sz="2400" dirty="0"/>
              <a:t>na pronájem originálu nebo rozmnoženiny díla (§ 15),</a:t>
            </a:r>
          </a:p>
          <a:p>
            <a:pPr marL="514350" indent="-514350">
              <a:buFont typeface="+mj-lt"/>
              <a:buAutoNum type="alphaLcParenR"/>
            </a:pPr>
            <a:endParaRPr lang="cs-CZ" sz="24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/>
              <a:t>právo </a:t>
            </a:r>
            <a:r>
              <a:rPr lang="cs-CZ" sz="2400" dirty="0"/>
              <a:t>na </a:t>
            </a:r>
            <a:r>
              <a:rPr lang="cs-CZ" sz="2400" dirty="0" smtClean="0">
                <a:solidFill>
                  <a:srgbClr val="FF0000"/>
                </a:solidFill>
              </a:rPr>
              <a:t>půjčování</a:t>
            </a:r>
            <a:r>
              <a:rPr lang="cs-CZ" sz="2400" dirty="0" smtClean="0"/>
              <a:t> </a:t>
            </a:r>
            <a:r>
              <a:rPr lang="cs-CZ" sz="2400" dirty="0"/>
              <a:t>originálu nebo rozmnoženiny díla (§ 16),</a:t>
            </a:r>
          </a:p>
          <a:p>
            <a:pPr marL="514350" indent="-514350">
              <a:buFont typeface="+mj-lt"/>
              <a:buAutoNum type="alphaLcParenR"/>
            </a:pPr>
            <a:endParaRPr lang="cs-CZ" sz="24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/>
              <a:t>právo </a:t>
            </a:r>
            <a:r>
              <a:rPr lang="cs-CZ" sz="2400" dirty="0"/>
              <a:t>na vystavování originálu nebo rozmnoženiny díla (§ 17),</a:t>
            </a:r>
          </a:p>
          <a:p>
            <a:pPr marL="514350" indent="-514350">
              <a:buFont typeface="+mj-lt"/>
              <a:buAutoNum type="alphaLcParenR"/>
            </a:pPr>
            <a:endParaRPr lang="cs-CZ" sz="24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/>
              <a:t>právo </a:t>
            </a:r>
            <a:r>
              <a:rPr lang="cs-CZ" sz="2400" dirty="0"/>
              <a:t>na </a:t>
            </a:r>
            <a:r>
              <a:rPr lang="cs-CZ" sz="2400" dirty="0" smtClean="0">
                <a:solidFill>
                  <a:srgbClr val="FF0000"/>
                </a:solidFill>
              </a:rPr>
              <a:t>sdělování</a:t>
            </a:r>
            <a:r>
              <a:rPr lang="cs-CZ" sz="2400" dirty="0" smtClean="0"/>
              <a:t> </a:t>
            </a:r>
            <a:r>
              <a:rPr lang="cs-CZ" sz="2400" dirty="0"/>
              <a:t>díla </a:t>
            </a:r>
            <a:r>
              <a:rPr lang="cs-CZ" sz="2400" dirty="0" smtClean="0"/>
              <a:t>veřejnosti </a:t>
            </a:r>
            <a:r>
              <a:rPr lang="cs-CZ" sz="2400" dirty="0"/>
              <a:t>(§ 18</a:t>
            </a:r>
            <a:r>
              <a:rPr lang="cs-CZ" sz="2400" dirty="0" smtClean="0"/>
              <a:t>).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B0441-1059-44DF-83DF-080FA23CA09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200289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6">
      <a:dk1>
        <a:srgbClr val="1B4445"/>
      </a:dk1>
      <a:lt1>
        <a:srgbClr val="FFFFFF"/>
      </a:lt1>
      <a:dk2>
        <a:srgbClr val="006666"/>
      </a:dk2>
      <a:lt2>
        <a:srgbClr val="009999"/>
      </a:lt2>
      <a:accent1>
        <a:srgbClr val="D3E8E9"/>
      </a:accent1>
      <a:accent2>
        <a:srgbClr val="FF9999"/>
      </a:accent2>
      <a:accent3>
        <a:srgbClr val="FFFFFF"/>
      </a:accent3>
      <a:accent4>
        <a:srgbClr val="15393A"/>
      </a:accent4>
      <a:accent5>
        <a:srgbClr val="E6F2F2"/>
      </a:accent5>
      <a:accent6>
        <a:srgbClr val="E78A8A"/>
      </a:accent6>
      <a:hlink>
        <a:srgbClr val="FF0066"/>
      </a:hlink>
      <a:folHlink>
        <a:srgbClr val="494E51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3">
        <a:dk1>
          <a:srgbClr val="003300"/>
        </a:dk1>
        <a:lt1>
          <a:srgbClr val="FFFFFF"/>
        </a:lt1>
        <a:dk2>
          <a:srgbClr val="006600"/>
        </a:dk2>
        <a:lt2>
          <a:srgbClr val="008000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2A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4">
        <a:dk1>
          <a:srgbClr val="003366"/>
        </a:dk1>
        <a:lt1>
          <a:srgbClr val="FFFFFF"/>
        </a:lt1>
        <a:dk2>
          <a:srgbClr val="006666"/>
        </a:dk2>
        <a:lt2>
          <a:srgbClr val="009999"/>
        </a:lt2>
        <a:accent1>
          <a:srgbClr val="D8E36B"/>
        </a:accent1>
        <a:accent2>
          <a:srgbClr val="FF9999"/>
        </a:accent2>
        <a:accent3>
          <a:srgbClr val="FFFFFF"/>
        </a:accent3>
        <a:accent4>
          <a:srgbClr val="002A56"/>
        </a:accent4>
        <a:accent5>
          <a:srgbClr val="E9EFBA"/>
        </a:accent5>
        <a:accent6>
          <a:srgbClr val="E78A8A"/>
        </a:accent6>
        <a:hlink>
          <a:srgbClr val="FF0066"/>
        </a:hlink>
        <a:folHlink>
          <a:srgbClr val="494E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5">
        <a:dk1>
          <a:srgbClr val="1B4445"/>
        </a:dk1>
        <a:lt1>
          <a:srgbClr val="FFFFFF"/>
        </a:lt1>
        <a:dk2>
          <a:srgbClr val="006666"/>
        </a:dk2>
        <a:lt2>
          <a:srgbClr val="009999"/>
        </a:lt2>
        <a:accent1>
          <a:srgbClr val="D8E36B"/>
        </a:accent1>
        <a:accent2>
          <a:srgbClr val="FF9999"/>
        </a:accent2>
        <a:accent3>
          <a:srgbClr val="FFFFFF"/>
        </a:accent3>
        <a:accent4>
          <a:srgbClr val="15393A"/>
        </a:accent4>
        <a:accent5>
          <a:srgbClr val="E9EFBA"/>
        </a:accent5>
        <a:accent6>
          <a:srgbClr val="E78A8A"/>
        </a:accent6>
        <a:hlink>
          <a:srgbClr val="FF0066"/>
        </a:hlink>
        <a:folHlink>
          <a:srgbClr val="494E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6">
        <a:dk1>
          <a:srgbClr val="1B4445"/>
        </a:dk1>
        <a:lt1>
          <a:srgbClr val="FFFFFF"/>
        </a:lt1>
        <a:dk2>
          <a:srgbClr val="006666"/>
        </a:dk2>
        <a:lt2>
          <a:srgbClr val="009999"/>
        </a:lt2>
        <a:accent1>
          <a:srgbClr val="D3E8E9"/>
        </a:accent1>
        <a:accent2>
          <a:srgbClr val="FF9999"/>
        </a:accent2>
        <a:accent3>
          <a:srgbClr val="FFFFFF"/>
        </a:accent3>
        <a:accent4>
          <a:srgbClr val="15393A"/>
        </a:accent4>
        <a:accent5>
          <a:srgbClr val="E6F2F2"/>
        </a:accent5>
        <a:accent6>
          <a:srgbClr val="E78A8A"/>
        </a:accent6>
        <a:hlink>
          <a:srgbClr val="FF0066"/>
        </a:hlink>
        <a:folHlink>
          <a:srgbClr val="494E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9542</TotalTime>
  <Words>2232</Words>
  <Application>Microsoft Office PowerPoint</Application>
  <PresentationFormat>Předvádění na obrazovce (4:3)</PresentationFormat>
  <Paragraphs>406</Paragraphs>
  <Slides>42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8" baseType="lpstr">
      <vt:lpstr>Arial</vt:lpstr>
      <vt:lpstr>Arial Narrow</vt:lpstr>
      <vt:lpstr>Calibri</vt:lpstr>
      <vt:lpstr>Times New Roman</vt:lpstr>
      <vt:lpstr>Wingdings</vt:lpstr>
      <vt:lpstr>Výchozí návrh</vt:lpstr>
      <vt:lpstr>Vývoj autorského zákona k e-knihám a e-knihy v Koncepci knihoven ČR</vt:lpstr>
      <vt:lpstr>Hlavní témata</vt:lpstr>
      <vt:lpstr>E-kniha a půjčování e-knih</vt:lpstr>
      <vt:lpstr>Víme, co je e-kniha?</vt:lpstr>
      <vt:lpstr>Definice e-knihy (IFLA)</vt:lpstr>
      <vt:lpstr>Co je e-výpůjčka (IFLA)</vt:lpstr>
      <vt:lpstr>Obsah pojmu e-kniha  a e-výpůjčka se vyvíjí, mění</vt:lpstr>
      <vt:lpstr>Legislativní rámec</vt:lpstr>
      <vt:lpstr>Majetková práva</vt:lpstr>
      <vt:lpstr>P-kniha a e-kniha</vt:lpstr>
      <vt:lpstr>E-knihy NELZE</vt:lpstr>
      <vt:lpstr>Problematika vyčerpání práv</vt:lpstr>
      <vt:lpstr>E-knihy: hledání nové rovnováhy</vt:lpstr>
      <vt:lpstr>Národní a mezinárodní aktivity k problematice e-půjčování</vt:lpstr>
      <vt:lpstr>Neexistuje jeden pohled</vt:lpstr>
      <vt:lpstr>Velká Británie</vt:lpstr>
      <vt:lpstr>Austrálie</vt:lpstr>
      <vt:lpstr>Jednání WIPO</vt:lpstr>
      <vt:lpstr>Doporučení EK o digitalizaci kulturního materiálu a jeho dostupnosti on-line a o uchovávání digitálních záznamů</vt:lpstr>
      <vt:lpstr>EBLIDA -  petice Právo na e-čtení</vt:lpstr>
      <vt:lpstr>Požadavky EBLIDA</vt:lpstr>
      <vt:lpstr>Zásady IFLA pro e-výpůjčky</vt:lpstr>
      <vt:lpstr>Rozhodnutí Evropského soudního dvora C-117-13</vt:lpstr>
      <vt:lpstr>Nizozemsko - Evropský soudní dvůr</vt:lpstr>
      <vt:lpstr>Novela autorského zákona 121/2000</vt:lpstr>
      <vt:lpstr>Novela legislativy povinného výtisku</vt:lpstr>
      <vt:lpstr>Osiřelá díla </vt:lpstr>
      <vt:lpstr>Co je osiřelé dílo</vt:lpstr>
      <vt:lpstr>Důsledné vyhledávání</vt:lpstr>
      <vt:lpstr>Licence pro užití osiřelých děl</vt:lpstr>
      <vt:lpstr>Rozšířená kolektivní správa</vt:lpstr>
      <vt:lpstr>Rozšířená kolektivní správa </vt:lpstr>
      <vt:lpstr>Rozdělení vydavatelské produkce e-knih pro účely AZ</vt:lpstr>
      <vt:lpstr>Rozdělení produkce e-knih</vt:lpstr>
      <vt:lpstr>Registr děl nedostupných na trhu</vt:lpstr>
      <vt:lpstr>Registr děl nedostupných na trhu</vt:lpstr>
      <vt:lpstr>Provoz registru</vt:lpstr>
      <vt:lpstr>Zpřístupnění děl nedostupných na trhu</vt:lpstr>
      <vt:lpstr>Jednotná digitální knihovna (koncept)</vt:lpstr>
      <vt:lpstr>Registr a Jednotná digitální knihovna</vt:lpstr>
      <vt:lpstr>Na závěr</vt:lpstr>
      <vt:lpstr>Vývoj autorského zákona k e-knihám a e-knihy v Koncepci knihoven ČR</vt:lpstr>
    </vt:vector>
  </TitlesOfParts>
  <Company>Národní knihovna ČR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Zdenek Matušík</dc:creator>
  <cp:lastModifiedBy>Richter Vít</cp:lastModifiedBy>
  <cp:revision>288</cp:revision>
  <cp:lastPrinted>2014-09-30T06:00:12Z</cp:lastPrinted>
  <dcterms:created xsi:type="dcterms:W3CDTF">2006-08-11T07:19:40Z</dcterms:created>
  <dcterms:modified xsi:type="dcterms:W3CDTF">2014-10-07T07:13:52Z</dcterms:modified>
</cp:coreProperties>
</file>