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</p:sldMasterIdLst>
  <p:sldIdLst>
    <p:sldId id="267" r:id="rId4"/>
    <p:sldId id="292" r:id="rId5"/>
    <p:sldId id="302" r:id="rId6"/>
    <p:sldId id="298" r:id="rId7"/>
    <p:sldId id="301" r:id="rId8"/>
    <p:sldId id="306" r:id="rId9"/>
    <p:sldId id="305" r:id="rId10"/>
    <p:sldId id="269" r:id="rId11"/>
    <p:sldId id="307" r:id="rId12"/>
    <p:sldId id="303" r:id="rId13"/>
    <p:sldId id="304" r:id="rId14"/>
    <p:sldId id="296" r:id="rId15"/>
    <p:sldId id="295" r:id="rId16"/>
    <p:sldId id="289" r:id="rId17"/>
    <p:sldId id="308" r:id="rId18"/>
    <p:sldId id="286" r:id="rId19"/>
    <p:sldId id="281" r:id="rId20"/>
    <p:sldId id="278" r:id="rId21"/>
    <p:sldId id="299" r:id="rId22"/>
    <p:sldId id="265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57" autoAdjust="0"/>
  </p:normalViewPr>
  <p:slideViewPr>
    <p:cSldViewPr>
      <p:cViewPr>
        <p:scale>
          <a:sx n="100" d="100"/>
          <a:sy n="100" d="100"/>
        </p:scale>
        <p:origin x="-1944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2692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432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591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4A7FB-0CFA-4DF2-AF66-3B0290F57A7F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52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CE4C9-7675-43CB-B396-632A6664A5F3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47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377AE-BA3F-4CBC-A99F-920F69D5893D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615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7A160-A815-4547-9410-1BDC83E8A987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954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60308-5D69-42ED-B8DC-28D2368F5F80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4023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9C598-077B-434C-A86A-5C57D9774A36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5798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5E8A8-B7B7-41DD-BC45-DDA09818D3A8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39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0AFB5-E6A7-418F-8368-B43A40421941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67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31257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ED5A2-9ED9-4373-82CD-AC9216F4D8CD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4564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EBFC5-611B-4AF0-98D2-96186CB9026F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5437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7AFC-E937-49B6-885F-9FAAE76F36A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1430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7201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4504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9736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5530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9084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0835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84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7810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2450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8925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6800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31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5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40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407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1320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042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6606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52610-1B17-4CD8-A06A-3EF9C8BDBA81}" type="datetimeFigureOut">
              <a:rPr lang="cs-CZ" smtClean="0"/>
              <a:t>16.10.2014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6CC65-CFA2-4044-9E45-C7D26D8301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66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166DB0F-5DC1-4922-93DF-69F68C6C9233}" type="slidenum">
              <a:rPr lang="cs-CZ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cs-CZ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78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52610-1B17-4CD8-A06A-3EF9C8BDBA8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16.10.2014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6CC65-CFA2-4044-9E45-C7D26D830122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53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deposit-test.nkp.cz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deposit.nkp.cz/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artin.zizala@nkp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knihovna.nkp.cz/knihovna141/141055.htm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1412776"/>
            <a:ext cx="8136904" cy="46805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3200" dirty="0" smtClean="0"/>
              <a:t>Aktuální stav a vývoj v projektu NAKI</a:t>
            </a:r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2800" b="1" i="1" dirty="0" smtClean="0"/>
              <a:t>„Správa elektronických publikací v síti knihoven ČR“</a:t>
            </a:r>
            <a:br>
              <a:rPr lang="cs-CZ" sz="2800" b="1" i="1" dirty="0" smtClean="0"/>
            </a:br>
            <a:r>
              <a:rPr lang="cs-CZ" sz="3600" b="1" dirty="0">
                <a:solidFill>
                  <a:srgbClr val="D42E12"/>
                </a:solidFill>
              </a:rPr>
              <a:t/>
            </a:r>
            <a:br>
              <a:rPr lang="cs-CZ" sz="3600" b="1" dirty="0">
                <a:solidFill>
                  <a:srgbClr val="D42E12"/>
                </a:solidFill>
              </a:rPr>
            </a:br>
            <a:r>
              <a:rPr lang="cs-CZ" sz="2800" b="1" dirty="0" smtClean="0"/>
              <a:t>Mgr. Martin Žížala</a:t>
            </a:r>
            <a:br>
              <a:rPr lang="cs-CZ" sz="2800" b="1" dirty="0" smtClean="0"/>
            </a:br>
            <a:r>
              <a:rPr lang="cs-CZ" sz="2400" dirty="0" smtClean="0"/>
              <a:t>Oddělení doplňování domácích dokumentů NK ČR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589240"/>
            <a:ext cx="6400800" cy="49560"/>
          </a:xfrm>
        </p:spPr>
        <p:txBody>
          <a:bodyPr>
            <a:normAutofit fontScale="25000" lnSpcReduction="20000"/>
          </a:bodyPr>
          <a:lstStyle/>
          <a:p>
            <a:endParaRPr lang="cs-CZ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endParaRPr lang="cs-CZ" dirty="0"/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93828"/>
            <a:ext cx="1080120" cy="774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61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480720" cy="679005"/>
          </a:xfrm>
        </p:spPr>
        <p:txBody>
          <a:bodyPr>
            <a:noAutofit/>
          </a:bodyPr>
          <a:lstStyle/>
          <a:p>
            <a:r>
              <a:rPr lang="cs-CZ" sz="3600" b="1" dirty="0" smtClean="0">
                <a:solidFill>
                  <a:prstClr val="black"/>
                </a:solidFill>
              </a:rPr>
              <a:t>Knihovnická oblast projektu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1268760"/>
            <a:ext cx="8352928" cy="5328592"/>
          </a:xfrm>
        </p:spPr>
        <p:txBody>
          <a:bodyPr anchor="ctr">
            <a:normAutofit/>
          </a:bodyPr>
          <a:lstStyle/>
          <a:p>
            <a:pPr marL="514350" lvl="1" indent="-514350" algn="l">
              <a:buFont typeface="+mj-lt"/>
              <a:buAutoNum type="arabicPeriod"/>
            </a:pPr>
            <a:r>
              <a:rPr lang="cs-CZ" sz="2600" dirty="0" smtClean="0">
                <a:solidFill>
                  <a:prstClr val="black"/>
                </a:solidFill>
              </a:rPr>
              <a:t>navrhnout </a:t>
            </a:r>
            <a:r>
              <a:rPr lang="cs-CZ" sz="2600" dirty="0">
                <a:solidFill>
                  <a:prstClr val="black"/>
                </a:solidFill>
              </a:rPr>
              <a:t>metodiku pro </a:t>
            </a:r>
            <a:r>
              <a:rPr lang="cs-CZ" sz="2600" b="1" dirty="0" smtClean="0">
                <a:solidFill>
                  <a:prstClr val="black"/>
                </a:solidFill>
              </a:rPr>
              <a:t>bibliografický popis elektronických publikací</a:t>
            </a:r>
            <a:r>
              <a:rPr lang="cs-CZ" sz="2600" dirty="0" smtClean="0">
                <a:solidFill>
                  <a:prstClr val="black"/>
                </a:solidFill>
              </a:rPr>
              <a:t> - tým řešitelů Mgr. Edity </a:t>
            </a:r>
            <a:r>
              <a:rPr lang="cs-CZ" sz="2600" dirty="0" err="1" smtClean="0">
                <a:solidFill>
                  <a:prstClr val="black"/>
                </a:solidFill>
              </a:rPr>
              <a:t>Lichtenbergové</a:t>
            </a:r>
            <a:endParaRPr lang="cs-CZ" sz="2600" dirty="0" smtClean="0">
              <a:solidFill>
                <a:prstClr val="black"/>
              </a:solidFill>
            </a:endParaRPr>
          </a:p>
          <a:p>
            <a:pPr marL="540000" lvl="2" indent="-342900" algn="l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prstClr val="black"/>
                </a:solidFill>
              </a:rPr>
              <a:t>článek </a:t>
            </a:r>
            <a:r>
              <a:rPr lang="cs-CZ" i="1" dirty="0" smtClean="0">
                <a:solidFill>
                  <a:prstClr val="black"/>
                </a:solidFill>
              </a:rPr>
              <a:t>„</a:t>
            </a:r>
            <a:r>
              <a:rPr lang="cs-CZ" i="1" dirty="0">
                <a:solidFill>
                  <a:prstClr val="black"/>
                </a:solidFill>
              </a:rPr>
              <a:t>Katalogizace </a:t>
            </a:r>
            <a:r>
              <a:rPr lang="cs-CZ" i="1" dirty="0" smtClean="0">
                <a:solidFill>
                  <a:prstClr val="black"/>
                </a:solidFill>
              </a:rPr>
              <a:t>elektronických </a:t>
            </a:r>
            <a:r>
              <a:rPr lang="cs-CZ" i="1" dirty="0">
                <a:solidFill>
                  <a:prstClr val="black"/>
                </a:solidFill>
              </a:rPr>
              <a:t>publikací v kontextu nových popisných standardů RDA a FRBR“</a:t>
            </a:r>
            <a:r>
              <a:rPr lang="cs-CZ" dirty="0">
                <a:solidFill>
                  <a:prstClr val="black"/>
                </a:solidFill>
              </a:rPr>
              <a:t> </a:t>
            </a:r>
            <a:r>
              <a:rPr lang="cs-CZ" dirty="0" smtClean="0">
                <a:solidFill>
                  <a:prstClr val="black"/>
                </a:solidFill>
              </a:rPr>
              <a:t>bude </a:t>
            </a:r>
            <a:r>
              <a:rPr lang="cs-CZ" dirty="0">
                <a:solidFill>
                  <a:prstClr val="black"/>
                </a:solidFill>
              </a:rPr>
              <a:t>zveřejněn v </a:t>
            </a:r>
            <a:r>
              <a:rPr lang="cs-CZ" dirty="0" smtClean="0">
                <a:solidFill>
                  <a:prstClr val="black"/>
                </a:solidFill>
              </a:rPr>
              <a:t>druhém čísle </a:t>
            </a:r>
            <a:r>
              <a:rPr lang="cs-CZ" dirty="0">
                <a:solidFill>
                  <a:prstClr val="black"/>
                </a:solidFill>
              </a:rPr>
              <a:t>časopisu Knihovna </a:t>
            </a:r>
            <a:r>
              <a:rPr lang="cs-CZ" dirty="0" smtClean="0">
                <a:solidFill>
                  <a:prstClr val="black"/>
                </a:solidFill>
              </a:rPr>
              <a:t>- </a:t>
            </a:r>
            <a:r>
              <a:rPr lang="cs-CZ" dirty="0">
                <a:solidFill>
                  <a:prstClr val="black"/>
                </a:solidFill>
              </a:rPr>
              <a:t>knihovnická </a:t>
            </a:r>
            <a:r>
              <a:rPr lang="cs-CZ" dirty="0" smtClean="0">
                <a:solidFill>
                  <a:prstClr val="black"/>
                </a:solidFill>
              </a:rPr>
              <a:t>revue (2014/2)</a:t>
            </a:r>
          </a:p>
          <a:p>
            <a:pPr marL="540000" lvl="2" indent="-342900" algn="l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prstClr val="black"/>
                </a:solidFill>
              </a:rPr>
              <a:t>metodika </a:t>
            </a:r>
            <a:r>
              <a:rPr lang="cs-CZ" i="1" dirty="0" smtClean="0">
                <a:solidFill>
                  <a:prstClr val="black"/>
                </a:solidFill>
              </a:rPr>
              <a:t>„</a:t>
            </a:r>
            <a:r>
              <a:rPr lang="cs-CZ" i="1" dirty="0">
                <a:solidFill>
                  <a:prstClr val="black"/>
                </a:solidFill>
              </a:rPr>
              <a:t>Katalogizace elektronických publikací </a:t>
            </a:r>
            <a:r>
              <a:rPr lang="cs-CZ" i="1" dirty="0" smtClean="0">
                <a:solidFill>
                  <a:prstClr val="black"/>
                </a:solidFill>
              </a:rPr>
              <a:t>- </a:t>
            </a:r>
            <a:r>
              <a:rPr lang="cs-CZ" i="1" dirty="0">
                <a:solidFill>
                  <a:prstClr val="black"/>
                </a:solidFill>
              </a:rPr>
              <a:t>neperiodických monografií podle RDA ve formátu MARC </a:t>
            </a:r>
            <a:r>
              <a:rPr lang="cs-CZ" i="1" dirty="0" smtClean="0">
                <a:solidFill>
                  <a:prstClr val="black"/>
                </a:solidFill>
              </a:rPr>
              <a:t>21“ </a:t>
            </a:r>
            <a:r>
              <a:rPr lang="cs-CZ" dirty="0" smtClean="0">
                <a:solidFill>
                  <a:prstClr val="black"/>
                </a:solidFill>
              </a:rPr>
              <a:t>byla dopisem </a:t>
            </a:r>
            <a:r>
              <a:rPr lang="cs-CZ" dirty="0">
                <a:solidFill>
                  <a:prstClr val="black"/>
                </a:solidFill>
              </a:rPr>
              <a:t>ze dne 10. 9. 2014 </a:t>
            </a:r>
            <a:r>
              <a:rPr lang="cs-CZ" dirty="0" smtClean="0">
                <a:solidFill>
                  <a:prstClr val="black"/>
                </a:solidFill>
              </a:rPr>
              <a:t>přijata </a:t>
            </a:r>
            <a:r>
              <a:rPr lang="cs-CZ" dirty="0">
                <a:solidFill>
                  <a:prstClr val="black"/>
                </a:solidFill>
              </a:rPr>
              <a:t>MK </a:t>
            </a:r>
            <a:r>
              <a:rPr lang="cs-CZ" dirty="0" smtClean="0">
                <a:solidFill>
                  <a:prstClr val="black"/>
                </a:solidFill>
              </a:rPr>
              <a:t>k certifikaci</a:t>
            </a:r>
          </a:p>
          <a:p>
            <a:pPr marL="514350" lvl="1" indent="-514350" algn="l">
              <a:buAutoNum type="arabicPeriod" startAt="2"/>
            </a:pPr>
            <a:r>
              <a:rPr lang="cs-CZ" sz="2600" dirty="0" smtClean="0">
                <a:solidFill>
                  <a:prstClr val="black"/>
                </a:solidFill>
              </a:rPr>
              <a:t>vyřešit </a:t>
            </a:r>
            <a:r>
              <a:rPr lang="cs-CZ" sz="2600" b="1" dirty="0" smtClean="0">
                <a:solidFill>
                  <a:prstClr val="black"/>
                </a:solidFill>
              </a:rPr>
              <a:t>sběr a zpracování e-publikací</a:t>
            </a:r>
            <a:r>
              <a:rPr lang="cs-CZ" sz="2600" dirty="0" smtClean="0">
                <a:solidFill>
                  <a:prstClr val="black"/>
                </a:solidFill>
              </a:rPr>
              <a:t> (e-knih, e-periodik, el. předloh tištěných publikací) </a:t>
            </a:r>
            <a:r>
              <a:rPr lang="en-US" sz="2600" dirty="0" smtClean="0">
                <a:solidFill>
                  <a:prstClr val="black"/>
                </a:solidFill>
              </a:rPr>
              <a:t>=&gt;</a:t>
            </a:r>
            <a:r>
              <a:rPr lang="cs-CZ" sz="2600" dirty="0" smtClean="0">
                <a:solidFill>
                  <a:prstClr val="black"/>
                </a:solidFill>
              </a:rPr>
              <a:t> proběhlo úspěšné testování jejich průchodu linkou zpracování NK ČR</a:t>
            </a: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81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480720" cy="679005"/>
          </a:xfrm>
        </p:spPr>
        <p:txBody>
          <a:bodyPr>
            <a:noAutofit/>
          </a:bodyPr>
          <a:lstStyle/>
          <a:p>
            <a:r>
              <a:rPr lang="cs-CZ" sz="3600" b="1" dirty="0" smtClean="0">
                <a:solidFill>
                  <a:prstClr val="black"/>
                </a:solidFill>
              </a:rPr>
              <a:t>Technologický rámec projektu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268760"/>
            <a:ext cx="8065268" cy="5328592"/>
          </a:xfrm>
        </p:spPr>
        <p:txBody>
          <a:bodyPr anchor="ctr">
            <a:normAutofit/>
          </a:bodyPr>
          <a:lstStyle/>
          <a:p>
            <a:pPr marL="514350" lvl="1" indent="-514350" algn="l">
              <a:buFont typeface="+mj-lt"/>
              <a:buAutoNum type="arabicPeriod"/>
            </a:pPr>
            <a:r>
              <a:rPr lang="cs-CZ" sz="2600" dirty="0" smtClean="0">
                <a:solidFill>
                  <a:prstClr val="black"/>
                </a:solidFill>
              </a:rPr>
              <a:t>vytvořit </a:t>
            </a:r>
            <a:r>
              <a:rPr lang="cs-CZ" sz="2600" b="1" dirty="0" smtClean="0">
                <a:solidFill>
                  <a:prstClr val="black"/>
                </a:solidFill>
              </a:rPr>
              <a:t>systém </a:t>
            </a:r>
            <a:r>
              <a:rPr lang="cs-CZ" sz="2600" b="1" dirty="0">
                <a:solidFill>
                  <a:prstClr val="black"/>
                </a:solidFill>
              </a:rPr>
              <a:t>e-Deposit</a:t>
            </a:r>
            <a:r>
              <a:rPr lang="cs-CZ" sz="2600" dirty="0">
                <a:solidFill>
                  <a:prstClr val="black"/>
                </a:solidFill>
              </a:rPr>
              <a:t> a propojit ho s dalšími zdroji </a:t>
            </a:r>
            <a:r>
              <a:rPr lang="cs-CZ" sz="2600" dirty="0" smtClean="0">
                <a:solidFill>
                  <a:prstClr val="black"/>
                </a:solidFill>
              </a:rPr>
              <a:t>(knihovní systém </a:t>
            </a:r>
            <a:r>
              <a:rPr lang="cs-CZ" sz="2600" dirty="0" err="1" smtClean="0">
                <a:solidFill>
                  <a:prstClr val="black"/>
                </a:solidFill>
              </a:rPr>
              <a:t>Aleph</a:t>
            </a:r>
            <a:r>
              <a:rPr lang="cs-CZ" sz="2600" dirty="0">
                <a:solidFill>
                  <a:prstClr val="black"/>
                </a:solidFill>
              </a:rPr>
              <a:t>, </a:t>
            </a:r>
            <a:r>
              <a:rPr lang="cs-CZ" sz="2600" dirty="0" smtClean="0">
                <a:solidFill>
                  <a:prstClr val="black"/>
                </a:solidFill>
              </a:rPr>
              <a:t>systém Kramerius), což umožní přijímání, zpracování, sdílení a další zpřístupňování e-publikací v knihovní </a:t>
            </a:r>
            <a:r>
              <a:rPr lang="cs-CZ" sz="2600" dirty="0">
                <a:solidFill>
                  <a:prstClr val="black"/>
                </a:solidFill>
              </a:rPr>
              <a:t>síti </a:t>
            </a:r>
            <a:r>
              <a:rPr lang="cs-CZ" sz="2600" dirty="0" smtClean="0">
                <a:solidFill>
                  <a:prstClr val="black"/>
                </a:solidFill>
              </a:rPr>
              <a:t>ČR</a:t>
            </a:r>
          </a:p>
          <a:p>
            <a:pPr marL="720000" lvl="1" indent="-514350" algn="l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testovací verze aplikace </a:t>
            </a:r>
            <a:r>
              <a:rPr lang="cs-CZ" sz="2400" dirty="0">
                <a:solidFill>
                  <a:prstClr val="black"/>
                </a:solidFill>
              </a:rPr>
              <a:t>na </a:t>
            </a:r>
            <a:r>
              <a:rPr lang="cs-CZ" sz="2400" dirty="0">
                <a:solidFill>
                  <a:prstClr val="black"/>
                </a:solidFill>
                <a:hlinkClick r:id="rId2"/>
              </a:rPr>
              <a:t>http://edeposit-test.nkp.cz</a:t>
            </a:r>
            <a:r>
              <a:rPr lang="cs-CZ" sz="2400" dirty="0" smtClean="0">
                <a:solidFill>
                  <a:prstClr val="black"/>
                </a:solidFill>
                <a:hlinkClick r:id="rId2"/>
              </a:rPr>
              <a:t>/</a:t>
            </a:r>
            <a:r>
              <a:rPr lang="cs-CZ" sz="2600" dirty="0" smtClean="0">
                <a:solidFill>
                  <a:prstClr val="black"/>
                </a:solidFill>
              </a:rPr>
              <a:t> </a:t>
            </a:r>
          </a:p>
          <a:p>
            <a:pPr marL="720000" lvl="1" indent="-514350" algn="l">
              <a:buFont typeface="Arial" panose="020B0604020202020204" pitchFamily="34" charset="0"/>
              <a:buChar char="•"/>
            </a:pPr>
            <a:r>
              <a:rPr lang="cs-CZ" sz="2400" kern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leden 2015 - plánované spuštění pilotního provozu systému e-Deposit v plné otevřené </a:t>
            </a:r>
            <a:r>
              <a:rPr lang="cs-CZ" sz="2400" kern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podobě</a:t>
            </a:r>
            <a:endParaRPr lang="cs-CZ" sz="2600" dirty="0" smtClean="0">
              <a:solidFill>
                <a:prstClr val="black"/>
              </a:solidFill>
            </a:endParaRPr>
          </a:p>
          <a:p>
            <a:pPr marL="514350" lvl="1" indent="-514350" algn="l">
              <a:buAutoNum type="arabicPeriod" startAt="2"/>
            </a:pPr>
            <a:r>
              <a:rPr lang="cs-CZ" sz="2600" dirty="0" smtClean="0">
                <a:solidFill>
                  <a:prstClr val="black"/>
                </a:solidFill>
              </a:rPr>
              <a:t>zajistit </a:t>
            </a:r>
            <a:r>
              <a:rPr lang="cs-CZ" sz="2600" b="1" dirty="0" smtClean="0">
                <a:solidFill>
                  <a:prstClr val="black"/>
                </a:solidFill>
              </a:rPr>
              <a:t>archivaci a dlouhodobou ochranu dokumentů (LTP</a:t>
            </a:r>
            <a:r>
              <a:rPr lang="cs-CZ" sz="2600" dirty="0" smtClean="0">
                <a:solidFill>
                  <a:prstClr val="black"/>
                </a:solidFill>
              </a:rPr>
              <a:t>) ve spolupráci s projektem Národní digitální knihovny (NDK)</a:t>
            </a: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90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336704" cy="732757"/>
          </a:xfrm>
        </p:spPr>
        <p:txBody>
          <a:bodyPr>
            <a:normAutofit/>
          </a:bodyPr>
          <a:lstStyle/>
          <a:p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340768"/>
            <a:ext cx="7778353" cy="5112568"/>
          </a:xfrm>
        </p:spPr>
        <p:txBody>
          <a:bodyPr>
            <a:normAutofit/>
          </a:bodyPr>
          <a:lstStyle/>
          <a:p>
            <a:pPr lvl="0" algn="l">
              <a:spcAft>
                <a:spcPts val="600"/>
              </a:spcAft>
            </a:pPr>
            <a:endParaRPr lang="cs-CZ" sz="2800" i="1" dirty="0" smtClean="0">
              <a:solidFill>
                <a:prstClr val="black"/>
              </a:solidFill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4" t="9277" r="10893" b="6590"/>
          <a:stretch/>
        </p:blipFill>
        <p:spPr bwMode="auto">
          <a:xfrm>
            <a:off x="0" y="-2361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917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768752" cy="948781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Proces příjmu a zpracování e-publikací</a:t>
            </a:r>
            <a:endParaRPr lang="cs-CZ" sz="32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556792"/>
            <a:ext cx="7778353" cy="4896544"/>
          </a:xfrm>
        </p:spPr>
        <p:txBody>
          <a:bodyPr>
            <a:normAutofit fontScale="85000" lnSpcReduction="10000"/>
          </a:bodyPr>
          <a:lstStyle/>
          <a:p>
            <a:pPr lvl="0" algn="l">
              <a:spcAft>
                <a:spcPts val="600"/>
              </a:spcAft>
            </a:pPr>
            <a:r>
              <a:rPr lang="cs-CZ" sz="2800" i="1" dirty="0">
                <a:solidFill>
                  <a:prstClr val="black"/>
                </a:solidFill>
              </a:rPr>
              <a:t>	</a:t>
            </a:r>
            <a:r>
              <a:rPr lang="cs-CZ" sz="2800" i="1" u="sng" dirty="0" smtClean="0">
                <a:solidFill>
                  <a:prstClr val="black"/>
                </a:solidFill>
              </a:rPr>
              <a:t>Co?</a:t>
            </a:r>
            <a:r>
              <a:rPr lang="cs-CZ" sz="2800" i="1" dirty="0" smtClean="0">
                <a:solidFill>
                  <a:prstClr val="black"/>
                </a:solidFill>
              </a:rPr>
              <a:t>			</a:t>
            </a:r>
            <a:r>
              <a:rPr lang="cs-CZ" sz="2800" i="1" u="sng" dirty="0" smtClean="0">
                <a:solidFill>
                  <a:prstClr val="black"/>
                </a:solidFill>
              </a:rPr>
              <a:t>Kde?</a:t>
            </a:r>
            <a:r>
              <a:rPr lang="cs-CZ" sz="2800" i="1" dirty="0" smtClean="0">
                <a:solidFill>
                  <a:prstClr val="black"/>
                </a:solidFill>
              </a:rPr>
              <a:t>		         </a:t>
            </a:r>
            <a:r>
              <a:rPr lang="cs-CZ" sz="2800" i="1" u="sng" dirty="0" smtClean="0">
                <a:solidFill>
                  <a:prstClr val="black"/>
                </a:solidFill>
              </a:rPr>
              <a:t>Kdo?</a:t>
            </a:r>
          </a:p>
          <a:p>
            <a:pPr lvl="0" indent="-360000" algn="l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dirty="0" smtClean="0">
                <a:solidFill>
                  <a:prstClr val="black"/>
                </a:solidFill>
              </a:rPr>
              <a:t>Registrace producenta	e-Deposit	        producent</a:t>
            </a:r>
          </a:p>
          <a:p>
            <a:pPr lvl="0" indent="-360000" algn="l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dirty="0" smtClean="0">
                <a:solidFill>
                  <a:prstClr val="black"/>
                </a:solidFill>
              </a:rPr>
              <a:t>Ohlášení e-publikace	e-Deposit	        producent</a:t>
            </a:r>
          </a:p>
          <a:p>
            <a:pPr lvl="0" indent="-360000" algn="l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dirty="0" smtClean="0">
                <a:solidFill>
                  <a:prstClr val="black"/>
                </a:solidFill>
              </a:rPr>
              <a:t>Akvizice e-publikace	e-Deposit, ALEPH	NK </a:t>
            </a:r>
          </a:p>
          <a:p>
            <a:pPr lvl="0" indent="-360000" algn="l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dirty="0" smtClean="0">
                <a:solidFill>
                  <a:prstClr val="black"/>
                </a:solidFill>
              </a:rPr>
              <a:t>Katalogizace e-publikace	e-Deposit, ALEPH	NK</a:t>
            </a:r>
          </a:p>
          <a:p>
            <a:pPr lvl="0" indent="-360000" algn="l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dirty="0" smtClean="0">
                <a:solidFill>
                  <a:prstClr val="black"/>
                </a:solidFill>
              </a:rPr>
              <a:t>Zpřístupnění e-publikace	Kramerius	     síť knihoven</a:t>
            </a:r>
          </a:p>
          <a:p>
            <a:pPr lvl="0" indent="-360000" algn="l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dirty="0" smtClean="0">
                <a:solidFill>
                  <a:prstClr val="black"/>
                </a:solidFill>
              </a:rPr>
              <a:t>Dlouhodobá ochrana	LTP			NK</a:t>
            </a:r>
          </a:p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>
                <a:solidFill>
                  <a:prstClr val="black"/>
                </a:solidFill>
              </a:rPr>
              <a:t> </a:t>
            </a:r>
            <a:r>
              <a:rPr lang="cs-CZ" sz="2800" dirty="0" smtClean="0">
                <a:solidFill>
                  <a:prstClr val="black"/>
                </a:solidFill>
              </a:rPr>
              <a:t>    a archivace e-publikace</a:t>
            </a:r>
            <a:endParaRPr lang="cs-CZ" dirty="0" smtClean="0">
              <a:solidFill>
                <a:prstClr val="black"/>
              </a:solidFill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612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1680" y="463995"/>
            <a:ext cx="7056784" cy="679005"/>
          </a:xfrm>
        </p:spPr>
        <p:txBody>
          <a:bodyPr>
            <a:normAutofit/>
          </a:bodyPr>
          <a:lstStyle/>
          <a:p>
            <a:r>
              <a:rPr lang="cs-CZ" sz="2800" b="1" dirty="0"/>
              <a:t>Registrace producenta a ohlášení e-publikace</a:t>
            </a:r>
            <a:endParaRPr lang="cs-CZ" sz="28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268760"/>
            <a:ext cx="7922369" cy="5184576"/>
          </a:xfrm>
        </p:spPr>
        <p:txBody>
          <a:bodyPr>
            <a:noAutofit/>
          </a:bodyPr>
          <a:lstStyle/>
          <a:p>
            <a:pPr marL="115200" algn="l">
              <a:spcBef>
                <a:spcPts val="222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V systému e-Deposit </a:t>
            </a:r>
            <a:r>
              <a:rPr lang="cs-CZ" sz="2400" b="1" dirty="0" smtClean="0">
                <a:solidFill>
                  <a:prstClr val="black"/>
                </a:solidFill>
              </a:rPr>
              <a:t>producent</a:t>
            </a:r>
            <a:r>
              <a:rPr lang="cs-CZ" sz="2400" dirty="0" smtClean="0">
                <a:solidFill>
                  <a:prstClr val="black"/>
                </a:solidFill>
              </a:rPr>
              <a:t>:</a:t>
            </a:r>
          </a:p>
          <a:p>
            <a:pPr marL="458100" indent="-3429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vyplní on-line formulář se základními údaji</a:t>
            </a:r>
          </a:p>
          <a:p>
            <a:pPr marL="458100" indent="-3429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vytvoří producenta a uživatele</a:t>
            </a:r>
          </a:p>
          <a:p>
            <a:pPr marL="458100" indent="-3429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stáhne si smlouvu, vyplní ji a načte do systému</a:t>
            </a:r>
          </a:p>
          <a:p>
            <a:pPr marL="458100" indent="-342900" algn="l">
              <a:spcBef>
                <a:spcPts val="222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prstClr val="black"/>
                </a:solidFill>
              </a:rPr>
              <a:t>ohlásí e-publikace </a:t>
            </a:r>
            <a:r>
              <a:rPr lang="cs-CZ" sz="2400" dirty="0">
                <a:solidFill>
                  <a:prstClr val="black"/>
                </a:solidFill>
              </a:rPr>
              <a:t>v připraveném formuláři</a:t>
            </a:r>
          </a:p>
          <a:p>
            <a:pPr marL="458100" indent="-342900" algn="l">
              <a:spcBef>
                <a:spcPts val="222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prstClr val="black"/>
                </a:solidFill>
              </a:rPr>
              <a:t>vloží soubor s </a:t>
            </a:r>
            <a:r>
              <a:rPr lang="cs-CZ" sz="2400" dirty="0">
                <a:solidFill>
                  <a:prstClr val="black"/>
                </a:solidFill>
              </a:rPr>
              <a:t>nebo bez registrace ISBN</a:t>
            </a:r>
          </a:p>
          <a:p>
            <a:pPr marL="458100" indent="-342900" algn="l">
              <a:spcBef>
                <a:spcPts val="222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400" dirty="0" smtClean="0">
                <a:solidFill>
                  <a:prstClr val="black"/>
                </a:solidFill>
              </a:rPr>
              <a:t>určí míru zpřístupnění e-publikace</a:t>
            </a:r>
          </a:p>
          <a:p>
            <a:pPr marL="115200" algn="l">
              <a:spcBef>
                <a:spcPts val="222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Systém </a:t>
            </a:r>
            <a:r>
              <a:rPr lang="cs-CZ" sz="2400" b="1" dirty="0" smtClean="0">
                <a:solidFill>
                  <a:prstClr val="black"/>
                </a:solidFill>
              </a:rPr>
              <a:t>e-Deposit</a:t>
            </a:r>
            <a:r>
              <a:rPr lang="cs-CZ" sz="2400" dirty="0" smtClean="0">
                <a:solidFill>
                  <a:prstClr val="black"/>
                </a:solidFill>
              </a:rPr>
              <a:t> provede:</a:t>
            </a:r>
          </a:p>
          <a:p>
            <a:pPr marL="458100" indent="-3429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k</a:t>
            </a:r>
            <a:r>
              <a:rPr lang="cs-CZ" sz="2400" dirty="0" smtClean="0">
                <a:solidFill>
                  <a:schemeClr val="tx1"/>
                </a:solidFill>
              </a:rPr>
              <a:t>ontrolu souboru, načtení </a:t>
            </a:r>
            <a:r>
              <a:rPr lang="cs-CZ" sz="2400" dirty="0" err="1">
                <a:solidFill>
                  <a:schemeClr val="tx1"/>
                </a:solidFill>
              </a:rPr>
              <a:t>metadat</a:t>
            </a:r>
            <a:r>
              <a:rPr lang="cs-CZ" sz="2400" dirty="0">
                <a:solidFill>
                  <a:schemeClr val="tx1"/>
                </a:solidFill>
              </a:rPr>
              <a:t> ze </a:t>
            </a:r>
            <a:r>
              <a:rPr lang="cs-CZ" sz="2400" dirty="0" smtClean="0">
                <a:solidFill>
                  <a:schemeClr val="tx1"/>
                </a:solidFill>
              </a:rPr>
              <a:t>souboru</a:t>
            </a:r>
          </a:p>
          <a:p>
            <a:pPr marL="458100" indent="-3429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vytvoření </a:t>
            </a:r>
            <a:r>
              <a:rPr lang="cs-CZ" sz="2400" dirty="0">
                <a:solidFill>
                  <a:schemeClr val="tx1"/>
                </a:solidFill>
              </a:rPr>
              <a:t>náhledu transformací souboru do </a:t>
            </a:r>
            <a:r>
              <a:rPr lang="cs-CZ" sz="2400" dirty="0" smtClean="0">
                <a:solidFill>
                  <a:schemeClr val="tx1"/>
                </a:solidFill>
              </a:rPr>
              <a:t>PDF</a:t>
            </a:r>
          </a:p>
          <a:p>
            <a:pPr marL="458100" indent="-3429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kontrolu </a:t>
            </a:r>
            <a:r>
              <a:rPr lang="cs-CZ" sz="2400" dirty="0">
                <a:solidFill>
                  <a:schemeClr val="tx1"/>
                </a:solidFill>
              </a:rPr>
              <a:t>duplicity </a:t>
            </a:r>
            <a:r>
              <a:rPr lang="cs-CZ" sz="2400" dirty="0" smtClean="0">
                <a:solidFill>
                  <a:schemeClr val="tx1"/>
                </a:solidFill>
              </a:rPr>
              <a:t>ISBN</a:t>
            </a:r>
            <a:endParaRPr lang="cs-CZ" sz="2400" dirty="0" smtClean="0">
              <a:solidFill>
                <a:prstClr val="black"/>
              </a:solidFill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55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1680" y="260649"/>
            <a:ext cx="7056784" cy="432048"/>
          </a:xfrm>
        </p:spPr>
        <p:txBody>
          <a:bodyPr>
            <a:normAutofit fontScale="90000"/>
          </a:bodyPr>
          <a:lstStyle/>
          <a:p>
            <a:endParaRPr lang="cs-CZ" sz="32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484784"/>
            <a:ext cx="7922369" cy="4896544"/>
          </a:xfrm>
        </p:spPr>
        <p:txBody>
          <a:bodyPr>
            <a:noAutofit/>
          </a:bodyPr>
          <a:lstStyle/>
          <a:p>
            <a:pPr marL="115200" algn="l">
              <a:spcBef>
                <a:spcPts val="222"/>
              </a:spcBef>
              <a:spcAft>
                <a:spcPts val="600"/>
              </a:spcAft>
            </a:pPr>
            <a:endParaRPr lang="cs-CZ" sz="2800" dirty="0" smtClean="0">
              <a:solidFill>
                <a:prstClr val="black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99" b="3847"/>
          <a:stretch/>
        </p:blipFill>
        <p:spPr bwMode="auto">
          <a:xfrm>
            <a:off x="0" y="0"/>
            <a:ext cx="9144000" cy="681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792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696744" cy="804765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>Akvizice a katalogizace e-publikace</a:t>
            </a:r>
            <a:endParaRPr lang="cs-CZ" sz="36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1" y="1484784"/>
            <a:ext cx="8138393" cy="5112568"/>
          </a:xfrm>
        </p:spPr>
        <p:txBody>
          <a:bodyPr>
            <a:noAutofit/>
          </a:bodyPr>
          <a:lstStyle/>
          <a:p>
            <a:pPr marL="115200" algn="l">
              <a:spcBef>
                <a:spcPts val="222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Knihovní systém </a:t>
            </a:r>
            <a:r>
              <a:rPr lang="cs-CZ" sz="2400" b="1" dirty="0" smtClean="0">
                <a:solidFill>
                  <a:prstClr val="black"/>
                </a:solidFill>
              </a:rPr>
              <a:t>ALEPH </a:t>
            </a:r>
            <a:r>
              <a:rPr lang="cs-CZ" sz="2400" dirty="0" smtClean="0">
                <a:solidFill>
                  <a:prstClr val="black"/>
                </a:solidFill>
              </a:rPr>
              <a:t>provede:</a:t>
            </a:r>
          </a:p>
          <a:p>
            <a:pPr marL="572400" indent="-4572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import dat z e-Deposit</a:t>
            </a:r>
          </a:p>
          <a:p>
            <a:pPr marL="572400" indent="-4572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kontrolu </a:t>
            </a:r>
            <a:r>
              <a:rPr lang="cs-CZ" sz="2400" dirty="0" err="1" smtClean="0">
                <a:solidFill>
                  <a:prstClr val="black"/>
                </a:solidFill>
              </a:rPr>
              <a:t>metadat</a:t>
            </a:r>
            <a:r>
              <a:rPr lang="cs-CZ" sz="2400" dirty="0" smtClean="0">
                <a:solidFill>
                  <a:prstClr val="black"/>
                </a:solidFill>
              </a:rPr>
              <a:t> a uložení záznamu</a:t>
            </a:r>
          </a:p>
          <a:p>
            <a:pPr marL="572400" indent="-4572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link na soubor v e-Depositu</a:t>
            </a:r>
          </a:p>
          <a:p>
            <a:pPr marL="115200" algn="l">
              <a:spcBef>
                <a:spcPts val="222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Systém </a:t>
            </a:r>
            <a:r>
              <a:rPr lang="cs-CZ" sz="2400" b="1" dirty="0" smtClean="0">
                <a:solidFill>
                  <a:prstClr val="black"/>
                </a:solidFill>
              </a:rPr>
              <a:t>e-Deposit </a:t>
            </a:r>
            <a:r>
              <a:rPr lang="cs-CZ" sz="2400" dirty="0" smtClean="0">
                <a:solidFill>
                  <a:prstClr val="black"/>
                </a:solidFill>
              </a:rPr>
              <a:t>poskytne:</a:t>
            </a:r>
          </a:p>
          <a:p>
            <a:pPr marL="572400" indent="-4572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přehled dodaných a zpracovaných e-publikací</a:t>
            </a:r>
          </a:p>
          <a:p>
            <a:pPr marL="572400" indent="-4572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administraci akvizice a katalogizace</a:t>
            </a:r>
          </a:p>
          <a:p>
            <a:pPr marL="572400" indent="-4572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náhled každé e-publikace (soubor PDF)</a:t>
            </a:r>
          </a:p>
          <a:p>
            <a:pPr marL="572400" lvl="1" indent="-457200" algn="l">
              <a:spcBef>
                <a:spcPts val="22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prstClr val="black"/>
                </a:solidFill>
              </a:rPr>
              <a:t>možnost schválení či odmítnutí e-publikace</a:t>
            </a:r>
            <a:endParaRPr lang="cs-CZ" sz="2400" dirty="0">
              <a:solidFill>
                <a:prstClr val="black"/>
              </a:solidFill>
            </a:endParaRPr>
          </a:p>
          <a:p>
            <a:pPr marL="115200" lvl="0" algn="l">
              <a:spcBef>
                <a:spcPts val="222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Po každém </a:t>
            </a:r>
            <a:r>
              <a:rPr lang="cs-CZ" sz="2400" dirty="0">
                <a:solidFill>
                  <a:prstClr val="black"/>
                </a:solidFill>
              </a:rPr>
              <a:t>zpracování </a:t>
            </a:r>
            <a:r>
              <a:rPr lang="cs-CZ" sz="2400" dirty="0" smtClean="0">
                <a:solidFill>
                  <a:prstClr val="black"/>
                </a:solidFill>
              </a:rPr>
              <a:t>dojde k </a:t>
            </a:r>
            <a:r>
              <a:rPr lang="pt-BR" sz="2400" dirty="0" smtClean="0">
                <a:solidFill>
                  <a:prstClr val="black"/>
                </a:solidFill>
              </a:rPr>
              <a:t>uložení </a:t>
            </a:r>
            <a:r>
              <a:rPr lang="pt-BR" sz="2400" dirty="0">
                <a:solidFill>
                  <a:prstClr val="black"/>
                </a:solidFill>
              </a:rPr>
              <a:t>změn do Alephu i do </a:t>
            </a:r>
            <a:r>
              <a:rPr lang="cs-CZ" sz="2400" dirty="0">
                <a:solidFill>
                  <a:prstClr val="black"/>
                </a:solidFill>
              </a:rPr>
              <a:t>systému </a:t>
            </a:r>
            <a:r>
              <a:rPr lang="pt-BR" sz="2400" dirty="0">
                <a:solidFill>
                  <a:prstClr val="black"/>
                </a:solidFill>
              </a:rPr>
              <a:t>e-Deposit</a:t>
            </a:r>
            <a:r>
              <a:rPr lang="cs-CZ" sz="2400" dirty="0" smtClean="0">
                <a:solidFill>
                  <a:prstClr val="black"/>
                </a:solidFill>
              </a:rPr>
              <a:t>.</a:t>
            </a:r>
            <a:endParaRPr lang="cs-CZ" dirty="0" smtClean="0">
              <a:solidFill>
                <a:prstClr val="black"/>
              </a:solidFill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095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493713"/>
            <a:ext cx="6336704" cy="919063"/>
          </a:xfrm>
        </p:spPr>
        <p:txBody>
          <a:bodyPr/>
          <a:lstStyle/>
          <a:p>
            <a:r>
              <a:rPr lang="cs-CZ" sz="3600" b="1" kern="1200" dirty="0" smtClean="0">
                <a:solidFill>
                  <a:prstClr val="black"/>
                </a:solidFill>
                <a:latin typeface="Calibri"/>
              </a:rPr>
              <a:t>Zpřístupnění e-publikace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628800"/>
            <a:ext cx="7921252" cy="4536504"/>
          </a:xfrm>
        </p:spPr>
        <p:txBody>
          <a:bodyPr/>
          <a:lstStyle/>
          <a:p>
            <a:pPr lvl="0" algn="l" fontAlgn="auto">
              <a:spcAft>
                <a:spcPts val="0"/>
              </a:spcAft>
            </a:pPr>
            <a:r>
              <a:rPr lang="cs-CZ" sz="2400" kern="1200" dirty="0" smtClean="0">
                <a:solidFill>
                  <a:prstClr val="black"/>
                </a:solidFill>
                <a:latin typeface="Calibri"/>
              </a:rPr>
              <a:t>Producent si </a:t>
            </a:r>
            <a:r>
              <a:rPr lang="cs-CZ" sz="2400" kern="1200" dirty="0">
                <a:solidFill>
                  <a:prstClr val="black"/>
                </a:solidFill>
                <a:latin typeface="Calibri"/>
              </a:rPr>
              <a:t>při ohlašování e-publikace </a:t>
            </a:r>
            <a:r>
              <a:rPr lang="cs-CZ" sz="2400" kern="1200" dirty="0" smtClean="0">
                <a:solidFill>
                  <a:prstClr val="black"/>
                </a:solidFill>
                <a:latin typeface="Calibri"/>
              </a:rPr>
              <a:t>určí:</a:t>
            </a:r>
          </a:p>
          <a:p>
            <a:pPr marL="342900" lvl="0" indent="-342900" algn="l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kern="1200" dirty="0" smtClean="0">
                <a:solidFill>
                  <a:prstClr val="black"/>
                </a:solidFill>
                <a:latin typeface="Calibri"/>
              </a:rPr>
              <a:t>míru zpřístupnění (je veřejná)</a:t>
            </a:r>
          </a:p>
          <a:p>
            <a:pPr marL="342900" lvl="0" indent="-342900" algn="l" fontAlgn="auto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kern="1200" dirty="0" smtClean="0">
                <a:solidFill>
                  <a:prstClr val="black"/>
                </a:solidFill>
                <a:latin typeface="Calibri"/>
              </a:rPr>
              <a:t>oprávnění knihovnám (všechny, vybrané nebo žádná)</a:t>
            </a:r>
          </a:p>
          <a:p>
            <a:pPr marL="342900" lvl="0" indent="-342900" algn="l" fontAlgn="auto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kern="1200" dirty="0" smtClean="0">
                <a:solidFill>
                  <a:prstClr val="black"/>
                </a:solidFill>
                <a:latin typeface="Calibri"/>
              </a:rPr>
              <a:t>možnost zpřístupnění pro kontrolu RIV</a:t>
            </a:r>
          </a:p>
          <a:p>
            <a:pPr lvl="0" algn="l" fontAlgn="auto">
              <a:spcAft>
                <a:spcPts val="600"/>
              </a:spcAft>
            </a:pPr>
            <a:r>
              <a:rPr lang="cs-CZ" sz="2400" kern="1200" dirty="0" smtClean="0">
                <a:solidFill>
                  <a:prstClr val="black"/>
                </a:solidFill>
                <a:latin typeface="Calibri"/>
              </a:rPr>
              <a:t>Po zpracování přesun ze systému </a:t>
            </a:r>
            <a:r>
              <a:rPr lang="cs-CZ" sz="2400" kern="1200" dirty="0">
                <a:solidFill>
                  <a:prstClr val="black"/>
                </a:solidFill>
                <a:latin typeface="Calibri"/>
              </a:rPr>
              <a:t>e-Deposit </a:t>
            </a:r>
            <a:r>
              <a:rPr lang="cs-CZ" sz="2400" kern="1200" dirty="0" smtClean="0">
                <a:solidFill>
                  <a:prstClr val="black"/>
                </a:solidFill>
                <a:latin typeface="Calibri"/>
              </a:rPr>
              <a:t>do</a:t>
            </a:r>
            <a:r>
              <a:rPr lang="cs-CZ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systému </a:t>
            </a:r>
            <a:r>
              <a:rPr lang="cs-CZ" sz="24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Kramerius</a:t>
            </a:r>
            <a:r>
              <a:rPr lang="cs-CZ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cs-CZ" sz="2400" dirty="0" smtClean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náhled </a:t>
            </a:r>
            <a:r>
              <a:rPr lang="cs-CZ" sz="2400" dirty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na publikaci po jednotlivých </a:t>
            </a:r>
            <a:r>
              <a:rPr lang="cs-CZ" sz="2400" dirty="0" smtClean="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stránkách.</a:t>
            </a:r>
          </a:p>
          <a:p>
            <a:pPr marL="457200" lvl="0" indent="-457200" algn="l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400" kern="1200" dirty="0" smtClean="0">
                <a:solidFill>
                  <a:srgbClr val="000000"/>
                </a:solidFill>
                <a:latin typeface="Calibri"/>
                <a:cs typeface="Times New Roman"/>
              </a:rPr>
              <a:t>nutná kooperace v síti knihoven ČR</a:t>
            </a:r>
          </a:p>
          <a:p>
            <a:pPr marL="457200" lvl="0" indent="-457200" algn="l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400" kern="1200" dirty="0" smtClean="0">
                <a:solidFill>
                  <a:srgbClr val="000000"/>
                </a:solidFill>
                <a:latin typeface="Calibri"/>
                <a:cs typeface="Times New Roman"/>
              </a:rPr>
              <a:t>podmínky zpřístupnění upřesněny v licenční smlouvě</a:t>
            </a:r>
          </a:p>
          <a:p>
            <a:pPr marL="457200" lvl="0" indent="-457200" algn="l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400" kern="1200" dirty="0" smtClean="0">
                <a:solidFill>
                  <a:srgbClr val="000000"/>
                </a:solidFill>
                <a:latin typeface="Calibri"/>
                <a:cs typeface="Times New Roman"/>
              </a:rPr>
              <a:t>prozatím dobrovolně, v budoucnu povinně?</a:t>
            </a:r>
            <a:endParaRPr lang="cs-CZ" sz="2400" dirty="0">
              <a:solidFill>
                <a:srgbClr val="0066FF"/>
              </a:solidFill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1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86674"/>
            <a:ext cx="6768752" cy="938535"/>
          </a:xfrm>
        </p:spPr>
        <p:txBody>
          <a:bodyPr/>
          <a:lstStyle/>
          <a:p>
            <a:r>
              <a:rPr lang="cs-CZ" sz="3600" b="1" kern="1200" dirty="0" smtClean="0">
                <a:solidFill>
                  <a:prstClr val="black"/>
                </a:solidFill>
                <a:latin typeface="Calibri"/>
              </a:rPr>
              <a:t>Dlouhodobá ochrana e-publikace</a:t>
            </a:r>
            <a:endParaRPr lang="cs-CZ" sz="36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5195" y="1556792"/>
            <a:ext cx="7921252" cy="4896544"/>
          </a:xfrm>
        </p:spPr>
        <p:txBody>
          <a:bodyPr/>
          <a:lstStyle/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na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principu metodiky OAIS - ISO 14721:2012, což je referenční model pro archivaci a organizaci digitálních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dokumentů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cílem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je uchování dodaných dat v digitální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podobě v čitelné a srozumitelné podobě i pro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uživatele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v budoucnosti</a:t>
            </a:r>
          </a:p>
          <a:p>
            <a:pPr marL="342900" lvl="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latin typeface="Calibri"/>
                <a:ea typeface="Calibri"/>
                <a:cs typeface="Times New Roman"/>
              </a:rPr>
              <a:t>automatická konverze v případě ukončení používání některého z </a:t>
            </a:r>
            <a:r>
              <a:rPr lang="cs-CZ" sz="2400" dirty="0" smtClean="0">
                <a:latin typeface="Calibri"/>
                <a:ea typeface="Calibri"/>
                <a:cs typeface="Times New Roman"/>
              </a:rPr>
              <a:t>formátů</a:t>
            </a:r>
          </a:p>
          <a:p>
            <a:pPr marL="342900" lvl="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kern="1200" dirty="0">
                <a:solidFill>
                  <a:prstClr val="black"/>
                </a:solidFill>
                <a:latin typeface="Calibri"/>
              </a:rPr>
              <a:t>přesun ze systému e-Deposit do</a:t>
            </a:r>
            <a:r>
              <a:rPr lang="cs-CZ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cs-CZ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LTP úložiště</a:t>
            </a:r>
          </a:p>
          <a:p>
            <a:pPr marL="342900" lvl="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bezpečné </a:t>
            </a:r>
            <a:r>
              <a:rPr lang="cs-CZ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dlouhodobé </a:t>
            </a:r>
            <a:r>
              <a:rPr lang="cs-CZ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úložiště již zprovozněno </a:t>
            </a:r>
            <a:r>
              <a:rPr lang="cs-CZ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 rámci projektu </a:t>
            </a:r>
            <a:r>
              <a:rPr lang="cs-CZ" sz="2400" b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NDK (Národní digitální knihovna</a:t>
            </a:r>
            <a:r>
              <a:rPr lang="cs-CZ" sz="24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cs-CZ" b="1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83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86674"/>
            <a:ext cx="6768752" cy="938535"/>
          </a:xfrm>
        </p:spPr>
        <p:txBody>
          <a:bodyPr/>
          <a:lstStyle/>
          <a:p>
            <a:r>
              <a:rPr lang="cs-CZ" sz="3600" b="1" kern="1200" dirty="0" smtClean="0">
                <a:solidFill>
                  <a:prstClr val="black"/>
                </a:solidFill>
                <a:latin typeface="Calibri"/>
              </a:rPr>
              <a:t>Plán projektu</a:t>
            </a:r>
            <a:endParaRPr lang="cs-CZ" sz="36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5195" y="1484784"/>
            <a:ext cx="7921252" cy="5112568"/>
          </a:xfrm>
        </p:spPr>
        <p:txBody>
          <a:bodyPr/>
          <a:lstStyle/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2. prosince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2014 - </a:t>
            </a:r>
            <a:r>
              <a:rPr lang="cs-CZ" sz="2400" b="1" dirty="0" smtClean="0">
                <a:latin typeface="Calibri" pitchFamily="34" charset="0"/>
                <a:cs typeface="Calibri" pitchFamily="34" charset="0"/>
              </a:rPr>
              <a:t>informační seminář NAKI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 s podrobnějším představením aktuálního stavu projektu a hlavně s prezentací systému e-Deposit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leden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2015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- plánované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spuštění pilotního provozu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systému e-Deposit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v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plné otevřené podobě =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&gt;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funkční infrastruktura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pro sběr, zpracování a sdílení elektronických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publikací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publikační činnost (kniha, články) – analýzy, návrhy a metodika vzniklá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v rámci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projektu</a:t>
            </a:r>
            <a:endParaRPr lang="cs-CZ" sz="16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2015: 3. závěrečná </a:t>
            </a:r>
            <a:r>
              <a:rPr lang="cs-CZ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etapa </a:t>
            </a:r>
            <a:r>
              <a:rPr lang="cs-CZ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projektu</a:t>
            </a:r>
          </a:p>
          <a:p>
            <a:pPr marL="342900" lvl="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po skončení projektu pokračování činnosti v rámci NK</a:t>
            </a:r>
          </a:p>
          <a:p>
            <a:pPr marL="342900" lvl="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příprava na zpracování povinného výtisku e-knih</a:t>
            </a:r>
            <a:endParaRPr lang="cs-CZ" sz="1600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26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5904656" cy="679005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Základní </a:t>
            </a:r>
            <a:r>
              <a:rPr lang="cs-CZ" sz="3600" b="1" dirty="0" err="1" smtClean="0"/>
              <a:t>info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268760"/>
            <a:ext cx="7778353" cy="5256584"/>
          </a:xfrm>
        </p:spPr>
        <p:txBody>
          <a:bodyPr anchor="ctr">
            <a:normAutofit fontScale="92500" lnSpcReduction="10000"/>
          </a:bodyPr>
          <a:lstStyle/>
          <a:p>
            <a:pPr marL="457200" lvl="0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4-letý projekt (</a:t>
            </a:r>
            <a:r>
              <a:rPr lang="cs-CZ" sz="2800" b="1" dirty="0" smtClean="0">
                <a:solidFill>
                  <a:prstClr val="black"/>
                </a:solidFill>
              </a:rPr>
              <a:t>2012-2015</a:t>
            </a:r>
            <a:r>
              <a:rPr lang="cs-CZ" sz="2800" dirty="0" smtClean="0">
                <a:solidFill>
                  <a:prstClr val="black"/>
                </a:solidFill>
              </a:rPr>
              <a:t>), grantová podpora MK ČR (program </a:t>
            </a:r>
            <a:r>
              <a:rPr lang="cs-CZ" sz="2800" dirty="0">
                <a:solidFill>
                  <a:prstClr val="black"/>
                </a:solidFill>
              </a:rPr>
              <a:t>aplikovaného výzkumu a vývoje národní a kulturní </a:t>
            </a:r>
            <a:r>
              <a:rPr lang="cs-CZ" sz="2800" dirty="0" smtClean="0">
                <a:solidFill>
                  <a:prstClr val="black"/>
                </a:solidFill>
              </a:rPr>
              <a:t>identity NAKI)</a:t>
            </a:r>
          </a:p>
          <a:p>
            <a:pPr marL="457200" lvl="0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řeší </a:t>
            </a:r>
            <a:r>
              <a:rPr lang="cs-CZ" sz="2800" b="1" dirty="0" smtClean="0">
                <a:solidFill>
                  <a:prstClr val="black"/>
                </a:solidFill>
              </a:rPr>
              <a:t>legislativní, knihovnické a technologické otázky</a:t>
            </a:r>
            <a:r>
              <a:rPr lang="cs-CZ" sz="2800" dirty="0" smtClean="0">
                <a:solidFill>
                  <a:prstClr val="black"/>
                </a:solidFill>
              </a:rPr>
              <a:t> týkající se:</a:t>
            </a:r>
          </a:p>
          <a:p>
            <a:pPr marL="914400" lvl="1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sběru a zpracování e-publikací</a:t>
            </a:r>
          </a:p>
          <a:p>
            <a:pPr marL="914400" lvl="1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metodiky pro jejich bibliografický popis</a:t>
            </a:r>
          </a:p>
          <a:p>
            <a:pPr marL="914400" lvl="1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sdílení a zpřístupňování e-publikací v knihovní síti ČR</a:t>
            </a:r>
          </a:p>
          <a:p>
            <a:pPr marL="914400" lvl="1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archivace a dlouhodobé ochrany e-publikací (LTP)</a:t>
            </a:r>
          </a:p>
          <a:p>
            <a:pPr marL="457200" lvl="0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prstClr val="black"/>
                </a:solidFill>
              </a:rPr>
              <a:t>Informace o projektu na </a:t>
            </a:r>
            <a:r>
              <a:rPr lang="cs-CZ" sz="2800" dirty="0">
                <a:solidFill>
                  <a:prstClr val="black"/>
                </a:solidFill>
                <a:hlinkClick r:id="rId2"/>
              </a:rPr>
              <a:t>http://edeposit.nkp.cz</a:t>
            </a:r>
            <a:r>
              <a:rPr lang="cs-CZ" sz="2800" dirty="0" smtClean="0">
                <a:solidFill>
                  <a:prstClr val="black"/>
                </a:solidFill>
                <a:hlinkClick r:id="rId2"/>
              </a:rPr>
              <a:t>/</a:t>
            </a:r>
            <a:endParaRPr lang="cs-CZ" sz="2800" dirty="0" smtClean="0">
              <a:solidFill>
                <a:prstClr val="black"/>
              </a:solidFill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37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988840"/>
            <a:ext cx="8229600" cy="3384376"/>
          </a:xfrm>
        </p:spPr>
        <p:txBody>
          <a:bodyPr>
            <a:normAutofit/>
          </a:bodyPr>
          <a:lstStyle/>
          <a:p>
            <a:r>
              <a:rPr lang="cs-CZ" b="1" dirty="0" smtClean="0"/>
              <a:t>Děkuji vám </a:t>
            </a:r>
            <a:r>
              <a:rPr lang="cs-CZ" b="1" dirty="0"/>
              <a:t>za </a:t>
            </a:r>
            <a:r>
              <a:rPr lang="cs-CZ" b="1" dirty="0" smtClean="0"/>
              <a:t>pozornost.</a:t>
            </a:r>
            <a:br>
              <a:rPr lang="cs-CZ" b="1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3600" b="1" dirty="0" smtClean="0"/>
              <a:t>Mgr. Martin Žížala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>
                <a:hlinkClick r:id="rId2"/>
              </a:rPr>
              <a:t>martin.zizala@nkp.cz</a:t>
            </a:r>
            <a:r>
              <a:rPr lang="cs-CZ" sz="3600" dirty="0" smtClean="0"/>
              <a:t> </a:t>
            </a:r>
            <a:endParaRPr lang="cs-CZ" sz="2700" dirty="0"/>
          </a:p>
        </p:txBody>
      </p:sp>
      <p:pic>
        <p:nvPicPr>
          <p:cNvPr id="5" name="Picture 4" descr="new_nklogo_rgb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692696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89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5904656" cy="679005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Elektronické publikace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268760"/>
            <a:ext cx="7778353" cy="5112568"/>
          </a:xfrm>
        </p:spPr>
        <p:txBody>
          <a:bodyPr anchor="ctr">
            <a:normAutofit/>
          </a:bodyPr>
          <a:lstStyle/>
          <a:p>
            <a:pPr marL="457200" lvl="0" indent="-4572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dynamický vývoj digitálního publikování</a:t>
            </a:r>
          </a:p>
          <a:p>
            <a:pPr marL="457200" lvl="0" indent="-45720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vývoj počtu e-knih ohlášených Agentuře ISBN (údaje z databáze NK ČR):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               2010	=</a:t>
            </a:r>
            <a:r>
              <a:rPr lang="en-US" sz="2400" dirty="0" smtClean="0">
                <a:solidFill>
                  <a:prstClr val="black"/>
                </a:solidFill>
              </a:rPr>
              <a:t>&gt;</a:t>
            </a:r>
            <a:r>
              <a:rPr lang="cs-CZ" sz="2400" dirty="0" smtClean="0">
                <a:solidFill>
                  <a:prstClr val="black"/>
                </a:solidFill>
              </a:rPr>
              <a:t>	  </a:t>
            </a:r>
            <a:r>
              <a:rPr lang="cs-CZ" sz="2400" b="1" dirty="0" smtClean="0">
                <a:solidFill>
                  <a:prstClr val="black"/>
                </a:solidFill>
              </a:rPr>
              <a:t>   247</a:t>
            </a:r>
            <a:r>
              <a:rPr lang="cs-CZ" sz="2400" dirty="0" smtClean="0">
                <a:solidFill>
                  <a:prstClr val="black"/>
                </a:solidFill>
              </a:rPr>
              <a:t> záznamů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listopad 2011	=</a:t>
            </a:r>
            <a:r>
              <a:rPr lang="en-US" sz="2400" dirty="0" smtClean="0">
                <a:solidFill>
                  <a:prstClr val="black"/>
                </a:solidFill>
              </a:rPr>
              <a:t>&gt;</a:t>
            </a:r>
            <a:r>
              <a:rPr lang="cs-CZ" sz="2400" dirty="0" smtClean="0">
                <a:solidFill>
                  <a:prstClr val="black"/>
                </a:solidFill>
              </a:rPr>
              <a:t>	  </a:t>
            </a:r>
            <a:r>
              <a:rPr lang="cs-CZ" sz="2400" b="1" dirty="0" smtClean="0">
                <a:solidFill>
                  <a:prstClr val="black"/>
                </a:solidFill>
              </a:rPr>
              <a:t>2 428</a:t>
            </a:r>
            <a:r>
              <a:rPr lang="cs-CZ" sz="2400" dirty="0" smtClean="0">
                <a:solidFill>
                  <a:prstClr val="black"/>
                </a:solidFill>
              </a:rPr>
              <a:t> záznamů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        září 2012	=&gt;	  </a:t>
            </a:r>
            <a:r>
              <a:rPr lang="cs-CZ" sz="2400" b="1" dirty="0" smtClean="0">
                <a:solidFill>
                  <a:prstClr val="black"/>
                </a:solidFill>
              </a:rPr>
              <a:t>4 711</a:t>
            </a:r>
            <a:r>
              <a:rPr lang="cs-CZ" sz="2400" dirty="0" smtClean="0">
                <a:solidFill>
                  <a:prstClr val="black"/>
                </a:solidFill>
              </a:rPr>
              <a:t> záznamů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listopad 2013	=&gt;	</a:t>
            </a:r>
            <a:r>
              <a:rPr lang="cs-CZ" sz="2400" b="1" dirty="0" smtClean="0">
                <a:solidFill>
                  <a:prstClr val="black"/>
                </a:solidFill>
              </a:rPr>
              <a:t>13 077</a:t>
            </a:r>
            <a:r>
              <a:rPr lang="cs-CZ" sz="2400" dirty="0" smtClean="0">
                <a:solidFill>
                  <a:prstClr val="black"/>
                </a:solidFill>
              </a:rPr>
              <a:t> záznamů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 smtClean="0">
                <a:solidFill>
                  <a:prstClr val="black"/>
                </a:solidFill>
              </a:rPr>
              <a:t>      říjen 2014	=&gt;	</a:t>
            </a:r>
            <a:r>
              <a:rPr lang="cs-CZ" sz="2400" b="1" dirty="0" smtClean="0">
                <a:solidFill>
                  <a:prstClr val="black"/>
                </a:solidFill>
              </a:rPr>
              <a:t>23 574</a:t>
            </a:r>
            <a:r>
              <a:rPr lang="cs-CZ" sz="2400" dirty="0" smtClean="0">
                <a:solidFill>
                  <a:prstClr val="black"/>
                </a:solidFill>
              </a:rPr>
              <a:t> záznamů</a:t>
            </a:r>
          </a:p>
          <a:p>
            <a:pPr marL="457200" lvl="0" indent="-457200" algn="l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hrozí nevratná ztráta některých elektronických dokumentů (zastarání technologií)</a:t>
            </a: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00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480720" cy="679005"/>
          </a:xfrm>
        </p:spPr>
        <p:txBody>
          <a:bodyPr>
            <a:noAutofit/>
          </a:bodyPr>
          <a:lstStyle/>
          <a:p>
            <a:r>
              <a:rPr lang="cs-CZ" sz="3600" b="1" dirty="0" smtClean="0">
                <a:solidFill>
                  <a:prstClr val="black"/>
                </a:solidFill>
              </a:rPr>
              <a:t>Legislativní část projektu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1268760"/>
            <a:ext cx="8064895" cy="5328592"/>
          </a:xfrm>
        </p:spPr>
        <p:txBody>
          <a:bodyPr anchor="ctr">
            <a:normAutofit/>
          </a:bodyPr>
          <a:lstStyle/>
          <a:p>
            <a:pPr marL="514350" lvl="1" indent="-514350" algn="l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cs-CZ" dirty="0" smtClean="0">
                <a:solidFill>
                  <a:prstClr val="black"/>
                </a:solidFill>
              </a:rPr>
              <a:t>analyzovat legislativu </a:t>
            </a:r>
            <a:r>
              <a:rPr lang="cs-CZ" dirty="0">
                <a:solidFill>
                  <a:prstClr val="black"/>
                </a:solidFill>
              </a:rPr>
              <a:t>elektronického </a:t>
            </a:r>
            <a:r>
              <a:rPr lang="cs-CZ" dirty="0" smtClean="0">
                <a:solidFill>
                  <a:prstClr val="black"/>
                </a:solidFill>
              </a:rPr>
              <a:t>povinného výtisku </a:t>
            </a:r>
            <a:r>
              <a:rPr lang="cs-CZ" dirty="0">
                <a:solidFill>
                  <a:prstClr val="black"/>
                </a:solidFill>
              </a:rPr>
              <a:t>v </a:t>
            </a:r>
            <a:r>
              <a:rPr lang="cs-CZ" dirty="0" smtClean="0">
                <a:solidFill>
                  <a:prstClr val="black"/>
                </a:solidFill>
              </a:rPr>
              <a:t>zahraničí</a:t>
            </a:r>
          </a:p>
          <a:p>
            <a:pPr marL="0" lvl="1" algn="l">
              <a:spcBef>
                <a:spcPts val="0"/>
              </a:spcBef>
            </a:pPr>
            <a:r>
              <a:rPr lang="cs-CZ" sz="2000" dirty="0" smtClean="0">
                <a:solidFill>
                  <a:prstClr val="black"/>
                </a:solidFill>
              </a:rPr>
              <a:t>Matušík</a:t>
            </a:r>
            <a:r>
              <a:rPr lang="cs-CZ" sz="2000" dirty="0">
                <a:solidFill>
                  <a:prstClr val="black"/>
                </a:solidFill>
              </a:rPr>
              <a:t>, Zdeněk. </a:t>
            </a:r>
            <a:r>
              <a:rPr lang="cs-CZ" sz="2000" i="1" dirty="0">
                <a:solidFill>
                  <a:prstClr val="black"/>
                </a:solidFill>
              </a:rPr>
              <a:t>Právní podmínky sběru povinného depozitu elektronických publikací, jejich zpracování a zpřístupnění v knihovnách. </a:t>
            </a:r>
            <a:r>
              <a:rPr lang="cs-CZ" sz="2000" dirty="0">
                <a:solidFill>
                  <a:prstClr val="black"/>
                </a:solidFill>
              </a:rPr>
              <a:t>Knihovna [online]. 2014, roč. 25, č. 1, s. 55-83 [cit. 2014-10-07]. Dostupný z WWW: </a:t>
            </a:r>
            <a:r>
              <a:rPr lang="cs-CZ" sz="2000" dirty="0" smtClean="0">
                <a:solidFill>
                  <a:prstClr val="black"/>
                </a:solidFill>
              </a:rPr>
              <a:t>&lt;</a:t>
            </a:r>
            <a:r>
              <a:rPr lang="cs-CZ" sz="2000" dirty="0" smtClean="0">
                <a:solidFill>
                  <a:prstClr val="black"/>
                </a:solidFill>
                <a:hlinkClick r:id="rId2"/>
              </a:rPr>
              <a:t>http</a:t>
            </a:r>
            <a:r>
              <a:rPr lang="cs-CZ" sz="2000" dirty="0">
                <a:solidFill>
                  <a:prstClr val="black"/>
                </a:solidFill>
                <a:hlinkClick r:id="rId2"/>
              </a:rPr>
              <a:t>://</a:t>
            </a:r>
            <a:r>
              <a:rPr lang="cs-CZ" sz="2000" dirty="0" smtClean="0">
                <a:solidFill>
                  <a:prstClr val="black"/>
                </a:solidFill>
                <a:hlinkClick r:id="rId2"/>
              </a:rPr>
              <a:t>knihovna.nkp.cz/knihovna141/141055.htm</a:t>
            </a:r>
            <a:r>
              <a:rPr lang="cs-CZ" sz="2000" dirty="0" smtClean="0">
                <a:solidFill>
                  <a:prstClr val="black"/>
                </a:solidFill>
              </a:rPr>
              <a:t>&gt;. </a:t>
            </a:r>
            <a:r>
              <a:rPr lang="cs-CZ" sz="2000" dirty="0">
                <a:solidFill>
                  <a:prstClr val="black"/>
                </a:solidFill>
              </a:rPr>
              <a:t>ISSN 1801-3252</a:t>
            </a:r>
            <a:r>
              <a:rPr lang="cs-CZ" sz="2000" dirty="0" smtClean="0">
                <a:solidFill>
                  <a:prstClr val="black"/>
                </a:solidFill>
              </a:rPr>
              <a:t>.</a:t>
            </a:r>
          </a:p>
          <a:p>
            <a:pPr marL="0" lvl="1" algn="l">
              <a:spcBef>
                <a:spcPts val="0"/>
              </a:spcBef>
            </a:pPr>
            <a:endParaRPr lang="cs-CZ" sz="2000" dirty="0">
              <a:solidFill>
                <a:prstClr val="black"/>
              </a:solidFill>
            </a:endParaRPr>
          </a:p>
          <a:p>
            <a:pPr marL="514350" lvl="1" indent="-514350" algn="l">
              <a:spcBef>
                <a:spcPts val="0"/>
              </a:spcBef>
              <a:spcAft>
                <a:spcPts val="1200"/>
              </a:spcAft>
              <a:buAutoNum type="arabicPeriod" startAt="2"/>
            </a:pPr>
            <a:r>
              <a:rPr lang="cs-CZ" dirty="0" smtClean="0">
                <a:solidFill>
                  <a:prstClr val="black"/>
                </a:solidFill>
              </a:rPr>
              <a:t>připravit </a:t>
            </a:r>
            <a:r>
              <a:rPr lang="cs-CZ" dirty="0">
                <a:solidFill>
                  <a:prstClr val="black"/>
                </a:solidFill>
              </a:rPr>
              <a:t>návrh </a:t>
            </a:r>
            <a:r>
              <a:rPr lang="cs-CZ" dirty="0" smtClean="0">
                <a:solidFill>
                  <a:prstClr val="black"/>
                </a:solidFill>
              </a:rPr>
              <a:t>nového zákona (nebo novelu stávajících) obsahující povinný výtisk e-publikací</a:t>
            </a:r>
          </a:p>
          <a:p>
            <a:pPr marL="514350" lvl="1" indent="-514350" algn="l">
              <a:spcBef>
                <a:spcPts val="0"/>
              </a:spcBef>
              <a:spcAft>
                <a:spcPts val="1200"/>
              </a:spcAft>
              <a:buAutoNum type="arabicPeriod" startAt="2"/>
            </a:pPr>
            <a:r>
              <a:rPr lang="cs-CZ" dirty="0" smtClean="0">
                <a:solidFill>
                  <a:prstClr val="black"/>
                </a:solidFill>
              </a:rPr>
              <a:t>vytvořit licenční smlouvu pro producenty dat o dobrovolném poskytování e-publikací NK ČR</a:t>
            </a:r>
            <a:endParaRPr lang="cs-CZ" dirty="0">
              <a:solidFill>
                <a:prstClr val="black"/>
              </a:solidFill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889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336704" cy="732757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„Povinný výtisk“ e-publikací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412776"/>
            <a:ext cx="8066386" cy="5040560"/>
          </a:xfrm>
        </p:spPr>
        <p:txBody>
          <a:bodyPr>
            <a:noAutofit/>
          </a:bodyPr>
          <a:lstStyle/>
          <a:p>
            <a:pPr lvl="0" algn="l"/>
            <a:r>
              <a:rPr lang="cs-CZ" sz="2400" dirty="0" smtClean="0">
                <a:solidFill>
                  <a:schemeClr val="tx1"/>
                </a:solidFill>
              </a:rPr>
              <a:t>Současný stav: právní roztříštěnost dle typologie elektronických dokumentů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</a:rPr>
              <a:t>elektronické </a:t>
            </a:r>
            <a:r>
              <a:rPr lang="cs-CZ" sz="2000" dirty="0">
                <a:solidFill>
                  <a:schemeClr val="tx1"/>
                </a:solidFill>
              </a:rPr>
              <a:t>dokumenty na fyzických nosičích (CD, DVD, kazety) =&gt; povinný </a:t>
            </a:r>
            <a:r>
              <a:rPr lang="cs-CZ" sz="2000" dirty="0" smtClean="0">
                <a:solidFill>
                  <a:schemeClr val="tx1"/>
                </a:solidFill>
              </a:rPr>
              <a:t>výtisk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</a:rPr>
              <a:t>online </a:t>
            </a:r>
            <a:r>
              <a:rPr lang="cs-CZ" sz="2000" dirty="0">
                <a:solidFill>
                  <a:schemeClr val="tx1"/>
                </a:solidFill>
              </a:rPr>
              <a:t>dokumenty (webové stránky, databáze) =&gt; </a:t>
            </a:r>
            <a:r>
              <a:rPr lang="cs-CZ" sz="2000" dirty="0" err="1">
                <a:solidFill>
                  <a:schemeClr val="tx1"/>
                </a:solidFill>
              </a:rPr>
              <a:t>WebArchiv</a:t>
            </a:r>
            <a:r>
              <a:rPr lang="cs-CZ" sz="2000" dirty="0">
                <a:solidFill>
                  <a:schemeClr val="tx1"/>
                </a:solidFill>
              </a:rPr>
              <a:t> NK </a:t>
            </a:r>
            <a:r>
              <a:rPr lang="cs-CZ" sz="2000" dirty="0" smtClean="0">
                <a:solidFill>
                  <a:schemeClr val="tx1"/>
                </a:solidFill>
              </a:rPr>
              <a:t>ČR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</a:rPr>
              <a:t>e-knihy, e-periodika, </a:t>
            </a:r>
            <a:r>
              <a:rPr lang="cs-CZ" sz="2000" dirty="0" err="1" smtClean="0">
                <a:solidFill>
                  <a:schemeClr val="tx1"/>
                </a:solidFill>
              </a:rPr>
              <a:t>pre-printy</a:t>
            </a:r>
            <a:r>
              <a:rPr lang="cs-CZ" sz="2000" dirty="0" smtClean="0">
                <a:solidFill>
                  <a:schemeClr val="tx1"/>
                </a:solidFill>
              </a:rPr>
              <a:t>?</a:t>
            </a:r>
            <a:endParaRPr lang="cs-CZ" sz="2000" dirty="0" smtClean="0">
              <a:solidFill>
                <a:schemeClr val="tx1"/>
              </a:solidFill>
            </a:endParaRPr>
          </a:p>
          <a:p>
            <a:pPr marL="457200" lvl="0" indent="-457200" algn="l">
              <a:buFont typeface="Symbol"/>
              <a:buChar char="Þ"/>
            </a:pPr>
            <a:r>
              <a:rPr lang="cs-CZ" sz="2400" b="1" dirty="0" smtClean="0">
                <a:solidFill>
                  <a:schemeClr val="tx1"/>
                </a:solidFill>
              </a:rPr>
              <a:t>nový </a:t>
            </a:r>
            <a:r>
              <a:rPr lang="pt-BR" sz="2400" b="1" dirty="0" smtClean="0">
                <a:solidFill>
                  <a:schemeClr val="tx1"/>
                </a:solidFill>
              </a:rPr>
              <a:t>zákon </a:t>
            </a:r>
            <a:r>
              <a:rPr lang="pt-BR" sz="2400" b="1" dirty="0">
                <a:solidFill>
                  <a:schemeClr val="tx1"/>
                </a:solidFill>
              </a:rPr>
              <a:t>o povinném síťovém </a:t>
            </a:r>
            <a:r>
              <a:rPr lang="pt-BR" sz="2400" b="1" dirty="0" smtClean="0">
                <a:solidFill>
                  <a:schemeClr val="tx1"/>
                </a:solidFill>
              </a:rPr>
              <a:t>depozitu</a:t>
            </a:r>
            <a:endParaRPr lang="cs-CZ" sz="2400" b="1" dirty="0" smtClean="0">
              <a:solidFill>
                <a:schemeClr val="tx1"/>
              </a:solidFill>
            </a:endParaRPr>
          </a:p>
          <a:p>
            <a:pPr marL="457200" lvl="0" indent="-457200" algn="l">
              <a:buFont typeface="Symbol"/>
              <a:buChar char="Þ"/>
            </a:pPr>
            <a:r>
              <a:rPr lang="cs-CZ" sz="2400" dirty="0" smtClean="0">
                <a:solidFill>
                  <a:schemeClr val="tx1"/>
                </a:solidFill>
              </a:rPr>
              <a:t>dr. Matušík, vytvoření </a:t>
            </a:r>
            <a:r>
              <a:rPr lang="cs-CZ" sz="2400" dirty="0">
                <a:solidFill>
                  <a:schemeClr val="tx1"/>
                </a:solidFill>
              </a:rPr>
              <a:t>právních podmínek sběru e-publikací, jejich zpracování a zpřístupnění v České republice v dalším </a:t>
            </a:r>
            <a:r>
              <a:rPr lang="cs-CZ" sz="2400" dirty="0" smtClean="0">
                <a:solidFill>
                  <a:schemeClr val="tx1"/>
                </a:solidFill>
              </a:rPr>
              <a:t>období</a:t>
            </a:r>
          </a:p>
          <a:p>
            <a:pPr marL="457200" lvl="0" indent="-457200" algn="l">
              <a:buFont typeface="Symbol"/>
              <a:buChar char="Þ"/>
            </a:pPr>
            <a:r>
              <a:rPr lang="cs-CZ" sz="2400" dirty="0" smtClean="0">
                <a:solidFill>
                  <a:schemeClr val="tx1"/>
                </a:solidFill>
              </a:rPr>
              <a:t>minimalizovat </a:t>
            </a:r>
            <a:r>
              <a:rPr lang="cs-CZ" sz="2400" dirty="0">
                <a:solidFill>
                  <a:schemeClr val="tx1"/>
                </a:solidFill>
              </a:rPr>
              <a:t>okruh veřejně šířených obsahů, jež by nebyly podchyceny systémem cílevědomého ukládání a uchovávání kulturního </a:t>
            </a:r>
            <a:r>
              <a:rPr lang="cs-CZ" sz="2400" dirty="0" smtClean="0">
                <a:solidFill>
                  <a:schemeClr val="tx1"/>
                </a:solidFill>
              </a:rPr>
              <a:t>dědictví</a:t>
            </a: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35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336704" cy="732757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Novelizace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412776"/>
            <a:ext cx="7778353" cy="5040560"/>
          </a:xfrm>
        </p:spPr>
        <p:txBody>
          <a:bodyPr>
            <a:normAutofit fontScale="92500" lnSpcReduction="10000"/>
          </a:bodyPr>
          <a:lstStyle/>
          <a:p>
            <a:pPr algn="l">
              <a:spcAft>
                <a:spcPts val="600"/>
              </a:spcAft>
            </a:pPr>
            <a:r>
              <a:rPr lang="cs-CZ" sz="2600" b="1" dirty="0" smtClean="0">
                <a:solidFill>
                  <a:schemeClr val="tx1"/>
                </a:solidFill>
              </a:rPr>
              <a:t>Novelizace </a:t>
            </a:r>
            <a:r>
              <a:rPr lang="cs-CZ" sz="2600" b="1" dirty="0">
                <a:solidFill>
                  <a:schemeClr val="tx1"/>
                </a:solidFill>
              </a:rPr>
              <a:t>stávající </a:t>
            </a:r>
            <a:r>
              <a:rPr lang="cs-CZ" sz="2600" b="1" dirty="0" smtClean="0">
                <a:solidFill>
                  <a:schemeClr val="tx1"/>
                </a:solidFill>
              </a:rPr>
              <a:t>legislativy – doc. </a:t>
            </a:r>
            <a:r>
              <a:rPr lang="cs-CZ" sz="2600" b="1" dirty="0" err="1" smtClean="0">
                <a:solidFill>
                  <a:schemeClr val="tx1"/>
                </a:solidFill>
              </a:rPr>
              <a:t>Polčák</a:t>
            </a:r>
            <a:endParaRPr lang="cs-CZ" sz="2600" b="1" dirty="0" smtClean="0">
              <a:solidFill>
                <a:schemeClr val="tx1"/>
              </a:solidFill>
            </a:endParaRPr>
          </a:p>
          <a:p>
            <a:pPr marL="457200" indent="-4572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600" b="1" dirty="0" smtClean="0">
                <a:solidFill>
                  <a:schemeClr val="tx1"/>
                </a:solidFill>
              </a:rPr>
              <a:t>zákon </a:t>
            </a:r>
            <a:r>
              <a:rPr lang="it-IT" sz="2600" b="1" dirty="0">
                <a:solidFill>
                  <a:schemeClr val="tx1"/>
                </a:solidFill>
              </a:rPr>
              <a:t>č. 37/1995 Sb. </a:t>
            </a:r>
            <a:r>
              <a:rPr lang="cs-CZ" sz="2600" b="1" dirty="0" smtClean="0">
                <a:solidFill>
                  <a:schemeClr val="tx1"/>
                </a:solidFill>
              </a:rPr>
              <a:t>o vydávání neperiodických publikací</a:t>
            </a:r>
          </a:p>
          <a:p>
            <a:pPr marL="457200" indent="-4572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600" b="1" dirty="0" smtClean="0">
                <a:solidFill>
                  <a:schemeClr val="tx1"/>
                </a:solidFill>
              </a:rPr>
              <a:t>tiskový zákon</a:t>
            </a:r>
            <a:r>
              <a:rPr lang="it-IT" sz="2600" b="1" dirty="0" smtClean="0">
                <a:solidFill>
                  <a:schemeClr val="tx1"/>
                </a:solidFill>
              </a:rPr>
              <a:t> </a:t>
            </a:r>
            <a:r>
              <a:rPr lang="it-IT" sz="2600" b="1" dirty="0">
                <a:solidFill>
                  <a:schemeClr val="tx1"/>
                </a:solidFill>
              </a:rPr>
              <a:t>č. 46/2000 Sb</a:t>
            </a:r>
            <a:r>
              <a:rPr lang="it-IT" sz="2600" b="1" dirty="0" smtClean="0">
                <a:solidFill>
                  <a:schemeClr val="tx1"/>
                </a:solidFill>
              </a:rPr>
              <a:t>.</a:t>
            </a:r>
            <a:r>
              <a:rPr lang="cs-CZ" sz="2600" b="1" dirty="0" smtClean="0">
                <a:solidFill>
                  <a:schemeClr val="tx1"/>
                </a:solidFill>
              </a:rPr>
              <a:t> (e-periodika)</a:t>
            </a:r>
          </a:p>
          <a:p>
            <a:pPr marL="457200" indent="-4572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600" b="1" dirty="0" smtClean="0">
                <a:solidFill>
                  <a:schemeClr val="tx1"/>
                </a:solidFill>
              </a:rPr>
              <a:t>knihovní zákon č. 257/2001 Sb. (</a:t>
            </a:r>
            <a:r>
              <a:rPr lang="cs-CZ" sz="2600" b="1" dirty="0" err="1" smtClean="0">
                <a:solidFill>
                  <a:schemeClr val="tx1"/>
                </a:solidFill>
              </a:rPr>
              <a:t>webarchiv</a:t>
            </a:r>
            <a:r>
              <a:rPr lang="cs-CZ" sz="2600" b="1" dirty="0" smtClean="0">
                <a:solidFill>
                  <a:schemeClr val="tx1"/>
                </a:solidFill>
              </a:rPr>
              <a:t>)</a:t>
            </a:r>
          </a:p>
          <a:p>
            <a:pPr marL="457200" lvl="0" indent="-457200" algn="l">
              <a:spcAft>
                <a:spcPts val="600"/>
              </a:spcAft>
              <a:buFont typeface="Symbol"/>
              <a:buChar char="Þ"/>
            </a:pPr>
            <a:r>
              <a:rPr lang="cs-CZ" sz="2600" dirty="0" smtClean="0">
                <a:solidFill>
                  <a:prstClr val="black"/>
                </a:solidFill>
              </a:rPr>
              <a:t>odevzdat 1 </a:t>
            </a:r>
            <a:r>
              <a:rPr lang="cs-CZ" sz="2600" dirty="0">
                <a:solidFill>
                  <a:prstClr val="black"/>
                </a:solidFill>
              </a:rPr>
              <a:t>povinný </a:t>
            </a:r>
            <a:r>
              <a:rPr lang="cs-CZ" sz="2600" dirty="0" smtClean="0">
                <a:solidFill>
                  <a:prstClr val="black"/>
                </a:solidFill>
              </a:rPr>
              <a:t>výtisk (soubor) </a:t>
            </a:r>
            <a:r>
              <a:rPr lang="cs-CZ" sz="2600" dirty="0">
                <a:solidFill>
                  <a:prstClr val="black"/>
                </a:solidFill>
              </a:rPr>
              <a:t>prostý technických ochranných opatření </a:t>
            </a:r>
            <a:r>
              <a:rPr lang="cs-CZ" sz="2600" dirty="0" smtClean="0">
                <a:solidFill>
                  <a:prstClr val="black"/>
                </a:solidFill>
              </a:rPr>
              <a:t>NK ČR, která vytvoří databázi </a:t>
            </a:r>
            <a:r>
              <a:rPr lang="cs-CZ" sz="2600" dirty="0">
                <a:solidFill>
                  <a:prstClr val="black"/>
                </a:solidFill>
              </a:rPr>
              <a:t>povinných </a:t>
            </a:r>
            <a:r>
              <a:rPr lang="cs-CZ" sz="2600" dirty="0" smtClean="0">
                <a:solidFill>
                  <a:prstClr val="black"/>
                </a:solidFill>
              </a:rPr>
              <a:t>výtisků e-publikací</a:t>
            </a:r>
          </a:p>
          <a:p>
            <a:pPr marL="457200" lvl="0" indent="-457200" algn="l">
              <a:spcAft>
                <a:spcPts val="600"/>
              </a:spcAft>
              <a:buFont typeface="Symbol"/>
              <a:buChar char="Þ"/>
            </a:pPr>
            <a:r>
              <a:rPr lang="cs-CZ" sz="2600" dirty="0" smtClean="0">
                <a:solidFill>
                  <a:prstClr val="black"/>
                </a:solidFill>
              </a:rPr>
              <a:t>k vytěžování </a:t>
            </a:r>
            <a:r>
              <a:rPr lang="cs-CZ" sz="2600" dirty="0">
                <a:solidFill>
                  <a:prstClr val="black"/>
                </a:solidFill>
              </a:rPr>
              <a:t>a </a:t>
            </a:r>
            <a:r>
              <a:rPr lang="cs-CZ" sz="2600" dirty="0" smtClean="0">
                <a:solidFill>
                  <a:prstClr val="black"/>
                </a:solidFill>
              </a:rPr>
              <a:t>zužitkování této databáze budou oprávněny stávající příjemci PV (Moravská </a:t>
            </a:r>
            <a:r>
              <a:rPr lang="cs-CZ" sz="2600" dirty="0">
                <a:solidFill>
                  <a:prstClr val="black"/>
                </a:solidFill>
              </a:rPr>
              <a:t>zemská knihovna v Brně, Vědecká knihovna v </a:t>
            </a:r>
            <a:r>
              <a:rPr lang="cs-CZ" sz="2600" dirty="0" smtClean="0">
                <a:solidFill>
                  <a:prstClr val="black"/>
                </a:solidFill>
              </a:rPr>
              <a:t>Olomouci a </a:t>
            </a:r>
            <a:r>
              <a:rPr lang="cs-CZ" sz="2600" dirty="0">
                <a:solidFill>
                  <a:prstClr val="black"/>
                </a:solidFill>
              </a:rPr>
              <a:t>krajské </a:t>
            </a:r>
            <a:r>
              <a:rPr lang="cs-CZ" sz="2600" dirty="0" smtClean="0">
                <a:solidFill>
                  <a:prstClr val="black"/>
                </a:solidFill>
              </a:rPr>
              <a:t>knihovny)</a:t>
            </a: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81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336704" cy="679005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Plán novelizace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1268760"/>
            <a:ext cx="8136904" cy="5400600"/>
          </a:xfrm>
        </p:spPr>
        <p:txBody>
          <a:bodyPr>
            <a:noAutofit/>
          </a:bodyPr>
          <a:lstStyle/>
          <a:p>
            <a:pPr marL="457200" lvl="0" indent="-4572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prstClr val="black"/>
                </a:solidFill>
              </a:rPr>
              <a:t>návrh novely nyní na Ministerstvu kultury v Odboru </a:t>
            </a:r>
            <a:r>
              <a:rPr lang="cs-CZ" sz="2000" b="1" dirty="0">
                <a:solidFill>
                  <a:prstClr val="black"/>
                </a:solidFill>
              </a:rPr>
              <a:t>umění, literatury a </a:t>
            </a:r>
            <a:r>
              <a:rPr lang="cs-CZ" sz="2000" b="1" dirty="0" smtClean="0">
                <a:solidFill>
                  <a:prstClr val="black"/>
                </a:solidFill>
              </a:rPr>
              <a:t>knihoven, v nejbližší době jednání s vydavateli</a:t>
            </a:r>
          </a:p>
          <a:p>
            <a:pPr lvl="0" algn="l">
              <a:spcAft>
                <a:spcPts val="600"/>
              </a:spcAft>
            </a:pPr>
            <a:r>
              <a:rPr lang="cs-CZ" sz="2000" b="1" dirty="0" smtClean="0">
                <a:solidFill>
                  <a:prstClr val="black"/>
                </a:solidFill>
              </a:rPr>
              <a:t>Mgr. Jiří Klusoň</a:t>
            </a:r>
            <a:r>
              <a:rPr lang="cs-CZ" sz="2000" dirty="0" smtClean="0">
                <a:solidFill>
                  <a:prstClr val="black"/>
                </a:solidFill>
              </a:rPr>
              <a:t> (MK ČR): </a:t>
            </a:r>
            <a:r>
              <a:rPr lang="cs-CZ" sz="2000" i="1" dirty="0" smtClean="0">
                <a:solidFill>
                  <a:prstClr val="black"/>
                </a:solidFill>
              </a:rPr>
              <a:t>„Vycházíme </a:t>
            </a:r>
            <a:r>
              <a:rPr lang="cs-CZ" sz="2000" i="1" dirty="0">
                <a:solidFill>
                  <a:prstClr val="black"/>
                </a:solidFill>
              </a:rPr>
              <a:t>– obsahově – z návrhu zpracovaného </a:t>
            </a:r>
            <a:r>
              <a:rPr lang="cs-CZ" sz="2000" i="1" dirty="0" smtClean="0">
                <a:solidFill>
                  <a:prstClr val="black"/>
                </a:solidFill>
              </a:rPr>
              <a:t>NK ČR</a:t>
            </a:r>
            <a:r>
              <a:rPr lang="cs-CZ" sz="2000" i="1" dirty="0">
                <a:solidFill>
                  <a:prstClr val="black"/>
                </a:solidFill>
              </a:rPr>
              <a:t>, je ovšem nutno počítat s tím, že se návrh bude v průběhu legislativního procesu měnit, a to nejen z hlediska legislativně-technického, ale možná i z hlediska obsahového, poté, co jej předložíme k předběžnému vyjádření dotčeným subjektům, například straně vydavatelů (což předpokládáme v nejbližší době). Jaké změny v návrhu nastanou, nejsme ovšem aktuálně schopni předvídat</a:t>
            </a:r>
            <a:r>
              <a:rPr lang="cs-CZ" sz="2000" i="1" dirty="0" smtClean="0">
                <a:solidFill>
                  <a:prstClr val="black"/>
                </a:solidFill>
              </a:rPr>
              <a:t>.“</a:t>
            </a:r>
          </a:p>
          <a:p>
            <a:pPr marL="457200" lvl="0" indent="-4572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prstClr val="black"/>
                </a:solidFill>
              </a:rPr>
              <a:t>2015 předložení návrhu do vlády, uzákonění v horizontu několika let?</a:t>
            </a:r>
          </a:p>
          <a:p>
            <a:pPr lvl="0" algn="l">
              <a:spcAft>
                <a:spcPts val="600"/>
              </a:spcAft>
            </a:pPr>
            <a:r>
              <a:rPr lang="cs-CZ" sz="2000" b="1" dirty="0">
                <a:solidFill>
                  <a:prstClr val="black"/>
                </a:solidFill>
              </a:rPr>
              <a:t>Mgr. Jiří Klusoň</a:t>
            </a:r>
            <a:r>
              <a:rPr lang="cs-CZ" sz="2000" dirty="0">
                <a:solidFill>
                  <a:prstClr val="black"/>
                </a:solidFill>
              </a:rPr>
              <a:t> (MK ČR</a:t>
            </a:r>
            <a:r>
              <a:rPr lang="cs-CZ" sz="2000" dirty="0" smtClean="0">
                <a:solidFill>
                  <a:prstClr val="black"/>
                </a:solidFill>
              </a:rPr>
              <a:t>): </a:t>
            </a:r>
            <a:r>
              <a:rPr lang="cs-CZ" sz="2000" i="1" dirty="0" smtClean="0">
                <a:solidFill>
                  <a:prstClr val="black"/>
                </a:solidFill>
              </a:rPr>
              <a:t>„Zpracováváme </a:t>
            </a:r>
            <a:r>
              <a:rPr lang="cs-CZ" sz="2000" i="1" dirty="0">
                <a:solidFill>
                  <a:prstClr val="black"/>
                </a:solidFill>
              </a:rPr>
              <a:t>právě podklad pro plán legislativních prací vlády na rok 2015, v němž vyjadřujeme předpoklad, že v březnu 2015 bude návrh předložen do vnějšího připomínkového řízení a v květnu 2015 do vlády (snad tento předpoklad bude vládou přijat a stane se součástí příslušného usnesení vlády, jímž bude plán legislativních prací schválen</a:t>
            </a:r>
            <a:r>
              <a:rPr lang="cs-CZ" sz="2000" i="1" dirty="0" smtClean="0">
                <a:solidFill>
                  <a:prstClr val="black"/>
                </a:solidFill>
              </a:rPr>
              <a:t>).“</a:t>
            </a: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64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336704" cy="948781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Odevzdávání e-publikací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556792"/>
            <a:ext cx="8138394" cy="4896544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zatím </a:t>
            </a:r>
            <a:r>
              <a:rPr lang="cs-CZ" sz="2800" dirty="0" smtClean="0">
                <a:solidFill>
                  <a:prstClr val="black"/>
                </a:solidFill>
              </a:rPr>
              <a:t>pouze </a:t>
            </a:r>
            <a:r>
              <a:rPr lang="cs-CZ" sz="2800" b="1" dirty="0" smtClean="0">
                <a:solidFill>
                  <a:prstClr val="black"/>
                </a:solidFill>
              </a:rPr>
              <a:t>dobrovolně</a:t>
            </a:r>
            <a:r>
              <a:rPr lang="cs-CZ" sz="2800" dirty="0" smtClean="0">
                <a:solidFill>
                  <a:prstClr val="black"/>
                </a:solidFill>
              </a:rPr>
              <a:t>, </a:t>
            </a:r>
            <a:r>
              <a:rPr lang="cs-CZ" sz="2800" dirty="0" smtClean="0">
                <a:solidFill>
                  <a:prstClr val="black"/>
                </a:solidFill>
              </a:rPr>
              <a:t>na základě licenční smlouvy mezi NK a producenty dat (nakladateli)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jednání jsou složitá</a:t>
            </a:r>
            <a:r>
              <a:rPr lang="cs-CZ" sz="2800" dirty="0">
                <a:solidFill>
                  <a:prstClr val="black"/>
                </a:solidFill>
              </a:rPr>
              <a:t>, </a:t>
            </a:r>
            <a:r>
              <a:rPr lang="cs-CZ" sz="2800" dirty="0" smtClean="0">
                <a:solidFill>
                  <a:prstClr val="black"/>
                </a:solidFill>
              </a:rPr>
              <a:t>převažují </a:t>
            </a:r>
            <a:r>
              <a:rPr lang="cs-CZ" sz="2800" b="1" dirty="0" smtClean="0">
                <a:solidFill>
                  <a:prstClr val="black"/>
                </a:solidFill>
              </a:rPr>
              <a:t>obavy nakladatelů</a:t>
            </a:r>
            <a:r>
              <a:rPr lang="cs-CZ" sz="2800" dirty="0" smtClean="0">
                <a:solidFill>
                  <a:prstClr val="black"/>
                </a:solidFill>
              </a:rPr>
              <a:t> ze </a:t>
            </a:r>
            <a:r>
              <a:rPr lang="cs-CZ" sz="2800" dirty="0">
                <a:solidFill>
                  <a:prstClr val="black"/>
                </a:solidFill>
              </a:rPr>
              <a:t>zveřejnění (či úniku v případě nedostatečného zabezpečení) jejich </a:t>
            </a:r>
            <a:r>
              <a:rPr lang="cs-CZ" sz="2800" dirty="0" smtClean="0">
                <a:solidFill>
                  <a:prstClr val="black"/>
                </a:solidFill>
              </a:rPr>
              <a:t>e-publikací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opatrnost </a:t>
            </a:r>
            <a:r>
              <a:rPr lang="cs-CZ" sz="2800" dirty="0">
                <a:solidFill>
                  <a:prstClr val="black"/>
                </a:solidFill>
              </a:rPr>
              <a:t>a neochota nakladatelů a </a:t>
            </a:r>
            <a:r>
              <a:rPr lang="cs-CZ" sz="2800" dirty="0" smtClean="0">
                <a:solidFill>
                  <a:prstClr val="black"/>
                </a:solidFill>
              </a:rPr>
              <a:t>autorů, čekání na novou legislativu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zájem hlavně ze strany akademických nakladatelství a menších vydavatelů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prstClr val="black"/>
                </a:solidFill>
              </a:rPr>
              <a:t>hlavní požadavky: jednoduchost a </a:t>
            </a:r>
            <a:r>
              <a:rPr lang="cs-CZ" sz="2800" dirty="0" smtClean="0">
                <a:solidFill>
                  <a:prstClr val="black"/>
                </a:solidFill>
              </a:rPr>
              <a:t>bezpečnost</a:t>
            </a:r>
            <a:endParaRPr lang="cs-CZ" sz="2800" dirty="0" smtClean="0">
              <a:solidFill>
                <a:prstClr val="black"/>
              </a:solidFill>
            </a:endParaRP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50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463995"/>
            <a:ext cx="6336704" cy="732757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Výhody účasti v projektu</a:t>
            </a:r>
            <a:endParaRPr lang="cs-CZ" sz="3600" b="1" dirty="0">
              <a:solidFill>
                <a:srgbClr val="00708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0070" y="1556792"/>
            <a:ext cx="7994378" cy="4896544"/>
          </a:xfrm>
        </p:spPr>
        <p:txBody>
          <a:bodyPr>
            <a:noAutofit/>
          </a:bodyPr>
          <a:lstStyle/>
          <a:p>
            <a:pPr marL="342900" lvl="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dlouhodobé </a:t>
            </a:r>
            <a:r>
              <a:rPr lang="cs-CZ" sz="2800" dirty="0" smtClean="0">
                <a:solidFill>
                  <a:prstClr val="black"/>
                </a:solidFill>
              </a:rPr>
              <a:t>uchování a </a:t>
            </a:r>
            <a:r>
              <a:rPr lang="cs-CZ" sz="2800" dirty="0" smtClean="0">
                <a:solidFill>
                  <a:prstClr val="black"/>
                </a:solidFill>
              </a:rPr>
              <a:t>ochrana </a:t>
            </a:r>
            <a:r>
              <a:rPr lang="cs-CZ" sz="2800" dirty="0" smtClean="0">
                <a:solidFill>
                  <a:prstClr val="black"/>
                </a:solidFill>
              </a:rPr>
              <a:t>digitálního </a:t>
            </a:r>
            <a:r>
              <a:rPr lang="cs-CZ" sz="2800" dirty="0">
                <a:solidFill>
                  <a:prstClr val="black"/>
                </a:solidFill>
              </a:rPr>
              <a:t>obsahu (digitální </a:t>
            </a:r>
            <a:r>
              <a:rPr lang="cs-CZ" sz="2800" dirty="0" err="1">
                <a:solidFill>
                  <a:prstClr val="black"/>
                </a:solidFill>
              </a:rPr>
              <a:t>repozitář</a:t>
            </a:r>
            <a:r>
              <a:rPr lang="cs-CZ" sz="2800" dirty="0">
                <a:solidFill>
                  <a:prstClr val="black"/>
                </a:solidFill>
              </a:rPr>
              <a:t> </a:t>
            </a:r>
            <a:r>
              <a:rPr lang="cs-CZ" sz="2800" dirty="0" smtClean="0">
                <a:solidFill>
                  <a:prstClr val="black"/>
                </a:solidFill>
              </a:rPr>
              <a:t>NK =</a:t>
            </a:r>
            <a:r>
              <a:rPr lang="en-US" sz="2800" dirty="0" smtClean="0">
                <a:solidFill>
                  <a:prstClr val="black"/>
                </a:solidFill>
              </a:rPr>
              <a:t>&gt; </a:t>
            </a:r>
            <a:r>
              <a:rPr lang="cs-CZ" sz="2800" dirty="0" smtClean="0">
                <a:solidFill>
                  <a:prstClr val="black"/>
                </a:solidFill>
              </a:rPr>
              <a:t>NDK)</a:t>
            </a:r>
            <a:endParaRPr lang="cs-CZ" sz="2800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snadná dostupnost </a:t>
            </a:r>
            <a:r>
              <a:rPr lang="cs-CZ" sz="2800" dirty="0">
                <a:solidFill>
                  <a:prstClr val="black"/>
                </a:solidFill>
              </a:rPr>
              <a:t>uložených dat a jejich </a:t>
            </a:r>
            <a:r>
              <a:rPr lang="cs-CZ" sz="2800" dirty="0" smtClean="0">
                <a:solidFill>
                  <a:prstClr val="black"/>
                </a:solidFill>
              </a:rPr>
              <a:t>použitelnost </a:t>
            </a:r>
            <a:r>
              <a:rPr lang="cs-CZ" sz="2800" dirty="0">
                <a:solidFill>
                  <a:prstClr val="black"/>
                </a:solidFill>
              </a:rPr>
              <a:t>v budoucnu při změnách technologie</a:t>
            </a:r>
          </a:p>
          <a:p>
            <a:pPr marL="342900" lvl="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větší </a:t>
            </a:r>
            <a:r>
              <a:rPr lang="cs-CZ" sz="2800" dirty="0" smtClean="0">
                <a:solidFill>
                  <a:prstClr val="black"/>
                </a:solidFill>
              </a:rPr>
              <a:t>rozšíření e-dokumentů, jejich propagace a </a:t>
            </a:r>
            <a:r>
              <a:rPr lang="cs-CZ" sz="2800" dirty="0" smtClean="0">
                <a:solidFill>
                  <a:prstClr val="black"/>
                </a:solidFill>
              </a:rPr>
              <a:t>reklama - Open Access (hlavně pro autory a drobné producenty dat)</a:t>
            </a:r>
            <a:endParaRPr lang="cs-CZ" sz="2800" dirty="0" smtClean="0">
              <a:solidFill>
                <a:prstClr val="black"/>
              </a:solidFill>
            </a:endParaRPr>
          </a:p>
          <a:p>
            <a:pPr marL="342900" lvl="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spolupráce s třetími stranami (RVVI – účast v rejstříku RIV, převážně akademická nakladatelství)</a:t>
            </a:r>
            <a:endParaRPr lang="cs-CZ" sz="2800" dirty="0">
              <a:solidFill>
                <a:prstClr val="black"/>
              </a:solidFill>
            </a:endParaRPr>
          </a:p>
          <a:p>
            <a:pPr marL="342900" lvl="0" indent="-342900" algn="l">
              <a:buFont typeface="Arial" pitchFamily="34" charset="0"/>
              <a:buChar char="•"/>
            </a:pPr>
            <a:r>
              <a:rPr lang="cs-CZ" sz="2800" dirty="0" smtClean="0">
                <a:solidFill>
                  <a:prstClr val="black"/>
                </a:solidFill>
              </a:rPr>
              <a:t>zachování </a:t>
            </a:r>
            <a:r>
              <a:rPr lang="cs-CZ" sz="2800" dirty="0">
                <a:solidFill>
                  <a:prstClr val="black"/>
                </a:solidFill>
              </a:rPr>
              <a:t>národního kulturního </a:t>
            </a:r>
            <a:r>
              <a:rPr lang="cs-CZ" sz="2800" dirty="0" smtClean="0">
                <a:solidFill>
                  <a:prstClr val="black"/>
                </a:solidFill>
              </a:rPr>
              <a:t>dědictví (NÚLK)</a:t>
            </a:r>
          </a:p>
        </p:txBody>
      </p:sp>
      <p:pic>
        <p:nvPicPr>
          <p:cNvPr id="2052" name="Picture 4" descr="new_nklogo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71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ystému Office">
  <a:themeElements>
    <a:clrScheme name="Motiv systém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iv systému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2335</TotalTime>
  <Words>1177</Words>
  <Application>Microsoft Office PowerPoint</Application>
  <PresentationFormat>Předvádění na obrazovce (4:3)</PresentationFormat>
  <Paragraphs>121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Motiv systému Office</vt:lpstr>
      <vt:lpstr>1_Motiv systému Office</vt:lpstr>
      <vt:lpstr>3_Motiv systému Office</vt:lpstr>
      <vt:lpstr>Aktuální stav a vývoj v projektu NAKI „Správa elektronických publikací v síti knihoven ČR“  Mgr. Martin Žížala Oddělení doplňování domácích dokumentů NK ČR</vt:lpstr>
      <vt:lpstr>Základní info</vt:lpstr>
      <vt:lpstr>Elektronické publikace</vt:lpstr>
      <vt:lpstr>Legislativní část projektu</vt:lpstr>
      <vt:lpstr>„Povinný výtisk“ e-publikací</vt:lpstr>
      <vt:lpstr>Novelizace</vt:lpstr>
      <vt:lpstr>Plán novelizace</vt:lpstr>
      <vt:lpstr>Odevzdávání e-publikací</vt:lpstr>
      <vt:lpstr>Výhody účasti v projektu</vt:lpstr>
      <vt:lpstr>Knihovnická oblast projektu</vt:lpstr>
      <vt:lpstr>Technologický rámec projektu</vt:lpstr>
      <vt:lpstr>Prezentace aplikace PowerPoint</vt:lpstr>
      <vt:lpstr>Proces příjmu a zpracování e-publikací</vt:lpstr>
      <vt:lpstr>Registrace producenta a ohlášení e-publikace</vt:lpstr>
      <vt:lpstr>Prezentace aplikace PowerPoint</vt:lpstr>
      <vt:lpstr>Akvizice a katalogizace e-publikace</vt:lpstr>
      <vt:lpstr>Zpřístupnění e-publikace</vt:lpstr>
      <vt:lpstr>Dlouhodobá ochrana e-publikace</vt:lpstr>
      <vt:lpstr>Plán projektu</vt:lpstr>
      <vt:lpstr>Děkuji vám za pozornost.  Mgr. Martin Žížala martin.zizala@nkp.cz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Pilotní projekt NK ČR</dc:title>
  <dc:creator>Žížala Martin</dc:creator>
  <cp:lastModifiedBy>Žížala Martin</cp:lastModifiedBy>
  <cp:revision>247</cp:revision>
  <dcterms:created xsi:type="dcterms:W3CDTF">2011-11-10T10:05:39Z</dcterms:created>
  <dcterms:modified xsi:type="dcterms:W3CDTF">2014-10-16T09:04:56Z</dcterms:modified>
</cp:coreProperties>
</file>