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68" r:id="rId4"/>
    <p:sldId id="269" r:id="rId5"/>
    <p:sldId id="270" r:id="rId6"/>
    <p:sldId id="271" r:id="rId7"/>
    <p:sldId id="259" r:id="rId8"/>
    <p:sldId id="272" r:id="rId9"/>
    <p:sldId id="260" r:id="rId10"/>
    <p:sldId id="261" r:id="rId11"/>
    <p:sldId id="262" r:id="rId12"/>
    <p:sldId id="265" r:id="rId13"/>
    <p:sldId id="266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F6B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Styl Tmav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4" autoAdjust="0"/>
    <p:restoredTop sz="94660"/>
  </p:normalViewPr>
  <p:slideViewPr>
    <p:cSldViewPr>
      <p:cViewPr varScale="1">
        <p:scale>
          <a:sx n="104" d="100"/>
          <a:sy n="104" d="100"/>
        </p:scale>
        <p:origin x="-9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1EB43F5-26EC-4CAD-8C1F-AF9CCD79EE83}" type="datetimeFigureOut">
              <a:rPr lang="cs-CZ" smtClean="0"/>
              <a:pPr/>
              <a:t>24.11.2014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A15D580-4E2C-4041-A92B-63D918F87CA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800200"/>
          </a:xfrm>
        </p:spPr>
        <p:txBody>
          <a:bodyPr>
            <a:normAutofit/>
          </a:bodyPr>
          <a:lstStyle/>
          <a:p>
            <a:r>
              <a:rPr lang="cs-CZ" dirty="0" smtClean="0"/>
              <a:t>Výpůjčky e-knih </a:t>
            </a:r>
            <a:br>
              <a:rPr lang="cs-CZ" dirty="0" smtClean="0"/>
            </a:br>
            <a:r>
              <a:rPr lang="cs-CZ" dirty="0" smtClean="0"/>
              <a:t>ve Středočeské vědecké knihovně v Kladně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1600" y="5949280"/>
            <a:ext cx="5616624" cy="507504"/>
          </a:xfrm>
        </p:spPr>
        <p:txBody>
          <a:bodyPr/>
          <a:lstStyle/>
          <a:p>
            <a:r>
              <a:rPr lang="cs-CZ" dirty="0" smtClean="0"/>
              <a:t>Seminář E-knihy IV, 25. 11. </a:t>
            </a:r>
            <a:r>
              <a:rPr lang="cs-CZ" dirty="0" smtClean="0"/>
              <a:t>2014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860032" y="4653136"/>
            <a:ext cx="36901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Eva </a:t>
            </a:r>
            <a:r>
              <a:rPr lang="cs-CZ" sz="1600" dirty="0" err="1" smtClean="0"/>
              <a:t>Recmanová</a:t>
            </a:r>
            <a:endParaRPr lang="cs-CZ" sz="1600" dirty="0" smtClean="0"/>
          </a:p>
          <a:p>
            <a:r>
              <a:rPr lang="cs-CZ" sz="1600" dirty="0" smtClean="0"/>
              <a:t>Středočeská vědecká knihovna v Kladně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e-knihy_rezerva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476672"/>
            <a:ext cx="4307689" cy="609329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 rot="20212363">
            <a:off x="134146" y="1308177"/>
            <a:ext cx="39869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Toto je asi ten důvod</a:t>
            </a:r>
            <a:endParaRPr lang="cs-CZ" sz="3200" dirty="0">
              <a:solidFill>
                <a:srgbClr val="0070C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476672"/>
            <a:ext cx="71641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 je třeba </a:t>
            </a:r>
            <a:r>
              <a:rPr lang="cs-CZ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vylepšit, jestli to půjde?</a:t>
            </a:r>
            <a:endParaRPr lang="cs-CZ" b="1" dirty="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cs-C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Snadnější proces výpůjčky, nemuset zakládat účet na </a:t>
            </a:r>
            <a:r>
              <a:rPr lang="cs-CZ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eReading.cz</a:t>
            </a:r>
            <a:endParaRPr lang="cs-C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Započtení a zpoplatnění výpůjčky až po úspěšném stažení titulu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Odstranění technických omezení (Kindle, pouze čtečky Start)</a:t>
            </a:r>
            <a:endParaRPr lang="cs-CZ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83568" y="2204864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Výhody výpůjček e-knih</a:t>
            </a:r>
          </a:p>
          <a:p>
            <a:endParaRPr lang="cs-CZ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Žádné fronty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Hned a tady</a:t>
            </a:r>
            <a:endParaRPr lang="cs-CZ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83568" y="3717032"/>
            <a:ext cx="776366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 co se těšíme:</a:t>
            </a:r>
          </a:p>
          <a:p>
            <a:endParaRPr lang="cs-C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 konkurenci, až přibudou další nakladatelé s výpůjčkami e-knih, protože</a:t>
            </a:r>
          </a:p>
          <a:p>
            <a:endParaRPr lang="cs-C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zlevní se výpůjčka pro knihovny,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rozšíří se nabídka e-knih k výpůjčce (i odborná literatura),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zjednoduší se výpůjčky</a:t>
            </a:r>
          </a:p>
          <a:p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třeba ještě něco.</a:t>
            </a:r>
          </a:p>
          <a:p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971600" y="548680"/>
            <a:ext cx="478047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Získali jsme, co jsme nečekali</a:t>
            </a:r>
          </a:p>
          <a:p>
            <a:endParaRPr lang="cs-CZ" dirty="0"/>
          </a:p>
          <a:p>
            <a:r>
              <a:rPr lang="cs-CZ" b="1" dirty="0" smtClean="0"/>
              <a:t>Náhledy e-knih</a:t>
            </a:r>
          </a:p>
          <a:p>
            <a:endParaRPr lang="cs-CZ" b="1" dirty="0" smtClean="0"/>
          </a:p>
          <a:p>
            <a:r>
              <a:rPr lang="cs-CZ" sz="1600" dirty="0"/>
              <a:t>p</a:t>
            </a:r>
            <a:r>
              <a:rPr lang="cs-CZ" sz="1600" dirty="0" smtClean="0"/>
              <a:t>rvních 20 stran </a:t>
            </a:r>
            <a:r>
              <a:rPr lang="cs-CZ" sz="1600" b="1" i="1" dirty="0" smtClean="0"/>
              <a:t>všech</a:t>
            </a:r>
            <a:r>
              <a:rPr lang="cs-CZ" sz="1600" dirty="0" smtClean="0"/>
              <a:t> knih z databáze </a:t>
            </a:r>
            <a:r>
              <a:rPr lang="cs-CZ" sz="1600" dirty="0" err="1" smtClean="0"/>
              <a:t>eReading.cz</a:t>
            </a:r>
            <a:r>
              <a:rPr lang="cs-CZ" sz="1600" dirty="0" smtClean="0"/>
              <a:t>, </a:t>
            </a:r>
          </a:p>
          <a:p>
            <a:r>
              <a:rPr lang="cs-CZ" sz="1600" dirty="0" smtClean="0"/>
              <a:t>i těch, které nejsou určeny k e-výpůjčce.</a:t>
            </a:r>
            <a:endParaRPr lang="cs-CZ" sz="1600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348880"/>
            <a:ext cx="5400600" cy="412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lipsa 7"/>
          <p:cNvSpPr/>
          <p:nvPr/>
        </p:nvSpPr>
        <p:spPr>
          <a:xfrm>
            <a:off x="3131840" y="5733256"/>
            <a:ext cx="1152128" cy="792088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29086">
            <a:off x="6415666" y="2986964"/>
            <a:ext cx="2434108" cy="35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197882">
            <a:off x="6193306" y="-59927"/>
            <a:ext cx="2693961" cy="3285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2123728" y="2204864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Děkuji za pozornost.</a:t>
            </a:r>
            <a:endParaRPr lang="cs-CZ" sz="4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148064" y="4365104"/>
            <a:ext cx="32401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Eva </a:t>
            </a:r>
            <a:r>
              <a:rPr lang="cs-CZ" sz="1400" dirty="0" err="1" smtClean="0"/>
              <a:t>Recmanová</a:t>
            </a:r>
            <a:endParaRPr lang="cs-CZ" sz="1400" dirty="0" smtClean="0"/>
          </a:p>
          <a:p>
            <a:r>
              <a:rPr lang="cs-CZ" sz="1400" dirty="0" smtClean="0"/>
              <a:t>Středočeská vědecká knihovna v Kladně</a:t>
            </a:r>
          </a:p>
          <a:p>
            <a:endParaRPr lang="cs-CZ" sz="1400" dirty="0"/>
          </a:p>
          <a:p>
            <a:r>
              <a:rPr lang="cs-CZ" sz="1400" dirty="0" err="1" smtClean="0"/>
              <a:t>recmanova</a:t>
            </a:r>
            <a:r>
              <a:rPr lang="cs-CZ" sz="1400" dirty="0" smtClean="0"/>
              <a:t>@</a:t>
            </a:r>
            <a:r>
              <a:rPr lang="cs-CZ" sz="1400" dirty="0" err="1" smtClean="0"/>
              <a:t>svkkl.cz</a:t>
            </a:r>
            <a:endParaRPr lang="cs-CZ" sz="1400" dirty="0"/>
          </a:p>
        </p:txBody>
      </p:sp>
      <p:sp>
        <p:nvSpPr>
          <p:cNvPr id="7" name="Nadpis 3"/>
          <p:cNvSpPr>
            <a:spLocks noGrp="1"/>
          </p:cNvSpPr>
          <p:nvPr/>
        </p:nvSpPr>
        <p:spPr>
          <a:xfrm>
            <a:off x="342900" y="2817813"/>
            <a:ext cx="8458200" cy="122237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8" name="Podnadpis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1187624" y="404664"/>
            <a:ext cx="68407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První výpůjčka </a:t>
            </a:r>
            <a:r>
              <a:rPr lang="cs-CZ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e-knihy: </a:t>
            </a:r>
            <a:r>
              <a:rPr lang="cs-CZ" sz="2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23. </a:t>
            </a:r>
            <a:r>
              <a:rPr lang="cs-CZ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5. 2014</a:t>
            </a:r>
          </a:p>
          <a:p>
            <a:r>
              <a:rPr lang="cs-CZ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prostřednictvím </a:t>
            </a:r>
            <a:r>
              <a:rPr lang="cs-CZ" sz="16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eReading.cz</a:t>
            </a:r>
            <a:endParaRPr lang="cs-CZ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cs-CZ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cs-CZ" sz="2000" b="1" dirty="0" smtClean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Podmínky </a:t>
            </a:r>
            <a:r>
              <a:rPr lang="cs-CZ" sz="2000" b="1" dirty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půjčování pro čtenáře</a:t>
            </a:r>
            <a:r>
              <a:rPr lang="cs-CZ" sz="2000" b="1" dirty="0" smtClean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endParaRPr lang="cs-CZ" sz="20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na </a:t>
            </a:r>
            <a:r>
              <a:rPr lang="cs-CZ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21 dní,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pro </a:t>
            </a:r>
            <a:r>
              <a:rPr lang="cs-CZ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čtenáře bezplatně,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pouze </a:t>
            </a:r>
            <a:r>
              <a:rPr lang="cs-CZ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registrovaný čtenář,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max</a:t>
            </a:r>
            <a:r>
              <a:rPr lang="cs-CZ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2 výpůjčky současně.</a:t>
            </a:r>
          </a:p>
          <a:p>
            <a:pPr lvl="0"/>
            <a:endParaRPr lang="cs-CZ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cs-CZ" sz="2000" b="1" dirty="0" smtClean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 období květen – listopad 2014: </a:t>
            </a:r>
            <a:r>
              <a:rPr lang="cs-CZ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cs-CZ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cs-CZ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cs-CZ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151 výpůjček e-knih, z toho 30 naši zaměstnanci</a:t>
            </a:r>
          </a:p>
          <a:p>
            <a:pPr algn="ctr"/>
            <a:r>
              <a:rPr lang="cs-CZ" sz="2000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hodně / málo ?</a:t>
            </a:r>
          </a:p>
          <a:p>
            <a:pPr lvl="0"/>
            <a:endParaRPr lang="cs-CZ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/>
            <a:r>
              <a:rPr lang="cs-CZ" sz="2000" i="1" dirty="0" smtClean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24. 11. 2014 v katalogu 1044 e-knih k výpůjčce</a:t>
            </a:r>
          </a:p>
          <a:p>
            <a:pPr lvl="0"/>
            <a:endParaRPr lang="cs-CZ" sz="2000" i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/>
            <a:r>
              <a:rPr lang="cs-CZ" sz="2000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Knihovna </a:t>
            </a:r>
            <a:r>
              <a:rPr lang="cs-CZ" sz="2000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platí za jednu výpůjčku 49 Kč.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8948"/>
            <a:ext cx="9144000" cy="5640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35213"/>
            <a:ext cx="9144000" cy="5587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" y="0"/>
            <a:ext cx="893618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116998" cy="4228726"/>
          </a:xfrm>
          <a:prstGeom prst="rect">
            <a:avLst/>
          </a:prstGeom>
        </p:spPr>
      </p:pic>
      <p:cxnSp>
        <p:nvCxnSpPr>
          <p:cNvPr id="4" name="Přímá spojovací šipka 3"/>
          <p:cNvCxnSpPr/>
          <p:nvPr/>
        </p:nvCxnSpPr>
        <p:spPr>
          <a:xfrm flipH="1">
            <a:off x="5796136" y="1196752"/>
            <a:ext cx="1008112" cy="1008112"/>
          </a:xfrm>
          <a:prstGeom prst="straightConnector1">
            <a:avLst/>
          </a:prstGeom>
          <a:ln w="34925" cap="rnd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024372"/>
            <a:ext cx="5796136" cy="3833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2555776" y="548680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Několik čísel</a:t>
            </a:r>
            <a:endParaRPr lang="cs-CZ" sz="2800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907704" y="1124744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 celkového počtu 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151 </a:t>
            </a:r>
            <a:r>
              <a:rPr lang="cs-C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výpůjček</a:t>
            </a:r>
          </a:p>
          <a:p>
            <a:endParaRPr lang="cs-C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cs-CZ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Podle věku</a:t>
            </a:r>
            <a:endParaRPr lang="cs-CZ" dirty="0"/>
          </a:p>
        </p:txBody>
      </p:sp>
      <p:graphicFrame>
        <p:nvGraphicFramePr>
          <p:cNvPr id="12" name="Tabulka 11"/>
          <p:cNvGraphicFramePr>
            <a:graphicFrameLocks noGrp="1"/>
          </p:cNvGraphicFramePr>
          <p:nvPr/>
        </p:nvGraphicFramePr>
        <p:xfrm>
          <a:off x="2411760" y="2132856"/>
          <a:ext cx="4392488" cy="936104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1"/>
                  </a:outerShdw>
                </a:effectLst>
                <a:tableStyleId>{5202B0CA-FC54-4496-8BCA-5EF66A818D29}</a:tableStyleId>
              </a:tblPr>
              <a:tblGrid>
                <a:gridCol w="2196244"/>
                <a:gridCol w="2196244"/>
              </a:tblGrid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Do 30 let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 </a:t>
                      </a: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výpůjček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30 – 50 let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62 </a:t>
                      </a: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výpůjček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Nad 50 let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 </a:t>
                      </a: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výpůjček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ulka 13"/>
          <p:cNvGraphicFramePr>
            <a:graphicFrameLocks noGrp="1"/>
          </p:cNvGraphicFramePr>
          <p:nvPr/>
        </p:nvGraphicFramePr>
        <p:xfrm>
          <a:off x="3347864" y="4437112"/>
          <a:ext cx="2592288" cy="576064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1"/>
                  </a:outerShdw>
                </a:effectLst>
                <a:tableStyleId>{5202B0CA-FC54-4496-8BCA-5EF66A818D29}</a:tableStyleId>
              </a:tblPr>
              <a:tblGrid>
                <a:gridCol w="1008112"/>
                <a:gridCol w="1584176"/>
              </a:tblGrid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Ženy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113 </a:t>
                      </a: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výpůjček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Muži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 </a:t>
                      </a: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výpůjček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5" name="Obrázek 14" descr="žena se čtečk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3789040"/>
            <a:ext cx="2996568" cy="1997712"/>
          </a:xfrm>
          <a:prstGeom prst="rect">
            <a:avLst/>
          </a:prstGeom>
        </p:spPr>
      </p:pic>
      <p:pic>
        <p:nvPicPr>
          <p:cNvPr id="16" name="Obrázek 15" descr="muž s knihou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3861048"/>
            <a:ext cx="2831588" cy="1885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2555776" y="548680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Výpůjčky po měsících</a:t>
            </a:r>
            <a:endParaRPr lang="cs-CZ" sz="2800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907704" y="1124744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 celkového počtu </a:t>
            </a:r>
            <a:r>
              <a:rPr lang="cs-C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151 </a:t>
            </a:r>
            <a:r>
              <a:rPr lang="cs-C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výpůjček</a:t>
            </a:r>
          </a:p>
          <a:p>
            <a:endParaRPr lang="cs-C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cs-CZ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2014</a:t>
            </a:r>
            <a:endParaRPr lang="cs-CZ" dirty="0"/>
          </a:p>
        </p:txBody>
      </p:sp>
      <p:graphicFrame>
        <p:nvGraphicFramePr>
          <p:cNvPr id="12" name="Tabulka 11"/>
          <p:cNvGraphicFramePr>
            <a:graphicFrameLocks noGrp="1"/>
          </p:cNvGraphicFramePr>
          <p:nvPr/>
        </p:nvGraphicFramePr>
        <p:xfrm>
          <a:off x="971600" y="2132856"/>
          <a:ext cx="6912768" cy="4021368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1"/>
                  </a:outerShdw>
                </a:effectLst>
                <a:tableStyleId>{5202B0CA-FC54-4496-8BCA-5EF66A818D29}</a:tableStyleId>
              </a:tblPr>
              <a:tblGrid>
                <a:gridCol w="3528392"/>
                <a:gridCol w="3384376"/>
              </a:tblGrid>
              <a:tr h="4874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Květen</a:t>
                      </a:r>
                      <a:endParaRPr lang="cs-CZ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 </a:t>
                      </a: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výpůjček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4874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Červen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 </a:t>
                      </a: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výpůjček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6092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Červenec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 výpůjček</a:t>
                      </a:r>
                      <a:endParaRPr kumimoji="0" lang="cs-CZ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6092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Srpen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 výpůjček</a:t>
                      </a:r>
                      <a:endParaRPr kumimoji="0" lang="cs-CZ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6092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Září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 výpůjček</a:t>
                      </a:r>
                      <a:endParaRPr kumimoji="0" lang="cs-CZ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6092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Říjen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 výpůjček</a:t>
                      </a:r>
                      <a:endParaRPr kumimoji="0" lang="cs-CZ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6092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1"/>
                          </a:solidFill>
                        </a:rPr>
                        <a:t>listopad</a:t>
                      </a:r>
                      <a:endParaRPr lang="cs-CZ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 </a:t>
                      </a:r>
                      <a:r>
                        <a:rPr kumimoji="0" lang="cs-CZ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výpůjček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051720" y="476672"/>
            <a:ext cx="5521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Tituly e-knih s nejvíce výpůjčkami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1547664" y="1412776"/>
          <a:ext cx="6408712" cy="1407508"/>
        </p:xfrm>
        <a:graphic>
          <a:graphicData uri="http://schemas.openxmlformats.org/drawingml/2006/table">
            <a:tbl>
              <a:tblPr/>
              <a:tblGrid>
                <a:gridCol w="3107066"/>
                <a:gridCol w="1858168"/>
                <a:gridCol w="1443478"/>
              </a:tblGrid>
              <a:tr h="293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Titul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Počet výpůjček e-knihy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Fronta rezervací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3877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i="0" dirty="0" smtClean="0">
                          <a:solidFill>
                            <a:srgbClr val="0070C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Analfabetka</a:t>
                      </a:r>
                      <a:r>
                        <a:rPr lang="cs-CZ" sz="1100" b="1" dirty="0" smtClean="0">
                          <a:solidFill>
                            <a:srgbClr val="0070C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která uměla počítat </a:t>
                      </a:r>
                      <a:r>
                        <a:rPr lang="cs-CZ" sz="11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/ </a:t>
                      </a:r>
                      <a:br>
                        <a:rPr lang="cs-CZ" sz="11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</a:br>
                      <a:r>
                        <a:rPr lang="cs-CZ" sz="11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Jonas</a:t>
                      </a:r>
                      <a:r>
                        <a:rPr lang="cs-CZ" sz="11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cs-CZ" sz="11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Jonasson</a:t>
                      </a:r>
                      <a:endParaRPr lang="cs-CZ" sz="1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17</a:t>
                      </a:r>
                      <a:endParaRPr lang="cs-CZ" sz="1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12</a:t>
                      </a:r>
                      <a:endParaRPr lang="cs-CZ" sz="1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rgbClr val="0070C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Stoletý </a:t>
                      </a:r>
                      <a:r>
                        <a:rPr lang="cs-CZ" sz="1100" b="1" i="0" dirty="0" smtClean="0">
                          <a:solidFill>
                            <a:srgbClr val="0070C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stařík</a:t>
                      </a:r>
                      <a:r>
                        <a:rPr lang="cs-CZ" sz="1100" b="1" dirty="0" smtClean="0">
                          <a:solidFill>
                            <a:srgbClr val="0070C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, </a:t>
                      </a:r>
                      <a:r>
                        <a:rPr lang="cs-CZ" sz="1100" b="1" i="0" dirty="0" smtClean="0">
                          <a:solidFill>
                            <a:srgbClr val="0070C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který</a:t>
                      </a:r>
                      <a:r>
                        <a:rPr lang="cs-CZ" sz="1100" b="1" dirty="0" smtClean="0">
                          <a:solidFill>
                            <a:srgbClr val="0070C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vylezl z okna a zmizel </a:t>
                      </a:r>
                      <a:r>
                        <a:rPr lang="cs-CZ" sz="11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/ </a:t>
                      </a:r>
                      <a:r>
                        <a:rPr lang="cs-CZ" sz="11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Jonas</a:t>
                      </a:r>
                      <a:r>
                        <a:rPr lang="cs-CZ" sz="11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cs-CZ" sz="1100" dirty="0" err="1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Jonasson</a:t>
                      </a:r>
                      <a:endParaRPr lang="cs-CZ" sz="1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12</a:t>
                      </a:r>
                      <a:endParaRPr lang="cs-CZ" sz="1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  <a:tr h="293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i="0" dirty="0">
                          <a:solidFill>
                            <a:srgbClr val="0070C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Deset žen</a:t>
                      </a:r>
                      <a:r>
                        <a:rPr lang="cs-CZ" sz="1100" b="1" dirty="0">
                          <a:solidFill>
                            <a:srgbClr val="0070C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lang="cs-CZ" sz="1100" dirty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/ Marcela </a:t>
                      </a:r>
                      <a:r>
                        <a:rPr lang="cs-CZ" sz="1100" dirty="0" err="1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Serranová</a:t>
                      </a:r>
                      <a:endParaRPr lang="cs-CZ" sz="1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6</a:t>
                      </a:r>
                      <a:endParaRPr lang="cs-CZ" sz="1400" dirty="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1331640" y="4149080"/>
            <a:ext cx="5112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Proč nejsou na titul Deset žen rezervace?</a:t>
            </a: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59282">
            <a:off x="6371659" y="3487607"/>
            <a:ext cx="1295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360</TotalTime>
  <Words>292</Words>
  <Application>Microsoft Office PowerPoint</Application>
  <PresentationFormat>Předvádění na obrazovce (4:3)</PresentationFormat>
  <Paragraphs>97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Cesta</vt:lpstr>
      <vt:lpstr>Výpůjčky e-knih  ve Středočeské vědecké knihovně v Kladně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Výpůjčky e-knih  ve Středočeské vědecké knihovně v Kladně</dc:title>
  <dc:creator>Recmanová</dc:creator>
  <cp:lastModifiedBy>Recmanová</cp:lastModifiedBy>
  <cp:revision>35</cp:revision>
  <dcterms:created xsi:type="dcterms:W3CDTF">2014-10-07T07:27:18Z</dcterms:created>
  <dcterms:modified xsi:type="dcterms:W3CDTF">2014-11-24T09:23:10Z</dcterms:modified>
</cp:coreProperties>
</file>