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sldIdLst>
    <p:sldId id="256" r:id="rId2"/>
    <p:sldId id="263" r:id="rId3"/>
    <p:sldId id="257" r:id="rId4"/>
    <p:sldId id="260" r:id="rId5"/>
    <p:sldId id="258" r:id="rId6"/>
    <p:sldId id="259" r:id="rId7"/>
    <p:sldId id="265" r:id="rId8"/>
    <p:sldId id="267" r:id="rId9"/>
    <p:sldId id="261" r:id="rId10"/>
    <p:sldId id="266" r:id="rId11"/>
    <p:sldId id="270" r:id="rId12"/>
    <p:sldId id="271" r:id="rId13"/>
    <p:sldId id="286" r:id="rId14"/>
    <p:sldId id="262" r:id="rId15"/>
    <p:sldId id="277" r:id="rId16"/>
    <p:sldId id="276" r:id="rId17"/>
    <p:sldId id="275" r:id="rId18"/>
    <p:sldId id="272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4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494" autoAdjust="0"/>
  </p:normalViewPr>
  <p:slideViewPr>
    <p:cSldViewPr snapToGrid="0" snapToObjects="1">
      <p:cViewPr>
        <p:scale>
          <a:sx n="103" d="100"/>
          <a:sy n="103" d="100"/>
        </p:scale>
        <p:origin x="-10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1263-5E4F-8C41-8D6B-F51A5142E187}" type="datetimeFigureOut">
              <a:rPr lang="en-US" smtClean="0"/>
              <a:t>07.10.14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7203-1AF2-3A40-8C13-005AD923E0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24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roku 2012, kdy</a:t>
            </a:r>
            <a:r>
              <a:rPr lang="cs-CZ" baseline="0" dirty="0" smtClean="0"/>
              <a:t> byla zpracována diplomová práce, se u těchto DB center udály významné změny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7203-1AF2-3A40-8C13-005AD923E01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67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 smtClean="0"/>
              <a:t>Myšlenka tématu – zda databázová centra, producenti a poskytovatelé</a:t>
            </a:r>
            <a:r>
              <a:rPr lang="cs-CZ" baseline="0" dirty="0" smtClean="0"/>
              <a:t> působí v sociálních sítích</a:t>
            </a:r>
          </a:p>
          <a:p>
            <a:pPr marL="228600" indent="-228600">
              <a:buAutoNum type="arabicPeriod"/>
            </a:pPr>
            <a:r>
              <a:rPr lang="cs-CZ" dirty="0" smtClean="0"/>
              <a:t>Téma bylo</a:t>
            </a:r>
            <a:r>
              <a:rPr lang="cs-CZ" baseline="0" dirty="0" smtClean="0"/>
              <a:t> zpracováno v diplomové práci a nyní aktualizováno a rozvedeno v rámci práce rigorózní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7203-1AF2-3A40-8C13-005AD923E01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1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roku 2012, kdy</a:t>
            </a:r>
            <a:r>
              <a:rPr lang="cs-CZ" baseline="0" dirty="0" smtClean="0"/>
              <a:t> byla zpracována diplomová práce, se u těchto DB center udály významné změny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7203-1AF2-3A40-8C13-005AD923E01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67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7. October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7. October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EBSCOInfoServices" TargetMode="External"/><Relationship Id="rId3" Type="http://schemas.openxmlformats.org/officeDocument/2006/relationships/hyperlink" Target="https://twitter.com/EBSC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10413609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homsonreuters" TargetMode="External"/><Relationship Id="rId4" Type="http://schemas.openxmlformats.org/officeDocument/2006/relationships/hyperlink" Target="http://www.pinterest.com/proquest/" TargetMode="External"/><Relationship Id="rId5" Type="http://schemas.openxmlformats.org/officeDocument/2006/relationships/hyperlink" Target="http://www.pinterest.com/ebsco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pages/OCLC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ialbakers.com" TargetMode="External"/><Relationship Id="rId3" Type="http://schemas.openxmlformats.org/officeDocument/2006/relationships/hyperlink" Target="http://www.zoomsphere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alog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roquest" TargetMode="External"/><Relationship Id="rId4" Type="http://schemas.openxmlformats.org/officeDocument/2006/relationships/hyperlink" Target="https://www.linkedin.com/company/proques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proques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977"/>
            <a:ext cx="7857168" cy="23463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800" b="1" dirty="0"/>
              <a:t>Poskytovatelé knihovnicko-informačních služeb</a:t>
            </a:r>
            <a:r>
              <a:rPr lang="cs-CZ" sz="2800" dirty="0"/>
              <a:t> </a:t>
            </a:r>
            <a:endParaRPr lang="cs-CZ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56" y="3626147"/>
            <a:ext cx="8295658" cy="1907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3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jejich podpora uživatele ve vyhledávání informací</a:t>
            </a:r>
            <a:br>
              <a:rPr lang="cs-CZ" sz="23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23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aplikovaná prostřednictvím </a:t>
            </a:r>
            <a:r>
              <a:rPr lang="cs-CZ" sz="2300" b="1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sociálních sítí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8734" y="5533267"/>
            <a:ext cx="317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Zuzana Rousková, 2014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6210069" y="5992010"/>
            <a:ext cx="2332899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Absolvent ÚISK FFUK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AVON Cosmetics, s.r.o.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7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DB centrum EBSCO</a:t>
            </a:r>
            <a:endParaRPr lang="cs-CZ" dirty="0"/>
          </a:p>
        </p:txBody>
      </p:sp>
      <p:pic>
        <p:nvPicPr>
          <p:cNvPr id="5" name="Picture 4" descr="Snímek obrazovky 2014-10-06 v 22.08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93470" cy="3495909"/>
          </a:xfrm>
          <a:prstGeom prst="rect">
            <a:avLst/>
          </a:prstGeom>
        </p:spPr>
      </p:pic>
      <p:pic>
        <p:nvPicPr>
          <p:cNvPr id="6" name="Picture 5" descr="Snímek obrazovky 2014-10-06 v 22.0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4" y="5446337"/>
            <a:ext cx="8419945" cy="9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7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20"/>
            <a:ext cx="8229600" cy="763557"/>
          </a:xfrm>
        </p:spPr>
        <p:txBody>
          <a:bodyPr/>
          <a:lstStyle/>
          <a:p>
            <a:r>
              <a:rPr lang="cs-CZ" dirty="0" smtClean="0"/>
              <a:t>DB centrum EBSCO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550"/>
            <a:ext cx="837941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Stěžejními kanály jsou: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i="1" dirty="0">
                <a:hlinkClick r:id="rId2"/>
              </a:rPr>
              <a:t>https://www.facebook.com/</a:t>
            </a:r>
            <a:r>
              <a:rPr lang="cs-CZ" i="1" dirty="0" smtClean="0">
                <a:hlinkClick r:id="rId2"/>
              </a:rPr>
              <a:t>EBSCOInfoServices</a:t>
            </a:r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000" dirty="0"/>
              <a:t>5 700 fanoušků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dirty="0" err="1" smtClean="0"/>
              <a:t>Twitter</a:t>
            </a:r>
            <a:r>
              <a:rPr lang="cs-CZ" dirty="0"/>
              <a:t> - </a:t>
            </a:r>
            <a:r>
              <a:rPr lang="cs-CZ" i="1" dirty="0">
                <a:hlinkClick r:id="rId3"/>
              </a:rPr>
              <a:t>https://twitter.com/</a:t>
            </a:r>
            <a:r>
              <a:rPr lang="cs-CZ" i="1" dirty="0" smtClean="0">
                <a:hlinkClick r:id="rId3"/>
              </a:rPr>
              <a:t>EBSCO</a:t>
            </a:r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000" dirty="0"/>
              <a:t>9 300 </a:t>
            </a:r>
            <a:r>
              <a:rPr lang="cs-CZ" sz="2000" dirty="0" err="1"/>
              <a:t>followerů</a:t>
            </a:r>
            <a:endParaRPr lang="cs-CZ" sz="2000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07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DB centra </a:t>
            </a:r>
            <a:r>
              <a:rPr lang="cs-CZ" sz="3200" dirty="0" err="1" smtClean="0"/>
              <a:t>ProQuest</a:t>
            </a:r>
            <a:r>
              <a:rPr lang="cs-CZ" sz="3200" dirty="0" smtClean="0"/>
              <a:t> a EBSCO souhrnně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Každodenní publikace obsahu (s výjimkou víkendů)</a:t>
            </a:r>
          </a:p>
          <a:p>
            <a:pPr marL="0" indent="0">
              <a:buNone/>
            </a:pPr>
            <a:r>
              <a:rPr lang="cs-CZ" dirty="0" smtClean="0"/>
              <a:t>  - každý den i několik příspěvků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Příspěvky většinou nejsou sponzorovány</a:t>
            </a:r>
          </a:p>
          <a:p>
            <a:endParaRPr lang="cs-CZ" dirty="0"/>
          </a:p>
          <a:p>
            <a:r>
              <a:rPr lang="cs-CZ" dirty="0" smtClean="0"/>
              <a:t>Většina příspěvků vykazuje pozornost uživatelů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(nicméně oproti jiným komerční stránkám velmi nízkou)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Publikovaný obsah většinou zaměřen na uživatele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48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977"/>
            <a:ext cx="7857168" cy="23463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Podpora uživatele </a:t>
            </a:r>
            <a:r>
              <a:rPr lang="cs-CZ" sz="2800" b="1" dirty="0" smtClean="0"/>
              <a:t>ve vyhledávání informací</a:t>
            </a:r>
            <a:endParaRPr lang="cs-CZ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26147"/>
            <a:ext cx="8295658" cy="1907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3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Aplikovaná Prostřednictvím </a:t>
            </a:r>
            <a:r>
              <a:rPr lang="cs-CZ" sz="23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sociálních sítí</a:t>
            </a:r>
            <a:endParaRPr lang="cs-CZ" sz="2300" cap="all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557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cs-CZ" sz="3200" dirty="0" smtClean="0"/>
              <a:t>Podpora aplikovaná prostřednictvím sociálních sítí</a:t>
            </a:r>
            <a:br>
              <a:rPr lang="cs-CZ" sz="3200" dirty="0" smtClean="0"/>
            </a:br>
            <a:r>
              <a:rPr lang="cs-CZ" sz="2700" dirty="0">
                <a:solidFill>
                  <a:schemeClr val="tx1"/>
                </a:solidFill>
              </a:rPr>
              <a:t>M</a:t>
            </a:r>
            <a:r>
              <a:rPr lang="cs-CZ" sz="2700" dirty="0" smtClean="0">
                <a:solidFill>
                  <a:schemeClr val="tx1"/>
                </a:solidFill>
              </a:rPr>
              <a:t>ožno rozdělit dle:</a:t>
            </a:r>
            <a:r>
              <a:rPr lang="cs-CZ" sz="2700" dirty="0" smtClean="0"/>
              <a:t> </a:t>
            </a:r>
            <a:endParaRPr lang="cs-CZ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b="1" dirty="0" smtClean="0"/>
              <a:t>1. Uživatele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/>
              <a:t>K</a:t>
            </a:r>
            <a:r>
              <a:rPr lang="cs-CZ" dirty="0" smtClean="0"/>
              <a:t>oncový uživatel produktů a služeb (student, vědecký pracovník, knihovník atd.)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Instituce (knihovny všech druhů a zaměření)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97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440"/>
            <a:ext cx="8229600" cy="9906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cs-CZ" sz="3200" dirty="0" smtClean="0"/>
              <a:t>Podpora aplikovaná prostřednictvím sociálních sítí</a:t>
            </a:r>
            <a:br>
              <a:rPr lang="cs-CZ" sz="3200" dirty="0" smtClean="0"/>
            </a:br>
            <a:r>
              <a:rPr lang="cs-CZ" sz="2700" dirty="0" smtClean="0">
                <a:solidFill>
                  <a:schemeClr val="tx1"/>
                </a:solidFill>
              </a:rPr>
              <a:t>Podpora instituce – knihovny:</a:t>
            </a:r>
            <a:r>
              <a:rPr lang="cs-CZ" sz="2700" dirty="0" smtClean="0"/>
              <a:t> </a:t>
            </a:r>
            <a:endParaRPr lang="cs-CZ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8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77" y="1107041"/>
            <a:ext cx="4838702" cy="5513323"/>
          </a:xfrm>
          <a:prstGeom prst="rect">
            <a:avLst/>
          </a:prstGeom>
          <a:ln>
            <a:solidFill>
              <a:srgbClr val="7A7A7A"/>
            </a:solidFill>
          </a:ln>
        </p:spPr>
      </p:pic>
      <p:pic>
        <p:nvPicPr>
          <p:cNvPr id="5" name="Picture 4" descr="Snímek obrazovky 2014-10-07 v 0.30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2687720"/>
            <a:ext cx="5069473" cy="3198860"/>
          </a:xfrm>
          <a:prstGeom prst="rect">
            <a:avLst/>
          </a:prstGeom>
          <a:ln>
            <a:solidFill>
              <a:srgbClr val="7A7A7A"/>
            </a:solidFill>
          </a:ln>
        </p:spPr>
      </p:pic>
    </p:spTree>
    <p:extLst>
      <p:ext uri="{BB962C8B-B14F-4D97-AF65-F5344CB8AC3E}">
        <p14:creationId xmlns:p14="http://schemas.microsoft.com/office/powerpoint/2010/main" val="95455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r>
              <a:rPr lang="cs-CZ" dirty="0" smtClean="0"/>
              <a:t>Stránka/profil v sociálních sítích jako užitečný pravidelný zdroj oborových informací 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dirty="0" smtClean="0"/>
              <a:t>Konkrétní rady a tipy na vyhledávání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1800" dirty="0" smtClean="0"/>
              <a:t> - upozornění na nové zdroje – databáze</a:t>
            </a:r>
          </a:p>
          <a:p>
            <a:pPr marL="0" indent="0">
              <a:buNone/>
            </a:pPr>
            <a:r>
              <a:rPr lang="cs-CZ" sz="1800" dirty="0" smtClean="0"/>
              <a:t>  - tipy na zadání konkrétního dotazu, video tutoriály</a:t>
            </a:r>
          </a:p>
          <a:p>
            <a:pPr marL="0" indent="0">
              <a:buNone/>
            </a:pPr>
            <a:r>
              <a:rPr lang="cs-CZ" sz="1800" dirty="0"/>
              <a:t>  </a:t>
            </a:r>
            <a:r>
              <a:rPr lang="cs-CZ" sz="1800" dirty="0" smtClean="0"/>
              <a:t>- propagace pořádaných </a:t>
            </a:r>
            <a:r>
              <a:rPr lang="cs-CZ" sz="1800" dirty="0" err="1" smtClean="0"/>
              <a:t>webinářů</a:t>
            </a:r>
            <a:r>
              <a:rPr lang="cs-CZ" sz="1800" dirty="0" smtClean="0"/>
              <a:t> a školení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dirty="0" smtClean="0"/>
              <a:t>Zákaznická podpora aplikovaná prostřednictvím sociálních sítí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</a:t>
            </a:r>
            <a:r>
              <a:rPr lang="cs-CZ" sz="1800" dirty="0" smtClean="0"/>
              <a:t>- přímá komunikace s uživateli, dotazy ohledně produktů a služeb</a:t>
            </a:r>
          </a:p>
          <a:p>
            <a:pPr marL="0" indent="0">
              <a:buNone/>
            </a:pPr>
            <a:r>
              <a:rPr lang="cs-CZ" sz="1800" dirty="0" smtClean="0"/>
              <a:t>   - propagace dalších služeb podpory (web, infolinka atd.)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50183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sz="3200" dirty="0" smtClean="0"/>
              <a:t>Podpora aplikovaná prostřednictvím sociálních sítí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43860"/>
            <a:ext cx="5140475" cy="45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/>
              <a:t>2. Způsobu využití podpory</a:t>
            </a:r>
          </a:p>
        </p:txBody>
      </p:sp>
    </p:spTree>
    <p:extLst>
      <p:ext uri="{BB962C8B-B14F-4D97-AF65-F5344CB8AC3E}">
        <p14:creationId xmlns:p14="http://schemas.microsoft.com/office/powerpoint/2010/main" val="302741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Podpora uživatele ve vyhledávání informací</a:t>
            </a:r>
            <a:br>
              <a:rPr lang="cs-CZ" sz="3200" dirty="0" smtClean="0"/>
            </a:br>
            <a:r>
              <a:rPr lang="cs-CZ" sz="2700" dirty="0" smtClean="0">
                <a:solidFill>
                  <a:schemeClr val="tx1"/>
                </a:solidFill>
              </a:rPr>
              <a:t>- pravidelný zdroj oborových informací -</a:t>
            </a:r>
            <a:endParaRPr lang="cs-CZ" sz="2700" dirty="0">
              <a:solidFill>
                <a:schemeClr val="tx1"/>
              </a:solidFill>
            </a:endParaRPr>
          </a:p>
        </p:txBody>
      </p:sp>
      <p:pic>
        <p:nvPicPr>
          <p:cNvPr id="5" name="Picture 4" descr="Snímek obrazovky 2014-10-06 v 23.53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51"/>
          <a:stretch/>
        </p:blipFill>
        <p:spPr>
          <a:xfrm>
            <a:off x="457200" y="1620416"/>
            <a:ext cx="7100895" cy="1451278"/>
          </a:xfrm>
          <a:prstGeom prst="rect">
            <a:avLst/>
          </a:prstGeom>
        </p:spPr>
      </p:pic>
      <p:pic>
        <p:nvPicPr>
          <p:cNvPr id="6" name="Picture 5" descr="Snímek obrazovky 2014-10-06 v 23.5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9642"/>
            <a:ext cx="5552483" cy="2493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nímek obrazovky 2014-10-06 v 23.57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64" y="4271109"/>
            <a:ext cx="6001838" cy="2377725"/>
          </a:xfrm>
          <a:prstGeom prst="rect">
            <a:avLst/>
          </a:prstGeom>
          <a:ln>
            <a:solidFill>
              <a:srgbClr val="7A7A7A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57380" y="3951271"/>
            <a:ext cx="176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ProQuest LinkedIn</a:t>
            </a:r>
            <a:endParaRPr lang="cs-CZ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712780"/>
            <a:ext cx="176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ProQuest LinkedIn</a:t>
            </a:r>
            <a:endParaRPr lang="cs-CZ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7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Podpora uživatele ve vyhledávání informací</a:t>
            </a:r>
            <a:br>
              <a:rPr lang="cs-CZ" sz="3200" dirty="0" smtClean="0"/>
            </a:br>
            <a:r>
              <a:rPr lang="cs-CZ" sz="2700" dirty="0" smtClean="0">
                <a:solidFill>
                  <a:schemeClr val="tx1"/>
                </a:solidFill>
              </a:rPr>
              <a:t>- konkrétní tipy na využívání nástrojů a vyhledávání -</a:t>
            </a:r>
            <a:endParaRPr lang="cs-CZ" sz="2700" dirty="0">
              <a:solidFill>
                <a:schemeClr val="tx1"/>
              </a:solidFill>
            </a:endParaRPr>
          </a:p>
        </p:txBody>
      </p:sp>
      <p:pic>
        <p:nvPicPr>
          <p:cNvPr id="8" name="Picture 7" descr="Snímek obrazovky 2014-10-07 v 0.3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8" y="1567731"/>
            <a:ext cx="6498331" cy="1321694"/>
          </a:xfrm>
          <a:prstGeom prst="rect">
            <a:avLst/>
          </a:prstGeom>
          <a:ln>
            <a:solidFill>
              <a:srgbClr val="7A7A7A"/>
            </a:solidFill>
          </a:ln>
        </p:spPr>
      </p:pic>
      <p:pic>
        <p:nvPicPr>
          <p:cNvPr id="9" name="Picture 8" descr="Snímek obrazovky 2014-10-07 v 0.42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99" y="2521495"/>
            <a:ext cx="4791612" cy="4109389"/>
          </a:xfrm>
          <a:prstGeom prst="rect">
            <a:avLst/>
          </a:prstGeom>
          <a:ln>
            <a:solidFill>
              <a:srgbClr val="7A7A7A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4868" y="2918541"/>
            <a:ext cx="176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EBSCO Twitter</a:t>
            </a:r>
            <a:endParaRPr lang="cs-CZ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3865" y="2176731"/>
            <a:ext cx="176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ProQuest Twitter</a:t>
            </a:r>
            <a:endParaRPr lang="cs-CZ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6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Podpora uživatele ve vyhledávání informací</a:t>
            </a:r>
            <a:br>
              <a:rPr lang="cs-CZ" sz="3200" dirty="0" smtClean="0"/>
            </a:br>
            <a:r>
              <a:rPr lang="cs-CZ" sz="2700" dirty="0">
                <a:solidFill>
                  <a:schemeClr val="tx1"/>
                </a:solidFill>
              </a:rPr>
              <a:t>- Zákaznická podpora aplikovaná prostřednictvím sociálních </a:t>
            </a:r>
            <a:r>
              <a:rPr lang="cs-CZ" sz="2700" dirty="0" smtClean="0">
                <a:solidFill>
                  <a:schemeClr val="tx1"/>
                </a:solidFill>
              </a:rPr>
              <a:t>sítí -</a:t>
            </a:r>
            <a:endParaRPr lang="cs-CZ" sz="2700" dirty="0">
              <a:solidFill>
                <a:schemeClr val="tx1"/>
              </a:solidFill>
            </a:endParaRPr>
          </a:p>
        </p:txBody>
      </p:sp>
      <p:pic>
        <p:nvPicPr>
          <p:cNvPr id="4" name="Picture 3" descr="Snímek obrazovky 2014-10-07 v 0.54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4" y="1745817"/>
            <a:ext cx="5879036" cy="4495733"/>
          </a:xfrm>
          <a:prstGeom prst="rect">
            <a:avLst/>
          </a:prstGeom>
          <a:ln>
            <a:solidFill>
              <a:srgbClr val="7A7A7A"/>
            </a:solidFill>
          </a:ln>
        </p:spPr>
      </p:pic>
      <p:pic>
        <p:nvPicPr>
          <p:cNvPr id="3" name="Picture 2" descr="Snímek obrazovky 2014-10-07 v 0.38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34" y="5243155"/>
            <a:ext cx="6695976" cy="1314269"/>
          </a:xfrm>
          <a:prstGeom prst="rect">
            <a:avLst/>
          </a:prstGeom>
          <a:ln>
            <a:solidFill>
              <a:srgbClr val="7A7A7A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72512" y="4876780"/>
            <a:ext cx="1763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EBSCO Twitter</a:t>
            </a:r>
            <a:endParaRPr lang="cs-CZ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8854" y="1745817"/>
            <a:ext cx="242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EBSCO Facebook App</a:t>
            </a:r>
            <a:endParaRPr lang="cs-CZ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4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DB centra a sociální sítě</a:t>
            </a:r>
          </a:p>
          <a:p>
            <a:pPr>
              <a:lnSpc>
                <a:spcPct val="120000"/>
              </a:lnSpc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DB centra ProQuest a EBSCO – významné změny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Podpora uživatele ve vyhledávání informací</a:t>
            </a:r>
          </a:p>
          <a:p>
            <a:pPr>
              <a:lnSpc>
                <a:spcPct val="120000"/>
              </a:lnSpc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Shrnutí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28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5802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cs-CZ" sz="3200" dirty="0" smtClean="0"/>
              <a:t>Jiná podpora... </a:t>
            </a:r>
            <a:r>
              <a:rPr lang="cs-CZ" sz="3200" dirty="0" smtClean="0">
                <a:sym typeface="Wingdings"/>
              </a:rPr>
              <a:t> #ALS #</a:t>
            </a:r>
            <a:r>
              <a:rPr lang="cs-CZ" sz="3200" dirty="0" err="1" smtClean="0">
                <a:sym typeface="Wingdings"/>
              </a:rPr>
              <a:t>IceBucketChallenge</a:t>
            </a:r>
            <a:r>
              <a:rPr lang="cs-CZ" sz="3200" dirty="0" smtClean="0">
                <a:sym typeface="Wingdings"/>
              </a:rPr>
              <a:t/>
            </a:r>
            <a:br>
              <a:rPr lang="cs-CZ" sz="3200" dirty="0" smtClean="0">
                <a:sym typeface="Wingdings"/>
              </a:rPr>
            </a:br>
            <a:r>
              <a:rPr lang="cs-CZ" sz="2000" dirty="0" smtClean="0">
                <a:solidFill>
                  <a:schemeClr val="tx1"/>
                </a:solidFill>
                <a:sym typeface="Wingdings"/>
              </a:rPr>
              <a:t>Přijetí výzvy na podporu Amyotrofické laterální sklerózy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6005" y="3283784"/>
            <a:ext cx="26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EBSCO Vimeo</a:t>
            </a:r>
          </a:p>
          <a:p>
            <a:r>
              <a:rPr lang="pt-BR" sz="1400" i="1" dirty="0">
                <a:hlinkClick r:id="rId2"/>
              </a:rPr>
              <a:t>http://vimeo.com/</a:t>
            </a:r>
            <a:r>
              <a:rPr lang="pt-BR" sz="1400" i="1" dirty="0" smtClean="0">
                <a:hlinkClick r:id="rId2"/>
              </a:rPr>
              <a:t>104136092</a:t>
            </a:r>
            <a:endParaRPr lang="pt-BR" sz="14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47263" y="1603581"/>
            <a:ext cx="1632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EBSCO Facebook</a:t>
            </a:r>
            <a:endParaRPr lang="cs-CZ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Snímek obrazovky 2014-10-07 v 1.25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" y="1664820"/>
            <a:ext cx="4140688" cy="4527753"/>
          </a:xfrm>
          <a:prstGeom prst="rect">
            <a:avLst/>
          </a:prstGeom>
          <a:ln>
            <a:solidFill>
              <a:srgbClr val="7A7A7A"/>
            </a:solidFill>
          </a:ln>
        </p:spPr>
      </p:pic>
      <p:pic>
        <p:nvPicPr>
          <p:cNvPr id="9" name="Picture 8" descr="Snímek obrazovky 2014-10-07 v 1.27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33" y="3917965"/>
            <a:ext cx="4127500" cy="2806700"/>
          </a:xfrm>
          <a:prstGeom prst="rect">
            <a:avLst/>
          </a:prstGeom>
          <a:ln>
            <a:solidFill>
              <a:srgbClr val="7A7A7A"/>
            </a:solidFill>
          </a:ln>
        </p:spPr>
      </p:pic>
    </p:spTree>
    <p:extLst>
      <p:ext uri="{BB962C8B-B14F-4D97-AF65-F5344CB8AC3E}">
        <p14:creationId xmlns:p14="http://schemas.microsoft.com/office/powerpoint/2010/main" val="35990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580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/>
              <a:t>Další vybrané profily sociálních sítí producentů a poskytovatelů informací jako užitečné zdroje oborových informací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97550"/>
            <a:ext cx="8518807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2000" i="1" dirty="0" smtClean="0"/>
              <a:t>OCLC na Facebooku </a:t>
            </a:r>
            <a:r>
              <a:rPr lang="cs-CZ" sz="2000" i="1" dirty="0"/>
              <a:t>- </a:t>
            </a:r>
            <a:r>
              <a:rPr lang="cs-CZ" sz="2000" i="1" dirty="0">
                <a:hlinkClick r:id="rId2"/>
              </a:rPr>
              <a:t>https://www.facebook.com/pages/</a:t>
            </a:r>
            <a:r>
              <a:rPr lang="cs-CZ" sz="2000" i="1" dirty="0" smtClean="0">
                <a:hlinkClick r:id="rId2"/>
              </a:rPr>
              <a:t>OCLC</a:t>
            </a: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2000" i="1" dirty="0" smtClean="0"/>
              <a:t>Thomson Reuters na Facebooku </a:t>
            </a:r>
            <a:r>
              <a:rPr lang="cs-CZ" sz="2000" i="1" dirty="0"/>
              <a:t>- </a:t>
            </a:r>
            <a:r>
              <a:rPr lang="cs-CZ" sz="2000" i="1" dirty="0">
                <a:hlinkClick r:id="rId3"/>
              </a:rPr>
              <a:t>https://www.facebook.com/</a:t>
            </a:r>
            <a:r>
              <a:rPr lang="cs-CZ" sz="2000" i="1" dirty="0" smtClean="0">
                <a:hlinkClick r:id="rId3"/>
              </a:rPr>
              <a:t>thomsonreuters</a:t>
            </a: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2000" i="1" dirty="0" err="1" smtClean="0"/>
              <a:t>ProQuest</a:t>
            </a:r>
            <a:r>
              <a:rPr lang="cs-CZ" sz="2000" i="1" dirty="0" smtClean="0"/>
              <a:t> </a:t>
            </a:r>
            <a:r>
              <a:rPr lang="cs-CZ" sz="2000" i="1" dirty="0"/>
              <a:t>na </a:t>
            </a:r>
            <a:r>
              <a:rPr lang="cs-CZ" sz="2000" i="1" dirty="0" err="1" smtClean="0"/>
              <a:t>Pinterestu</a:t>
            </a:r>
            <a:r>
              <a:rPr lang="cs-CZ" sz="2000" i="1" dirty="0" smtClean="0"/>
              <a:t> - </a:t>
            </a:r>
            <a:r>
              <a:rPr lang="cs-CZ" sz="2000" i="1" dirty="0" smtClean="0">
                <a:hlinkClick r:id="rId4"/>
              </a:rPr>
              <a:t>http</a:t>
            </a:r>
            <a:r>
              <a:rPr lang="cs-CZ" sz="2000" i="1" dirty="0">
                <a:hlinkClick r:id="rId4"/>
              </a:rPr>
              <a:t>://www.pinterest.com/proquest</a:t>
            </a:r>
            <a:r>
              <a:rPr lang="cs-CZ" sz="2000" i="1" dirty="0" smtClean="0">
                <a:hlinkClick r:id="rId4"/>
              </a:rPr>
              <a:t>/</a:t>
            </a: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2000" i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i="1" dirty="0" smtClean="0"/>
              <a:t>EBSCO na </a:t>
            </a:r>
            <a:r>
              <a:rPr lang="cs-CZ" sz="2000" i="1" dirty="0" err="1" smtClean="0"/>
              <a:t>Pinterestu</a:t>
            </a:r>
            <a:r>
              <a:rPr lang="cs-CZ" sz="2000" i="1" dirty="0" smtClean="0"/>
              <a:t> </a:t>
            </a:r>
            <a:r>
              <a:rPr lang="cs-CZ" sz="2000" i="1" dirty="0"/>
              <a:t>- </a:t>
            </a:r>
            <a:r>
              <a:rPr lang="cs-CZ" sz="2000" i="1" dirty="0">
                <a:hlinkClick r:id="rId5"/>
              </a:rPr>
              <a:t>http://www.pinterest.com/ebsco</a:t>
            </a:r>
            <a:r>
              <a:rPr lang="cs-CZ" sz="2000" i="1" dirty="0" smtClean="0">
                <a:hlinkClick r:id="rId5"/>
              </a:rPr>
              <a:t>/</a:t>
            </a: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2000" i="1" dirty="0"/>
          </a:p>
          <a:p>
            <a:pPr marL="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86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Ukázka monitoringu, měření a hodnocení na sociálních sítích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0346"/>
            <a:ext cx="8514527" cy="4342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Lze provádět pomocí sofistikovaných analytických nástrojů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Např. 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dirty="0" smtClean="0"/>
              <a:t>Nástroje společnosti </a:t>
            </a:r>
            <a:r>
              <a:rPr lang="cs-CZ" dirty="0" err="1" smtClean="0"/>
              <a:t>Socialbakers</a:t>
            </a: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  (vybrané statistiky sociálních sítí zdarma na </a:t>
            </a:r>
            <a:r>
              <a:rPr lang="cs-CZ" sz="2000" dirty="0" smtClean="0">
                <a:hlinkClick r:id="rId2"/>
              </a:rPr>
              <a:t>www.socialbakers.com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Nástroj </a:t>
            </a:r>
            <a:r>
              <a:rPr lang="cs-CZ" dirty="0" err="1" smtClean="0"/>
              <a:t>ZoomSphere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smtClean="0">
                <a:hlinkClick r:id="rId3"/>
              </a:rPr>
              <a:t>www.zoomsphere.com</a:t>
            </a:r>
            <a:r>
              <a:rPr lang="cs-CZ" sz="2000" dirty="0"/>
              <a:t>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02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Ukázka monitoringu, měření a hodnocení </a:t>
            </a:r>
            <a:r>
              <a:rPr lang="cs-CZ" sz="3200" dirty="0" smtClean="0"/>
              <a:t>úspěšnosti na </a:t>
            </a:r>
            <a:r>
              <a:rPr lang="cs-CZ" sz="3200" dirty="0"/>
              <a:t>sociálních sítích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7" y="1946021"/>
            <a:ext cx="7526002" cy="33061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68167" y="5497659"/>
            <a:ext cx="638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Vývoj počtu fanoušků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facebookové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stránky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ProQuest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3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8167" y="5497659"/>
            <a:ext cx="6989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Geografická skladba fanoušků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facebookové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stránky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ProQuest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/>
          <a:stretch/>
        </p:blipFill>
        <p:spPr bwMode="auto">
          <a:xfrm>
            <a:off x="568167" y="1795816"/>
            <a:ext cx="6727073" cy="349225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Ukázka monitoringu, měření a hodnocení </a:t>
            </a:r>
            <a:r>
              <a:rPr lang="cs-CZ" sz="3200" dirty="0" smtClean="0"/>
              <a:t>úspěšnosti na </a:t>
            </a:r>
            <a:r>
              <a:rPr lang="cs-CZ" sz="3200" dirty="0"/>
              <a:t>sociálních sítích</a:t>
            </a:r>
          </a:p>
        </p:txBody>
      </p:sp>
    </p:spTree>
    <p:extLst>
      <p:ext uri="{BB962C8B-B14F-4D97-AF65-F5344CB8AC3E}">
        <p14:creationId xmlns:p14="http://schemas.microsoft.com/office/powerpoint/2010/main" val="392353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Ukázka monitoringu, měření a </a:t>
            </a:r>
            <a:r>
              <a:rPr lang="cs-CZ" sz="3200" dirty="0" smtClean="0"/>
              <a:t>hodnocení úspěšnosti </a:t>
            </a:r>
            <a:r>
              <a:rPr lang="cs-CZ" sz="3200" dirty="0"/>
              <a:t>na sociálních sítích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365" y="5497659"/>
            <a:ext cx="8449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Porovnání počtu interakcí za den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facebookových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stránek </a:t>
            </a:r>
            <a:r>
              <a:rPr lang="cs-CZ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ProQuest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EBSCO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" y="2568496"/>
            <a:ext cx="8891270" cy="2781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8769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Ukázka monitoringu, měření a </a:t>
            </a:r>
            <a:r>
              <a:rPr lang="cs-CZ" sz="3200" dirty="0" smtClean="0"/>
              <a:t>hodnocení úspěšnosti </a:t>
            </a:r>
            <a:r>
              <a:rPr lang="cs-CZ" sz="3200" dirty="0"/>
              <a:t>na sociálních sítích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640" y="5005216"/>
            <a:ext cx="8787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Porovnání počtu sdílených příspěvků za den </a:t>
            </a:r>
            <a:r>
              <a:rPr lang="cs-CZ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facebookových</a:t>
            </a:r>
            <a:r>
              <a:rPr lang="cs-CZ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stránek </a:t>
            </a:r>
            <a:r>
              <a:rPr lang="cs-CZ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ProQuest</a:t>
            </a:r>
            <a:r>
              <a:rPr lang="cs-CZ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EBSCO 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" y="2040572"/>
            <a:ext cx="8891270" cy="277685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8623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5018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0606"/>
            <a:ext cx="8514527" cy="516841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Menší specificky zaměřené komunity</a:t>
            </a:r>
          </a:p>
          <a:p>
            <a:endParaRPr lang="cs-CZ" dirty="0"/>
          </a:p>
          <a:p>
            <a:r>
              <a:rPr lang="cs-CZ" dirty="0" smtClean="0"/>
              <a:t>Přítomnost, ale relativně nízká aktivita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2000" dirty="0" smtClean="0"/>
              <a:t> - zatím zejména jako zdroj informací</a:t>
            </a:r>
          </a:p>
          <a:p>
            <a:pPr marL="0" indent="0">
              <a:buNone/>
            </a:pPr>
            <a:r>
              <a:rPr lang="cs-CZ" sz="2000" dirty="0" smtClean="0"/>
              <a:t>  - méně jako interaktivní platforma</a:t>
            </a:r>
          </a:p>
          <a:p>
            <a:pPr>
              <a:buFont typeface="Lucida Grande"/>
              <a:buChar char="➔"/>
            </a:pPr>
            <a:r>
              <a:rPr lang="cs-CZ" dirty="0"/>
              <a:t> </a:t>
            </a:r>
            <a:r>
              <a:rPr lang="cs-CZ" dirty="0" smtClean="0"/>
              <a:t>dáno povahou komunity  </a:t>
            </a:r>
          </a:p>
          <a:p>
            <a:endParaRPr lang="cs-CZ" dirty="0"/>
          </a:p>
          <a:p>
            <a:r>
              <a:rPr lang="cs-CZ" dirty="0" smtClean="0"/>
              <a:t>Postupný organický nárůst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Stálá pozice sociálních sítí mezi marketingovými a komunikačními nástroji producentů a poskytovatelů informací</a:t>
            </a:r>
          </a:p>
          <a:p>
            <a:endParaRPr lang="cs-CZ" dirty="0"/>
          </a:p>
          <a:p>
            <a:r>
              <a:rPr lang="cs-CZ" dirty="0" smtClean="0"/>
              <a:t>Ochota investovat do sociálních sítí čas i peníze a působení v sociálních sítích rozvíjet</a:t>
            </a:r>
          </a:p>
          <a:p>
            <a:endParaRPr lang="cs-CZ" dirty="0"/>
          </a:p>
          <a:p>
            <a:r>
              <a:rPr lang="cs-CZ" dirty="0" smtClean="0"/>
              <a:t>Hodnocení úspěšnosti je individuální a záleží na nastavených cílech daného subjektu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26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977"/>
            <a:ext cx="7857168" cy="23463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Děkuji za pozornost </a:t>
            </a:r>
            <a:r>
              <a:rPr lang="cs-CZ" sz="2800" b="1" dirty="0" smtClean="0">
                <a:sym typeface="Wingdings"/>
              </a:rPr>
              <a:t></a:t>
            </a:r>
            <a:endParaRPr lang="cs-CZ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26147"/>
            <a:ext cx="8295658" cy="1907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3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Dotazy?</a:t>
            </a:r>
            <a:endParaRPr lang="cs-CZ" sz="2300" b="1" cap="all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8734" y="5533267"/>
            <a:ext cx="317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Zuzana Rousková, 2014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6210069" y="5992010"/>
            <a:ext cx="2332899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Absolvent ÚISK FFUK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AVON Cosmetics, s.r.o.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810"/>
            <a:ext cx="8229600" cy="601438"/>
          </a:xfrm>
        </p:spPr>
        <p:txBody>
          <a:bodyPr>
            <a:noAutofit/>
          </a:bodyPr>
          <a:lstStyle/>
          <a:p>
            <a:r>
              <a:rPr lang="cs-CZ" sz="3200" dirty="0" smtClean="0"/>
              <a:t>Subjekty informačního průmyslu a sociální sítě</a:t>
            </a:r>
            <a:endParaRPr lang="cs-CZ" sz="3200" dirty="0"/>
          </a:p>
        </p:txBody>
      </p:sp>
      <p:pic>
        <p:nvPicPr>
          <p:cNvPr id="10" name="Picture 9" descr="t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4" y="1013248"/>
            <a:ext cx="6397775" cy="58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087"/>
          </a:xfrm>
        </p:spPr>
        <p:txBody>
          <a:bodyPr/>
          <a:lstStyle/>
          <a:p>
            <a:r>
              <a:rPr lang="cs-CZ" dirty="0" smtClean="0"/>
              <a:t>Nejvyužívanější sociální sítě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b="1" dirty="0" smtClean="0"/>
              <a:t>	LinkedIn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dirty="0" err="1"/>
              <a:t>profesní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 smtClean="0"/>
              <a:t>síť</a:t>
            </a:r>
            <a:endParaRPr lang="cs-CZ" b="1" dirty="0"/>
          </a:p>
          <a:p>
            <a:pPr marL="0" indent="0">
              <a:lnSpc>
                <a:spcPct val="250000"/>
              </a:lnSpc>
              <a:buNone/>
            </a:pPr>
            <a:r>
              <a:rPr lang="cs-CZ" b="1" dirty="0" smtClean="0"/>
              <a:t>	</a:t>
            </a:r>
            <a:r>
              <a:rPr lang="cs-CZ" b="1" dirty="0" err="1" smtClean="0"/>
              <a:t>Faceb</a:t>
            </a:r>
            <a:r>
              <a:rPr lang="cs-CZ" b="1" dirty="0" smtClean="0"/>
              <a:t>	</a:t>
            </a:r>
            <a:r>
              <a:rPr lang="cs-CZ" b="1" dirty="0" err="1" smtClean="0"/>
              <a:t>ook</a:t>
            </a:r>
            <a:r>
              <a:rPr lang="cs-CZ" dirty="0" smtClean="0"/>
              <a:t> </a:t>
            </a:r>
            <a:r>
              <a:rPr lang="cs-CZ" dirty="0"/>
              <a:t>- sociální </a:t>
            </a:r>
            <a:r>
              <a:rPr lang="cs-CZ" dirty="0" smtClean="0"/>
              <a:t>síť</a:t>
            </a:r>
            <a:endParaRPr lang="cs-CZ" b="1" dirty="0"/>
          </a:p>
          <a:p>
            <a:pPr marL="0" indent="0">
              <a:lnSpc>
                <a:spcPct val="250000"/>
              </a:lnSpc>
              <a:buNone/>
            </a:pPr>
            <a:r>
              <a:rPr lang="cs-CZ" b="1" dirty="0" smtClean="0"/>
              <a:t>	</a:t>
            </a:r>
            <a:r>
              <a:rPr lang="cs-CZ" b="1" dirty="0" err="1" smtClean="0"/>
              <a:t>Twitter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err="1"/>
              <a:t>mikroblog</a:t>
            </a:r>
            <a:r>
              <a:rPr lang="cs-CZ" dirty="0"/>
              <a:t> a sociální síť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cs-CZ" b="1" dirty="0" smtClean="0"/>
              <a:t>	</a:t>
            </a:r>
            <a:r>
              <a:rPr lang="cs-CZ" b="1" dirty="0" err="1" smtClean="0"/>
              <a:t>YouTube</a:t>
            </a:r>
            <a:r>
              <a:rPr lang="cs-CZ" dirty="0" smtClean="0"/>
              <a:t> </a:t>
            </a:r>
            <a:r>
              <a:rPr lang="cs-CZ" dirty="0"/>
              <a:t>- sociální síť pro sdílení videa</a:t>
            </a:r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8308"/>
            <a:ext cx="667559" cy="667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68292"/>
            <a:ext cx="621041" cy="663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226" t="34123" r="42519" b="21503"/>
          <a:stretch/>
        </p:blipFill>
        <p:spPr>
          <a:xfrm>
            <a:off x="421542" y="3985441"/>
            <a:ext cx="703217" cy="677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27" y="4998690"/>
            <a:ext cx="661232" cy="6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4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057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Databázová centra ProQuest a EBSCO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Aktivně využívají různé sociální sítě</a:t>
            </a:r>
          </a:p>
          <a:p>
            <a:pPr>
              <a:lnSpc>
                <a:spcPct val="120000"/>
              </a:lnSpc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ProQuest na Facebooku již od roku 2008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  (jako jedno z prvních DB center)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/>
              <a:t>Od roku 2012 významné změny v uspořádání společností a v prezentaci na sociálních sítích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1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3557"/>
          </a:xfrm>
        </p:spPr>
        <p:txBody>
          <a:bodyPr/>
          <a:lstStyle/>
          <a:p>
            <a:r>
              <a:rPr lang="cs-CZ" dirty="0" smtClean="0"/>
              <a:t>DB centrum ProQuest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2849"/>
            <a:ext cx="837941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 Původně samostatná součást – DB centrum  Dialog</a:t>
            </a:r>
          </a:p>
          <a:p>
            <a:pPr>
              <a:lnSpc>
                <a:spcPct val="120000"/>
              </a:lnSpc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 V roce 2013 oficiálně uvedena kompletně obnovená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vyhledávací platforma </a:t>
            </a:r>
            <a:r>
              <a:rPr lang="cs-CZ" dirty="0" err="1" smtClean="0"/>
              <a:t>ProQuest</a:t>
            </a:r>
            <a:r>
              <a:rPr lang="cs-CZ" dirty="0" smtClean="0"/>
              <a:t> Dialog™ </a:t>
            </a:r>
          </a:p>
          <a:p>
            <a:pPr>
              <a:lnSpc>
                <a:spcPct val="120000"/>
              </a:lnSpc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 Od poloviny roku 2014 zrušen web </a:t>
            </a:r>
            <a:r>
              <a:rPr lang="cs-CZ" dirty="0" smtClean="0">
                <a:hlinkClick r:id="rId2"/>
              </a:rPr>
              <a:t>www.Dialog.com</a:t>
            </a:r>
            <a:endParaRPr lang="cs-CZ" dirty="0" smtClean="0"/>
          </a:p>
          <a:p>
            <a:pPr>
              <a:lnSpc>
                <a:spcPct val="120000"/>
              </a:lnSpc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 </a:t>
            </a:r>
            <a:r>
              <a:rPr lang="cs-CZ" dirty="0" err="1" smtClean="0"/>
              <a:t>ProQuest</a:t>
            </a:r>
            <a:r>
              <a:rPr lang="cs-CZ" dirty="0" smtClean="0"/>
              <a:t> ujednotil svou prezentaci webu i soc. sítích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 </a:t>
            </a:r>
            <a:r>
              <a:rPr lang="cs-CZ" sz="2200" dirty="0" smtClean="0"/>
              <a:t>- původní stránky Dialogu na sociálních sítích přeměny na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200" dirty="0"/>
              <a:t> </a:t>
            </a:r>
            <a:r>
              <a:rPr lang="cs-CZ" sz="2200" dirty="0" smtClean="0"/>
              <a:t>  stránky služby PQD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91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460"/>
            <a:ext cx="8229600" cy="763557"/>
          </a:xfrm>
        </p:spPr>
        <p:txBody>
          <a:bodyPr/>
          <a:lstStyle/>
          <a:p>
            <a:r>
              <a:rPr lang="cs-CZ" dirty="0" smtClean="0"/>
              <a:t>DB centrum ProQuest</a:t>
            </a:r>
            <a:endParaRPr lang="cs-CZ" dirty="0"/>
          </a:p>
        </p:txBody>
      </p:sp>
      <p:pic>
        <p:nvPicPr>
          <p:cNvPr id="9" name="Picture 8" descr="Snímek obrazovky 2014-10-06 v 21.5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4714"/>
            <a:ext cx="8066447" cy="2797390"/>
          </a:xfrm>
          <a:prstGeom prst="rect">
            <a:avLst/>
          </a:prstGeom>
        </p:spPr>
      </p:pic>
      <p:pic>
        <p:nvPicPr>
          <p:cNvPr id="11" name="Picture 10" descr="Snímek obrazovky 2014-10-06 v 21.5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56275"/>
            <a:ext cx="8066447" cy="19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1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320"/>
            <a:ext cx="8229600" cy="763557"/>
          </a:xfrm>
        </p:spPr>
        <p:txBody>
          <a:bodyPr/>
          <a:lstStyle/>
          <a:p>
            <a:r>
              <a:rPr lang="cs-CZ" dirty="0" smtClean="0"/>
              <a:t>DB centrum ProQuest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550"/>
            <a:ext cx="837941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Stěžejními kanály jsou: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dirty="0" err="1" smtClean="0"/>
              <a:t>Facebook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i="1" dirty="0">
                <a:hlinkClick r:id="rId2"/>
              </a:rPr>
              <a:t>https://www.facebook.com/</a:t>
            </a:r>
            <a:r>
              <a:rPr lang="cs-CZ" i="1" dirty="0" smtClean="0">
                <a:hlinkClick r:id="rId2"/>
              </a:rPr>
              <a:t>proquest</a:t>
            </a:r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10 tis. fanoušků</a:t>
            </a:r>
            <a:endParaRPr lang="cs-CZ" sz="2000" dirty="0"/>
          </a:p>
          <a:p>
            <a:pPr>
              <a:lnSpc>
                <a:spcPct val="120000"/>
              </a:lnSpc>
            </a:pP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dirty="0" err="1" smtClean="0"/>
              <a:t>Twitter</a:t>
            </a:r>
            <a:r>
              <a:rPr lang="cs-CZ" dirty="0"/>
              <a:t> - </a:t>
            </a:r>
            <a:r>
              <a:rPr lang="cs-CZ" i="1" dirty="0">
                <a:hlinkClick r:id="rId3"/>
              </a:rPr>
              <a:t>https://twitter.com/</a:t>
            </a:r>
            <a:r>
              <a:rPr lang="cs-CZ" i="1" dirty="0" smtClean="0">
                <a:hlinkClick r:id="rId3"/>
              </a:rPr>
              <a:t>proquest</a:t>
            </a:r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22 </a:t>
            </a:r>
            <a:r>
              <a:rPr lang="cs-CZ" sz="2000" dirty="0"/>
              <a:t>tis. </a:t>
            </a:r>
            <a:r>
              <a:rPr lang="cs-CZ" sz="2000" dirty="0" err="1"/>
              <a:t>f</a:t>
            </a:r>
            <a:r>
              <a:rPr lang="cs-CZ" sz="2000" dirty="0" err="1" smtClean="0"/>
              <a:t>ollowerů</a:t>
            </a:r>
            <a:endParaRPr lang="cs-CZ" sz="2000" dirty="0"/>
          </a:p>
          <a:p>
            <a:pPr marL="0" indent="0">
              <a:lnSpc>
                <a:spcPct val="120000"/>
              </a:lnSpc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dirty="0" err="1" smtClean="0"/>
              <a:t>LinkedIn</a:t>
            </a:r>
            <a:r>
              <a:rPr lang="cs-CZ" dirty="0" smtClean="0"/>
              <a:t> - </a:t>
            </a:r>
            <a:r>
              <a:rPr lang="cs-CZ" i="1" dirty="0" smtClean="0">
                <a:hlinkClick r:id="rId4"/>
              </a:rPr>
              <a:t>https</a:t>
            </a:r>
            <a:r>
              <a:rPr lang="cs-CZ" i="1" dirty="0">
                <a:hlinkClick r:id="rId4"/>
              </a:rPr>
              <a:t>://www.linkedin.com/company/</a:t>
            </a:r>
            <a:r>
              <a:rPr lang="cs-CZ" i="1" dirty="0" smtClean="0">
                <a:hlinkClick r:id="rId4"/>
              </a:rPr>
              <a:t>proquest</a:t>
            </a:r>
            <a:endParaRPr lang="cs-CZ" i="1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6 300 sledujících uživatelů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54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DB centrum EBSCO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02849"/>
            <a:ext cx="8555062" cy="48768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 Oblast </a:t>
            </a:r>
            <a:r>
              <a:rPr lang="cs-CZ" dirty="0" err="1" smtClean="0"/>
              <a:t>inf</a:t>
            </a:r>
            <a:r>
              <a:rPr lang="cs-CZ" dirty="0" smtClean="0"/>
              <a:t>. služeb původně rozdělena na dvě samostatné divize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 EBSCO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a EBSCO </a:t>
            </a:r>
            <a:r>
              <a:rPr lang="cs-CZ" dirty="0" err="1" smtClean="0"/>
              <a:t>Publishing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 V květnu 2013 oznámení spojení obou divizí do jedné společné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dirty="0"/>
              <a:t> </a:t>
            </a:r>
            <a:r>
              <a:rPr lang="cs-CZ" dirty="0" smtClean="0"/>
              <a:t>   s názvem EBSCO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 Sjednocení webových stránek a prezentace v sociálních sítích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/>
              <a:t> Zrušení všech FB stránek pro severské země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70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721</TotalTime>
  <Words>848</Words>
  <Application>Microsoft Macintosh PowerPoint</Application>
  <PresentationFormat>On-screen Show (4:3)</PresentationFormat>
  <Paragraphs>177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Poskytovatelé knihovnicko-informačních služeb </vt:lpstr>
      <vt:lpstr>Osnova</vt:lpstr>
      <vt:lpstr>Subjekty informačního průmyslu a sociální sítě</vt:lpstr>
      <vt:lpstr>Nejvyužívanější sociální sítě</vt:lpstr>
      <vt:lpstr>Databázová centra ProQuest a EBSCO</vt:lpstr>
      <vt:lpstr>DB centrum ProQuest</vt:lpstr>
      <vt:lpstr>DB centrum ProQuest</vt:lpstr>
      <vt:lpstr>DB centrum ProQuest</vt:lpstr>
      <vt:lpstr>DB centrum EBSCO</vt:lpstr>
      <vt:lpstr>DB centrum EBSCO</vt:lpstr>
      <vt:lpstr>DB centrum EBSCO</vt:lpstr>
      <vt:lpstr>DB centra ProQuest a EBSCO souhrnně</vt:lpstr>
      <vt:lpstr>Podpora uživatele ve vyhledávání informací</vt:lpstr>
      <vt:lpstr>Podpora aplikovaná prostřednictvím sociálních sítí Možno rozdělit dle: </vt:lpstr>
      <vt:lpstr>Podpora aplikovaná prostřednictvím sociálních sítí Podpora instituce – knihovny: </vt:lpstr>
      <vt:lpstr>Podpora aplikovaná prostřednictvím sociálních sítí</vt:lpstr>
      <vt:lpstr>Podpora uživatele ve vyhledávání informací - pravidelný zdroj oborových informací -</vt:lpstr>
      <vt:lpstr>Podpora uživatele ve vyhledávání informací - konkrétní tipy na využívání nástrojů a vyhledávání -</vt:lpstr>
      <vt:lpstr>Podpora uživatele ve vyhledávání informací - Zákaznická podpora aplikovaná prostřednictvím sociálních sítí -</vt:lpstr>
      <vt:lpstr>Jiná podpora...  #ALS #IceBucketChallenge Přijetí výzvy na podporu Amyotrofické laterální sklerózy</vt:lpstr>
      <vt:lpstr>Další vybrané profily sociálních sítí producentů a poskytovatelů informací jako užitečné zdroje oborových informací</vt:lpstr>
      <vt:lpstr>Ukázka monitoringu, měření a hodnocení na sociálních sítích</vt:lpstr>
      <vt:lpstr>Ukázka monitoringu, měření a hodnocení úspěšnosti na sociálních sítích</vt:lpstr>
      <vt:lpstr>Ukázka monitoringu, měření a hodnocení úspěšnosti na sociálních sítích</vt:lpstr>
      <vt:lpstr>Ukázka monitoringu, měření a hodnocení úspěšnosti na sociálních sítích</vt:lpstr>
      <vt:lpstr>Ukázka monitoringu, měření a hodnocení úspěšnosti na sociálních sítích</vt:lpstr>
      <vt:lpstr>Shrnutí</vt:lpstr>
      <vt:lpstr>Děkuji za pozornost 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Poskytovatelé knihovnicko-informačních služeb </dc:title>
  <dc:creator>Demo</dc:creator>
  <cp:lastModifiedBy>Demo</cp:lastModifiedBy>
  <cp:revision>55</cp:revision>
  <dcterms:created xsi:type="dcterms:W3CDTF">2014-10-05T17:53:59Z</dcterms:created>
  <dcterms:modified xsi:type="dcterms:W3CDTF">2014-10-07T05:39:45Z</dcterms:modified>
</cp:coreProperties>
</file>