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0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81" r:id="rId25"/>
    <p:sldId id="278" r:id="rId26"/>
    <p:sldId id="282" r:id="rId27"/>
    <p:sldId id="284" r:id="rId28"/>
    <p:sldId id="283" r:id="rId29"/>
  </p:sldIdLst>
  <p:sldSz cx="9144000" cy="6858000" type="screen4x3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7" d="100"/>
          <a:sy n="107" d="100"/>
        </p:scale>
        <p:origin x="-294" y="7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596930-FACA-42F6-907A-95AB64FA2560}" type="datetimeFigureOut">
              <a:rPr lang="cs-CZ" smtClean="0"/>
              <a:pPr/>
              <a:t>6. 10. 2014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64A11-C63D-4583-8B77-743A0E126F4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3132896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28A066D7-E654-495A-9DD4-89ED657B992B}" type="datetimeFigureOut">
              <a:rPr lang="cs-CZ" smtClean="0"/>
              <a:pPr/>
              <a:t>6. 10. 2014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32D9FD93-6134-4A55-A03B-4001BBB4EEA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66D7-E654-495A-9DD4-89ED657B992B}" type="datetimeFigureOut">
              <a:rPr lang="cs-CZ" smtClean="0"/>
              <a:pPr/>
              <a:t>6. 10. 2014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9FD93-6134-4A55-A03B-4001BBB4EEA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66D7-E654-495A-9DD4-89ED657B992B}" type="datetimeFigureOut">
              <a:rPr lang="cs-CZ" smtClean="0"/>
              <a:pPr/>
              <a:t>6. 10. 2014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9FD93-6134-4A55-A03B-4001BBB4EEA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66D7-E654-495A-9DD4-89ED657B992B}" type="datetimeFigureOut">
              <a:rPr lang="cs-CZ" smtClean="0"/>
              <a:pPr/>
              <a:t>6. 10. 2014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9FD93-6134-4A55-A03B-4001BBB4EEA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66D7-E654-495A-9DD4-89ED657B992B}" type="datetimeFigureOut">
              <a:rPr lang="cs-CZ" smtClean="0"/>
              <a:pPr/>
              <a:t>6. 10. 2014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9FD93-6134-4A55-A03B-4001BBB4EEA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66D7-E654-495A-9DD4-89ED657B992B}" type="datetimeFigureOut">
              <a:rPr lang="cs-CZ" smtClean="0"/>
              <a:pPr/>
              <a:t>6. 10. 2014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9FD93-6134-4A55-A03B-4001BBB4EEA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66D7-E654-495A-9DD4-89ED657B992B}" type="datetimeFigureOut">
              <a:rPr lang="cs-CZ" smtClean="0"/>
              <a:pPr/>
              <a:t>6. 10. 2014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9FD93-6134-4A55-A03B-4001BBB4EEA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66D7-E654-495A-9DD4-89ED657B992B}" type="datetimeFigureOut">
              <a:rPr lang="cs-CZ" smtClean="0"/>
              <a:pPr/>
              <a:t>6. 10. 2014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9FD93-6134-4A55-A03B-4001BBB4EEA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66D7-E654-495A-9DD4-89ED657B992B}" type="datetimeFigureOut">
              <a:rPr lang="cs-CZ" smtClean="0"/>
              <a:pPr/>
              <a:t>6. 10. 2014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9FD93-6134-4A55-A03B-4001BBB4EEA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66D7-E654-495A-9DD4-89ED657B992B}" type="datetimeFigureOut">
              <a:rPr lang="cs-CZ" smtClean="0"/>
              <a:pPr/>
              <a:t>6. 10. 2014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9FD93-6134-4A55-A03B-4001BBB4EEA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66D7-E654-495A-9DD4-89ED657B992B}" type="datetimeFigureOut">
              <a:rPr lang="cs-CZ" smtClean="0"/>
              <a:pPr/>
              <a:t>6. 10. 2014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9FD93-6134-4A55-A03B-4001BBB4EEA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28A066D7-E654-495A-9DD4-89ED657B992B}" type="datetimeFigureOut">
              <a:rPr lang="cs-CZ" smtClean="0"/>
              <a:pPr/>
              <a:t>6. 10. 2014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32D9FD93-6134-4A55-A03B-4001BBB4EEA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arl.nfa.cz/" TargetMode="External"/><Relationship Id="rId2" Type="http://schemas.openxmlformats.org/officeDocument/2006/relationships/hyperlink" Target="http://aleph.nkp.cz/F/?func=file&amp;file_name=find-b&amp;local_base=an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cholar.google.cz/" TargetMode="External"/><Relationship Id="rId5" Type="http://schemas.openxmlformats.org/officeDocument/2006/relationships/hyperlink" Target="http://www.jib.cz/" TargetMode="External"/><Relationship Id="rId4" Type="http://schemas.openxmlformats.org/officeDocument/2006/relationships/hyperlink" Target="http://kramerius4.nkp.cz/search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mzk.cz/katalogy-databaze/databaze/volne-dostupne-ceske-online-zdroje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books.google.cz/" TargetMode="External"/><Relationship Id="rId2" Type="http://schemas.openxmlformats.org/officeDocument/2006/relationships/hyperlink" Target="http://search.mlp.cz/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knihy.abz.cz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ska-poezie.cz/cek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freeimages.com/browse.phtml?f=download&amp;id=1195312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freeimages.com/browse.phtml?f=download&amp;id=1092804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l.cas.cz/cs/databaze/biografie-ceskych-literarnich-osobnosti" TargetMode="External"/><Relationship Id="rId2" Type="http://schemas.openxmlformats.org/officeDocument/2006/relationships/hyperlink" Target="http://aleph.nkp.cz/F/?func=file&amp;file_name=find-b&amp;local_base=aut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kramerius4.nkp.cz/search/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libri.cz/databaze/kalendarium/" TargetMode="External"/><Relationship Id="rId2" Type="http://schemas.openxmlformats.org/officeDocument/2006/relationships/hyperlink" Target="http://www.slovnikceskeliteratury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utsche-biographie.de/index.html" TargetMode="External"/><Relationship Id="rId5" Type="http://schemas.openxmlformats.org/officeDocument/2006/relationships/hyperlink" Target="http://www.pamatnik-terezin.cz/cz/historie-sbirky-a-vyzkum/vyzkum" TargetMode="External"/><Relationship Id="rId4" Type="http://schemas.openxmlformats.org/officeDocument/2006/relationships/hyperlink" Target="http://www.databaze-prekladu.cz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matniknarodnihopisemnictvi.cz/a/" TargetMode="External"/><Relationship Id="rId2" Type="http://schemas.openxmlformats.org/officeDocument/2006/relationships/hyperlink" Target="http://www.mvcr.cz/clanek/archivni-fondy-a-sbirky-v-ceske-republice-386553.asp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acr.cz/C-fondy/digi_policejni_prihlasky.aspx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uapraha.cz/fallensoldierdatabase" TargetMode="External"/><Relationship Id="rId2" Type="http://schemas.openxmlformats.org/officeDocument/2006/relationships/hyperlink" Target="http://kramerius.nkp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wmf"/><Relationship Id="rId4" Type="http://schemas.openxmlformats.org/officeDocument/2006/relationships/hyperlink" Target="http://www.vhu.cz/kde-patrat-po-svych-predcich-padlych-zemrelych-nezvestnych-ranenych-ci-zajatych-v-prvni-svetove-valce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cr.cz/C-fondy/digi_policejni_prihlasky.aspx" TargetMode="External"/><Relationship Id="rId2" Type="http://schemas.openxmlformats.org/officeDocument/2006/relationships/hyperlink" Target="http://www.genealogie.cz/aktivity/digitalizac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llisisland.org/" TargetMode="External"/><Relationship Id="rId4" Type="http://schemas.openxmlformats.org/officeDocument/2006/relationships/hyperlink" Target="http://www.mvcr.cz/clanek/archivni-fondy-a-sbirky-v-ceske-republice-386553.aspx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hyperlink" Target="mailto:Lenka.Valkova@nkp.cz" TargetMode="Externa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kramerius3.nkp.cz/kramerius/Welcome.do;jsessionid=5B4E03029E8F3BC640E27F146CF9DC12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du.cz/cs/bibliograficke-oddeleni" TargetMode="External"/><Relationship Id="rId3" Type="http://schemas.openxmlformats.org/officeDocument/2006/relationships/hyperlink" Target="http://biblio.hiu.cas.cz/" TargetMode="External"/><Relationship Id="rId7" Type="http://schemas.openxmlformats.org/officeDocument/2006/relationships/hyperlink" Target="http://www.udu.cas.cz/cs/bibliografie/" TargetMode="External"/><Relationship Id="rId12" Type="http://schemas.openxmlformats.org/officeDocument/2006/relationships/hyperlink" Target="http://aleph.uzei.cz/F/LG5QGQQX9JTC86Y4ERIMJXAXK7JSXV6YT7MLQLVVTPD6L93TYL-04610?func=file&amp;file_name=find-b&amp;local_base=uzp02&amp;pds_handle=GUEST" TargetMode="External"/><Relationship Id="rId2" Type="http://schemas.openxmlformats.org/officeDocument/2006/relationships/hyperlink" Target="http://www.ucl.cas.cz/cs/databaze/bibliograficke-databaz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rl.nfa.cz/" TargetMode="External"/><Relationship Id="rId11" Type="http://schemas.openxmlformats.org/officeDocument/2006/relationships/hyperlink" Target="http://www.geobibline.cz/cs/basic_info" TargetMode="External"/><Relationship Id="rId5" Type="http://schemas.openxmlformats.org/officeDocument/2006/relationships/hyperlink" Target="http://katalog.npmk.cz/" TargetMode="External"/><Relationship Id="rId10" Type="http://schemas.openxmlformats.org/officeDocument/2006/relationships/hyperlink" Target="https://vufind.techlib.cz/" TargetMode="External"/><Relationship Id="rId4" Type="http://schemas.openxmlformats.org/officeDocument/2006/relationships/hyperlink" Target="http://www.usd.cas.cz/cs/stranky/knihovna/katalogy-a-databaze" TargetMode="External"/><Relationship Id="rId9" Type="http://schemas.openxmlformats.org/officeDocument/2006/relationships/hyperlink" Target="http://www.nlk.cz/informacni-zdroje/katalogy-db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rchiv.ucl.cas.cz/" TargetMode="External"/><Relationship Id="rId2" Type="http://schemas.openxmlformats.org/officeDocument/2006/relationships/hyperlink" Target="http://kramerius-info.nkp.cz/digitalizace-v-cr/odkazy-na-systemy-krameriu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nno.onb.ac.at/" TargetMode="External"/><Relationship Id="rId5" Type="http://schemas.openxmlformats.org/officeDocument/2006/relationships/hyperlink" Target="http://www.depositum.cz/" TargetMode="External"/><Relationship Id="rId4" Type="http://schemas.openxmlformats.org/officeDocument/2006/relationships/hyperlink" Target="http://www.nulk.cz/Informace.aspx?sid=13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Případ: Knihovna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Sherlockem</a:t>
            </a:r>
            <a:r>
              <a:rPr lang="cs-CZ" dirty="0" smtClean="0"/>
              <a:t> Holmesem v knihovně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18351">
            <a:off x="874835" y="4247839"/>
            <a:ext cx="1392474" cy="99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383612" y="5877272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                                  Mgr. Lenka Válková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398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041440" cy="1442674"/>
          </a:xfrm>
        </p:spPr>
        <p:txBody>
          <a:bodyPr/>
          <a:lstStyle/>
          <a:p>
            <a:r>
              <a:rPr lang="cs-CZ" dirty="0" smtClean="0"/>
              <a:t>Tištěné článkové bibliografie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060848"/>
            <a:ext cx="8568952" cy="395133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 rozsáhlejší článkové bibliografie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   ČČČ – Články v českých časopisech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 Č. </a:t>
            </a:r>
            <a:r>
              <a:rPr lang="cs-CZ" dirty="0" err="1" smtClean="0"/>
              <a:t>Zíbrt</a:t>
            </a:r>
            <a:r>
              <a:rPr lang="cs-CZ" dirty="0" smtClean="0"/>
              <a:t>: Bibliografie české historie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 Tumpach - Podlaha: Bibliografie české katolické literatury náboženství</a:t>
            </a:r>
          </a:p>
          <a:p>
            <a:pPr marL="0" indent="0">
              <a:buNone/>
            </a:pPr>
            <a:r>
              <a:rPr lang="cs-CZ" dirty="0" smtClean="0"/>
              <a:t>     Aj.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 Článkové bibliografie konkrétních časopisů, personální bibliografie, regionální bibliografie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61926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Úkol třetí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Dohledat novější články (vydané po roce 1990 )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sz="1800" dirty="0" smtClean="0"/>
              <a:t>(např. články o </a:t>
            </a:r>
            <a:r>
              <a:rPr lang="cs-CZ" sz="1800" dirty="0" err="1" smtClean="0"/>
              <a:t>Sherlocku</a:t>
            </a:r>
            <a:r>
              <a:rPr lang="cs-CZ" sz="1800" dirty="0" smtClean="0"/>
              <a:t> Holmesovi ve filmu)</a:t>
            </a:r>
            <a:endParaRPr lang="cs-CZ" sz="1800" dirty="0"/>
          </a:p>
        </p:txBody>
      </p:sp>
      <p:pic>
        <p:nvPicPr>
          <p:cNvPr id="4" name="Picture 2" descr="C:\Users\VALKOVAL\AppData\Local\Microsoft\Windows\Temporary Internet Files\Content.IE5\QG1UYBG7\MP90040289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0"/>
            <a:ext cx="3389965" cy="25424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9380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Kam se podívat…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Článková databáze </a:t>
            </a:r>
            <a:r>
              <a:rPr lang="cs-CZ" dirty="0" smtClean="0">
                <a:hlinkClick r:id="rId2"/>
              </a:rPr>
              <a:t>ANL</a:t>
            </a:r>
            <a:endParaRPr lang="cs-CZ" dirty="0" smtClean="0"/>
          </a:p>
          <a:p>
            <a:r>
              <a:rPr lang="cs-CZ" dirty="0" smtClean="0"/>
              <a:t>Specializované databáze (v tomto případě Článková databáze </a:t>
            </a:r>
            <a:r>
              <a:rPr lang="cs-CZ" dirty="0">
                <a:hlinkClick r:id="rId3"/>
              </a:rPr>
              <a:t>Národního filmového </a:t>
            </a:r>
            <a:r>
              <a:rPr lang="cs-CZ" dirty="0" smtClean="0">
                <a:hlinkClick r:id="rId3"/>
              </a:rPr>
              <a:t>archivu</a:t>
            </a:r>
            <a:r>
              <a:rPr lang="cs-CZ" dirty="0" smtClean="0"/>
              <a:t> )</a:t>
            </a:r>
          </a:p>
          <a:p>
            <a:r>
              <a:rPr lang="cs-CZ" dirty="0"/>
              <a:t> </a:t>
            </a:r>
            <a:r>
              <a:rPr lang="cs-CZ" dirty="0" smtClean="0"/>
              <a:t>Licencované databáze </a:t>
            </a:r>
            <a:r>
              <a:rPr lang="cs-CZ" dirty="0" err="1" smtClean="0"/>
              <a:t>Anopress</a:t>
            </a:r>
            <a:r>
              <a:rPr lang="cs-CZ" dirty="0" smtClean="0"/>
              <a:t>, Newton media</a:t>
            </a:r>
          </a:p>
          <a:p>
            <a:r>
              <a:rPr lang="cs-CZ" dirty="0" smtClean="0"/>
              <a:t>Digitální knihovny – </a:t>
            </a:r>
            <a:r>
              <a:rPr lang="cs-CZ" dirty="0" smtClean="0">
                <a:hlinkClick r:id="rId4"/>
              </a:rPr>
              <a:t>Kramerius 4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Zahraniční licencované databáze</a:t>
            </a:r>
          </a:p>
          <a:p>
            <a:r>
              <a:rPr lang="cs-CZ" dirty="0" smtClean="0"/>
              <a:t> JIB – </a:t>
            </a:r>
            <a:r>
              <a:rPr lang="cs-CZ" dirty="0" smtClean="0">
                <a:hlinkClick r:id="rId5"/>
              </a:rPr>
              <a:t>Primo centrál</a:t>
            </a:r>
            <a:endParaRPr lang="cs-CZ" dirty="0" smtClean="0"/>
          </a:p>
          <a:p>
            <a:r>
              <a:rPr lang="cs-CZ" dirty="0" smtClean="0">
                <a:hlinkClick r:id="rId6"/>
              </a:rPr>
              <a:t>Google </a:t>
            </a:r>
            <a:r>
              <a:rPr lang="cs-CZ" dirty="0" err="1" smtClean="0">
                <a:hlinkClick r:id="rId6"/>
              </a:rPr>
              <a:t>Scholar</a:t>
            </a:r>
            <a:r>
              <a:rPr lang="cs-CZ" dirty="0" smtClean="0"/>
              <a:t> 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sz="1700" dirty="0" smtClean="0"/>
              <a:t>Aj.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30539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6000" dirty="0" smtClean="0"/>
              <a:t>NOVINY A ČASOPISY</a:t>
            </a:r>
            <a:endParaRPr lang="cs-CZ" sz="6000" dirty="0"/>
          </a:p>
        </p:txBody>
      </p:sp>
    </p:spTree>
    <p:extLst>
      <p:ext uri="{BB962C8B-B14F-4D97-AF65-F5344CB8AC3E}">
        <p14:creationId xmlns="" xmlns:p14="http://schemas.microsoft.com/office/powerpoint/2010/main" val="427038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Úkol zvláštního pověření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038388"/>
            <a:ext cx="5389984" cy="3951337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Dohledat časopisy vydávané na našem území v 19. a 20. století</a:t>
            </a:r>
          </a:p>
          <a:p>
            <a:pPr marL="0" indent="0">
              <a:buNone/>
            </a:pP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sz="1800" dirty="0" smtClean="0"/>
              <a:t>(např. časopisy zaměřené na policii, četnictvo a kriminalistiku vydávané v roce  1939 )</a:t>
            </a:r>
            <a:endParaRPr lang="cs-CZ" sz="1800" dirty="0"/>
          </a:p>
        </p:txBody>
      </p:sp>
      <p:pic>
        <p:nvPicPr>
          <p:cNvPr id="4" name="Picture 2" descr="C:\Users\SLUZBA_RC\AppData\Local\Microsoft\Windows\Temporary Internet Files\Content.IE5\V5PT7CB9\MP900448706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72816"/>
            <a:ext cx="2622037" cy="39330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2118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 algn="l">
              <a:buFont typeface="Wingdings" panose="05000000000000000000" pitchFamily="2" charset="2"/>
              <a:buChar char="ü"/>
            </a:pPr>
            <a:r>
              <a:rPr lang="cs-CZ" sz="4000" dirty="0" smtClean="0"/>
              <a:t>Splněno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>
              <a:hlinkClick r:id="rId2"/>
            </a:endParaRPr>
          </a:p>
          <a:p>
            <a:endParaRPr lang="cs-CZ" dirty="0" smtClean="0"/>
          </a:p>
          <a:p>
            <a:r>
              <a:rPr lang="cs-CZ" dirty="0" smtClean="0"/>
              <a:t>Tištěné bibliografie novin a časopisů </a:t>
            </a:r>
          </a:p>
          <a:p>
            <a:pPr marL="0" indent="0">
              <a:buNone/>
            </a:pPr>
            <a:r>
              <a:rPr lang="cs-CZ" sz="1400" dirty="0" smtClean="0"/>
              <a:t>(</a:t>
            </a:r>
            <a:r>
              <a:rPr lang="cs-CZ" sz="1400" cap="all" dirty="0"/>
              <a:t>KUBÍČEK</a:t>
            </a:r>
            <a:r>
              <a:rPr lang="cs-CZ" sz="1400" dirty="0"/>
              <a:t>, Jaromír, </a:t>
            </a:r>
            <a:r>
              <a:rPr lang="cs-CZ" sz="1400" dirty="0" err="1"/>
              <a:t>ed</a:t>
            </a:r>
            <a:r>
              <a:rPr lang="cs-CZ" sz="1400" dirty="0"/>
              <a:t>. a kol. </a:t>
            </a:r>
            <a:r>
              <a:rPr lang="cs-CZ" sz="1400" i="1" dirty="0"/>
              <a:t>Česká retrospektivní bibliografie. Řada 2, Časopisy. Díl 2, Časopisy České republiky 1919-1945 (CERBI C2)</a:t>
            </a:r>
            <a:r>
              <a:rPr lang="cs-CZ" sz="1400" dirty="0"/>
              <a:t>. Brno: Sdružení knihoven ČR, 2006-2007. 4 sv. ISBN 80-86249-26-3</a:t>
            </a:r>
            <a:r>
              <a:rPr lang="cs-CZ" sz="1400" dirty="0" smtClean="0"/>
              <a:t>. )</a:t>
            </a:r>
          </a:p>
          <a:p>
            <a:pPr marL="0" indent="0">
              <a:buNone/>
            </a:pPr>
            <a:r>
              <a:rPr lang="cs-CZ" sz="1400" dirty="0" smtClean="0"/>
              <a:t>Aj.</a:t>
            </a:r>
          </a:p>
          <a:p>
            <a:r>
              <a:rPr lang="cs-CZ" dirty="0" smtClean="0"/>
              <a:t> </a:t>
            </a:r>
            <a:r>
              <a:rPr lang="cs-CZ" smtClean="0">
                <a:hlinkClick r:id="rId2"/>
              </a:rPr>
              <a:t>Periodika vydávaná </a:t>
            </a:r>
            <a:r>
              <a:rPr lang="cs-CZ" dirty="0" smtClean="0">
                <a:hlinkClick r:id="rId2"/>
              </a:rPr>
              <a:t>v českých zemích</a:t>
            </a:r>
            <a:r>
              <a:rPr lang="cs-CZ" dirty="0" smtClean="0"/>
              <a:t> - MZK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</p:txBody>
      </p:sp>
      <p:pic>
        <p:nvPicPr>
          <p:cNvPr id="2051" name="Picture 3" descr="C:\Users\SLUZBA_RC\AppData\Local\Microsoft\Windows\Temporary Internet Files\Content.IE5\V5PT7CB9\MP90040543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044" y="332656"/>
            <a:ext cx="3024336" cy="2160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7501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smtClean="0"/>
              <a:t>Zapeklité případy dohledávání</a:t>
            </a:r>
            <a:endParaRPr lang="cs-CZ" sz="40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KNIH </a:t>
            </a:r>
            <a:r>
              <a:rPr lang="cs-CZ" sz="2800" dirty="0" smtClean="0"/>
              <a:t>a jejich obsahu</a:t>
            </a:r>
            <a:endParaRPr lang="cs-CZ" sz="2800" dirty="0"/>
          </a:p>
        </p:txBody>
      </p:sp>
    </p:spTree>
    <p:extLst>
      <p:ext uri="{BB962C8B-B14F-4D97-AF65-F5344CB8AC3E}">
        <p14:creationId xmlns="" xmlns:p14="http://schemas.microsoft.com/office/powerpoint/2010/main" val="334786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Případ: …kdysi jsem četl…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… </a:t>
            </a:r>
            <a:r>
              <a:rPr lang="cs-CZ" dirty="0"/>
              <a:t>jde o knihu, kterou jsem četla asi před dvaceti lety. Autor byl pravděpodobně Angličan, hlavní hrdina knihy se jmenuje </a:t>
            </a:r>
            <a:r>
              <a:rPr lang="cs-CZ" dirty="0" err="1"/>
              <a:t>Skag</a:t>
            </a:r>
            <a:r>
              <a:rPr lang="cs-CZ" dirty="0"/>
              <a:t>. Po krátkém působení v cirkuse v Anglii se pod vlivem jednoho z kolegů, pocházejících z Indie, rozhodne do této země vydat. Učí se sebeovládání a komunikaci se zvířaty, díky kterým je schopen takových kousků jako napájení poraněné tygřice v doupěti s mláďaty nebo léčení zraněného </a:t>
            </a:r>
            <a:r>
              <a:rPr lang="cs-CZ" dirty="0" err="1"/>
              <a:t>hanumana</a:t>
            </a:r>
            <a:r>
              <a:rPr lang="cs-CZ" dirty="0"/>
              <a:t> či boje s kobrou. Kniha končí vyléčením jeho lásky, která onemocněla smrtelnou horečkou (slyší horečkové ptáky</a:t>
            </a:r>
            <a:r>
              <a:rPr lang="cs-CZ" dirty="0" smtClean="0"/>
              <a:t>).</a:t>
            </a:r>
          </a:p>
          <a:p>
            <a:r>
              <a:rPr lang="cs-CZ" dirty="0" smtClean="0"/>
              <a:t> Bohužel</a:t>
            </a:r>
            <a:r>
              <a:rPr lang="cs-CZ" dirty="0"/>
              <a:t>, </a:t>
            </a:r>
            <a:r>
              <a:rPr lang="cs-CZ" dirty="0" smtClean="0"/>
              <a:t>další </a:t>
            </a:r>
            <a:r>
              <a:rPr lang="cs-CZ" dirty="0"/>
              <a:t>detaily </a:t>
            </a:r>
            <a:r>
              <a:rPr lang="cs-CZ" dirty="0" smtClean="0"/>
              <a:t>neznám</a:t>
            </a:r>
            <a:r>
              <a:rPr lang="cs-CZ" dirty="0"/>
              <a:t>. </a:t>
            </a:r>
            <a:r>
              <a:rPr lang="cs-CZ" dirty="0" smtClean="0"/>
              <a:t>Domnívám </a:t>
            </a:r>
            <a:r>
              <a:rPr lang="cs-CZ" dirty="0"/>
              <a:t>se, ze kniha byla </a:t>
            </a:r>
            <a:r>
              <a:rPr lang="cs-CZ" dirty="0" smtClean="0"/>
              <a:t>vydána někdy </a:t>
            </a:r>
            <a:r>
              <a:rPr lang="cs-CZ" dirty="0"/>
              <a:t>okolo let 1965 - </a:t>
            </a:r>
            <a:r>
              <a:rPr lang="cs-CZ" dirty="0" smtClean="0"/>
              <a:t>1977. Mám </a:t>
            </a:r>
            <a:r>
              <a:rPr lang="cs-CZ" dirty="0"/>
              <a:t>dojem, ze </a:t>
            </a:r>
            <a:r>
              <a:rPr lang="cs-CZ" dirty="0" smtClean="0"/>
              <a:t>vzhledově </a:t>
            </a:r>
            <a:r>
              <a:rPr lang="cs-CZ" dirty="0"/>
              <a:t>se podobalo </a:t>
            </a:r>
            <a:r>
              <a:rPr lang="cs-CZ" dirty="0" err="1" smtClean="0"/>
              <a:t>Durrellově</a:t>
            </a:r>
            <a:r>
              <a:rPr lang="cs-CZ" dirty="0" smtClean="0"/>
              <a:t> Šeptající </a:t>
            </a:r>
            <a:r>
              <a:rPr lang="cs-CZ" dirty="0"/>
              <a:t>zemi, kterou vydalo </a:t>
            </a:r>
            <a:r>
              <a:rPr lang="cs-CZ" dirty="0" smtClean="0"/>
              <a:t>nakladatelství </a:t>
            </a:r>
            <a:r>
              <a:rPr lang="cs-CZ" dirty="0"/>
              <a:t>Svoboda v edici </a:t>
            </a:r>
            <a:r>
              <a:rPr lang="cs-CZ" dirty="0" smtClean="0"/>
              <a:t>Omnia. Pravděpodobně vám nepomůže můj matný </a:t>
            </a:r>
            <a:r>
              <a:rPr lang="cs-CZ" dirty="0"/>
              <a:t>dojem, ze </a:t>
            </a:r>
            <a:r>
              <a:rPr lang="cs-CZ" sz="3300" u="sng" dirty="0" smtClean="0"/>
              <a:t>obálka </a:t>
            </a:r>
            <a:r>
              <a:rPr lang="cs-CZ" sz="3300" u="sng" dirty="0"/>
              <a:t>byla v </a:t>
            </a:r>
            <a:r>
              <a:rPr lang="cs-CZ" sz="3300" u="sng" dirty="0">
                <a:solidFill>
                  <a:srgbClr val="FFC000"/>
                </a:solidFill>
              </a:rPr>
              <a:t>žluté</a:t>
            </a:r>
            <a:r>
              <a:rPr lang="cs-CZ" sz="3300" u="sng" dirty="0"/>
              <a:t> a </a:t>
            </a:r>
            <a:r>
              <a:rPr lang="cs-CZ" sz="3300" u="sng" dirty="0">
                <a:solidFill>
                  <a:srgbClr val="00B050"/>
                </a:solidFill>
              </a:rPr>
              <a:t>zelené</a:t>
            </a:r>
            <a:r>
              <a:rPr lang="cs-CZ" sz="3300" u="sng" dirty="0"/>
              <a:t> barvě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87071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Někdy pomůže….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2038388"/>
            <a:ext cx="7467600" cy="4342940"/>
          </a:xfrm>
        </p:spPr>
        <p:txBody>
          <a:bodyPr>
            <a:normAutofit fontScale="85000" lnSpcReduction="20000"/>
          </a:bodyPr>
          <a:lstStyle/>
          <a:p>
            <a:r>
              <a:rPr lang="cs-CZ" sz="2800" dirty="0"/>
              <a:t>Soupis vydaných publikací jednotlivých nakladatelství</a:t>
            </a:r>
          </a:p>
          <a:p>
            <a:pPr marL="0" indent="0">
              <a:buNone/>
            </a:pPr>
            <a:r>
              <a:rPr lang="cs-CZ" dirty="0" smtClean="0"/>
              <a:t>(</a:t>
            </a:r>
            <a:r>
              <a:rPr lang="cs-CZ" dirty="0" err="1"/>
              <a:t>např</a:t>
            </a:r>
            <a:r>
              <a:rPr lang="cs-CZ" dirty="0"/>
              <a:t>: </a:t>
            </a:r>
            <a:r>
              <a:rPr lang="cs-CZ" cap="all" dirty="0"/>
              <a:t> ROŽ</a:t>
            </a:r>
            <a:r>
              <a:rPr lang="cs-CZ" dirty="0"/>
              <a:t>, Václav, </a:t>
            </a:r>
            <a:r>
              <a:rPr lang="cs-CZ" dirty="0" err="1"/>
              <a:t>ed</a:t>
            </a:r>
            <a:r>
              <a:rPr lang="cs-CZ" dirty="0"/>
              <a:t>. </a:t>
            </a:r>
            <a:r>
              <a:rPr lang="cs-CZ" i="1" dirty="0"/>
              <a:t>Knihy 1945-1974: Bibliografie</a:t>
            </a:r>
            <a:r>
              <a:rPr lang="cs-CZ" dirty="0"/>
              <a:t>. 1. vyd. Praha: Svoboda, 1975</a:t>
            </a:r>
            <a:r>
              <a:rPr lang="cs-CZ" dirty="0" smtClean="0"/>
              <a:t>.</a:t>
            </a:r>
            <a:r>
              <a:rPr lang="cs-CZ" i="1" dirty="0" smtClean="0"/>
              <a:t>)</a:t>
            </a:r>
          </a:p>
          <a:p>
            <a:pPr marL="0" indent="0">
              <a:buNone/>
            </a:pPr>
            <a:endParaRPr lang="cs-CZ" i="1" dirty="0" smtClean="0"/>
          </a:p>
          <a:p>
            <a:r>
              <a:rPr lang="cs-CZ" sz="2800" dirty="0" smtClean="0">
                <a:hlinkClick r:id="rId2"/>
              </a:rPr>
              <a:t>Katalog </a:t>
            </a:r>
            <a:r>
              <a:rPr lang="cs-CZ" sz="2800" dirty="0">
                <a:hlinkClick r:id="rId2"/>
              </a:rPr>
              <a:t>Městské knihovny v Praze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 </a:t>
            </a:r>
          </a:p>
          <a:p>
            <a:r>
              <a:rPr lang="cs-CZ" sz="2800" dirty="0" smtClean="0">
                <a:hlinkClick r:id="rId3"/>
              </a:rPr>
              <a:t>Google </a:t>
            </a:r>
            <a:r>
              <a:rPr lang="cs-CZ" sz="2800" dirty="0" err="1" smtClean="0">
                <a:hlinkClick r:id="rId3"/>
              </a:rPr>
              <a:t>Books</a:t>
            </a:r>
            <a:endParaRPr lang="cs-CZ" sz="2800" dirty="0" smtClean="0"/>
          </a:p>
          <a:p>
            <a:r>
              <a:rPr lang="cs-CZ" sz="2800" dirty="0" smtClean="0"/>
              <a:t>Systémy Kramerius</a:t>
            </a:r>
          </a:p>
          <a:p>
            <a:r>
              <a:rPr lang="cs-CZ" sz="2800" dirty="0" smtClean="0">
                <a:hlinkClick r:id="rId4"/>
              </a:rPr>
              <a:t>Knihy ABZ</a:t>
            </a:r>
            <a:endParaRPr lang="cs-CZ" sz="2800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                                                                        </a:t>
            </a:r>
            <a:r>
              <a:rPr lang="cs-CZ" sz="3200" dirty="0"/>
              <a:t>.</a:t>
            </a:r>
            <a:r>
              <a:rPr lang="cs-CZ" sz="3200" dirty="0" smtClean="0"/>
              <a:t>..a hlavně náhoda …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sz="1800" i="1" dirty="0"/>
          </a:p>
          <a:p>
            <a:pPr marL="0" indent="0">
              <a:buNone/>
            </a:pPr>
            <a:endParaRPr lang="cs-CZ" sz="1800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75363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Další užitečné zdroje…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038388"/>
            <a:ext cx="8054280" cy="3951337"/>
          </a:xfrm>
        </p:spPr>
        <p:txBody>
          <a:bodyPr/>
          <a:lstStyle/>
          <a:p>
            <a:r>
              <a:rPr lang="cs-CZ" dirty="0" smtClean="0"/>
              <a:t>PŘEKLADY:</a:t>
            </a:r>
          </a:p>
          <a:p>
            <a:pPr marL="0" indent="0">
              <a:buNone/>
            </a:pPr>
            <a:r>
              <a:rPr lang="cs-CZ" dirty="0" smtClean="0"/>
              <a:t>Index </a:t>
            </a:r>
            <a:r>
              <a:rPr lang="cs-CZ" dirty="0" err="1" smtClean="0"/>
              <a:t>translationum</a:t>
            </a:r>
            <a:r>
              <a:rPr lang="cs-CZ" dirty="0" smtClean="0"/>
              <a:t> – bibliografie překladů(do roku 1979 tištěná verze, 1979 – 2002 – elektronická CD -Rom )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 BÁSNĚ:</a:t>
            </a:r>
          </a:p>
          <a:p>
            <a:pPr marL="0" indent="0">
              <a:buNone/>
            </a:pPr>
            <a:r>
              <a:rPr lang="cs-CZ" dirty="0" smtClean="0">
                <a:hlinkClick r:id="rId2"/>
              </a:rPr>
              <a:t>Česká elektronická knihovna</a:t>
            </a:r>
            <a:r>
              <a:rPr lang="cs-CZ" dirty="0" smtClean="0"/>
              <a:t> (ÚČL AVČR)</a:t>
            </a:r>
          </a:p>
          <a:p>
            <a:pPr marL="0" indent="0">
              <a:buNone/>
            </a:pPr>
            <a:r>
              <a:rPr lang="cs-CZ" dirty="0" smtClean="0"/>
              <a:t>Názvový katalog Městské knihovny v Praze (básně, povídky)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17253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8800" dirty="0" smtClean="0"/>
              <a:t>ČLÁNKY</a:t>
            </a:r>
            <a:endParaRPr lang="cs-CZ" sz="8800" dirty="0"/>
          </a:p>
        </p:txBody>
      </p:sp>
      <p:pic>
        <p:nvPicPr>
          <p:cNvPr id="2050" name="Picture 2" descr="Metal Type From Letterpress 4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2143125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1332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                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6000" dirty="0" smtClean="0"/>
              <a:t>         OSOBA</a:t>
            </a:r>
            <a:endParaRPr lang="cs-CZ" sz="6000" dirty="0"/>
          </a:p>
        </p:txBody>
      </p:sp>
      <p:pic>
        <p:nvPicPr>
          <p:cNvPr id="1034" name="Picture 10" descr="Hand 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1519"/>
            <a:ext cx="2527001" cy="33843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763688" y="3092879"/>
            <a:ext cx="40324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Hledaná</a:t>
            </a:r>
            <a:endParaRPr lang="cs-CZ" sz="4400" dirty="0"/>
          </a:p>
        </p:txBody>
      </p:sp>
    </p:spTree>
    <p:extLst>
      <p:ext uri="{BB962C8B-B14F-4D97-AF65-F5344CB8AC3E}">
        <p14:creationId xmlns="" xmlns:p14="http://schemas.microsoft.com/office/powerpoint/2010/main" val="350468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041440" cy="832197"/>
          </a:xfrm>
        </p:spPr>
        <p:txBody>
          <a:bodyPr/>
          <a:lstStyle/>
          <a:p>
            <a:pPr algn="l"/>
            <a:r>
              <a:rPr lang="cs-CZ" dirty="0" smtClean="0"/>
              <a:t>Někdy postačí….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124744"/>
            <a:ext cx="8280920" cy="5616624"/>
          </a:xfrm>
        </p:spPr>
        <p:txBody>
          <a:bodyPr>
            <a:normAutofit fontScale="70000" lnSpcReduction="20000"/>
          </a:bodyPr>
          <a:lstStyle/>
          <a:p>
            <a:endParaRPr lang="cs-CZ" dirty="0"/>
          </a:p>
          <a:p>
            <a:r>
              <a:rPr lang="cs-CZ" dirty="0" smtClean="0">
                <a:hlinkClick r:id="rId2"/>
              </a:rPr>
              <a:t>Databáze Národní autority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/>
              <a:t>Ottův slovník naučný</a:t>
            </a:r>
          </a:p>
          <a:p>
            <a:endParaRPr lang="cs-CZ" dirty="0" smtClean="0"/>
          </a:p>
          <a:p>
            <a:r>
              <a:rPr lang="cs-CZ" cap="all" dirty="0"/>
              <a:t>TOMEŠ</a:t>
            </a:r>
            <a:r>
              <a:rPr lang="cs-CZ" dirty="0"/>
              <a:t>, Josef a kol. </a:t>
            </a:r>
            <a:r>
              <a:rPr lang="cs-CZ" i="1" dirty="0"/>
              <a:t>Český biografický slovník XX. století</a:t>
            </a:r>
            <a:r>
              <a:rPr lang="cs-CZ" dirty="0"/>
              <a:t>. Praha: Paseka, 1999. 3 sv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cap="all" dirty="0"/>
              <a:t>VOPRAVIL</a:t>
            </a:r>
            <a:r>
              <a:rPr lang="cs-CZ" dirty="0"/>
              <a:t>, Jaroslav Stanislav. </a:t>
            </a:r>
            <a:r>
              <a:rPr lang="cs-CZ" i="1" dirty="0"/>
              <a:t>Slovník pseudonymů v české a slovenské literatuře: (anagramů, kryptonymů, značek, jmen původních, přijatých, dvojitých, polatinštělých atd.)</a:t>
            </a:r>
            <a:r>
              <a:rPr lang="cs-CZ" dirty="0"/>
              <a:t>. Praha: Státní pedagogické nakladatelství, 1973. </a:t>
            </a:r>
            <a:endParaRPr lang="cs-CZ" dirty="0" smtClean="0"/>
          </a:p>
          <a:p>
            <a:endParaRPr lang="cs-CZ" dirty="0" smtClean="0"/>
          </a:p>
          <a:p>
            <a:r>
              <a:rPr lang="cs-CZ" i="1" dirty="0"/>
              <a:t>Kdy zemřeli--?: přehled českých spisovatelů a publicistů zemřelých v letech ..</a:t>
            </a:r>
            <a:r>
              <a:rPr lang="cs-CZ" dirty="0"/>
              <a:t>. Praha: St. knihovna ČSSR-Národní knihovna, [1937-1995?].</a:t>
            </a:r>
            <a:endParaRPr lang="cs-CZ" dirty="0" smtClean="0"/>
          </a:p>
          <a:p>
            <a:endParaRPr lang="cs-CZ" dirty="0" smtClean="0"/>
          </a:p>
          <a:p>
            <a:r>
              <a:rPr lang="cs-CZ" cap="all" dirty="0"/>
              <a:t>TŘEŠTÍK</a:t>
            </a:r>
            <a:r>
              <a:rPr lang="cs-CZ" dirty="0"/>
              <a:t>, Michael, </a:t>
            </a:r>
            <a:r>
              <a:rPr lang="cs-CZ" dirty="0" err="1"/>
              <a:t>ed</a:t>
            </a:r>
            <a:r>
              <a:rPr lang="cs-CZ" dirty="0"/>
              <a:t>. </a:t>
            </a:r>
            <a:r>
              <a:rPr lang="cs-CZ" i="1" dirty="0"/>
              <a:t>Kdo je kdo v České republice na přelomu 20. století: 5000 biografických hesel nejvýznamnějších osobností</a:t>
            </a:r>
            <a:r>
              <a:rPr lang="cs-CZ" dirty="0"/>
              <a:t>. Praha: Agentura Kdo je kdo, 1998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/>
              <a:t>   </a:t>
            </a:r>
            <a:endParaRPr lang="cs-CZ" dirty="0" smtClean="0"/>
          </a:p>
          <a:p>
            <a:r>
              <a:rPr lang="cs-CZ" cap="all" dirty="0"/>
              <a:t>OPELÍK</a:t>
            </a:r>
            <a:r>
              <a:rPr lang="cs-CZ" dirty="0"/>
              <a:t>, Jiří, </a:t>
            </a:r>
            <a:r>
              <a:rPr lang="cs-CZ" dirty="0" err="1"/>
              <a:t>ed</a:t>
            </a:r>
            <a:r>
              <a:rPr lang="cs-CZ" dirty="0"/>
              <a:t>. et al. </a:t>
            </a:r>
            <a:r>
              <a:rPr lang="cs-CZ" i="1" dirty="0"/>
              <a:t>Lexikon české literatury: osobnosti, díla, instituce</a:t>
            </a:r>
            <a:r>
              <a:rPr lang="cs-CZ" dirty="0"/>
              <a:t>. 1. vyd. Praha: Academia, 1985-2008. 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>
                <a:hlinkClick r:id="rId3"/>
              </a:rPr>
              <a:t>Biografie českých literárních osobností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52969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616173"/>
          </a:xfrm>
        </p:spPr>
        <p:txBody>
          <a:bodyPr/>
          <a:lstStyle/>
          <a:p>
            <a:pPr algn="l"/>
            <a:r>
              <a:rPr lang="cs-CZ" sz="3200" dirty="0" smtClean="0"/>
              <a:t>Výtvarníci: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84784"/>
            <a:ext cx="7467600" cy="4504941"/>
          </a:xfrm>
        </p:spPr>
        <p:txBody>
          <a:bodyPr/>
          <a:lstStyle/>
          <a:p>
            <a:r>
              <a:rPr lang="cs-CZ" cap="all" dirty="0" smtClean="0"/>
              <a:t>MALÝ</a:t>
            </a:r>
            <a:r>
              <a:rPr lang="cs-CZ" dirty="0"/>
              <a:t>, Zbyšek, </a:t>
            </a:r>
            <a:r>
              <a:rPr lang="cs-CZ" dirty="0" err="1"/>
              <a:t>ed</a:t>
            </a:r>
            <a:r>
              <a:rPr lang="cs-CZ" dirty="0"/>
              <a:t>. a </a:t>
            </a:r>
            <a:r>
              <a:rPr lang="cs-CZ" cap="all" dirty="0"/>
              <a:t>MALÁ</a:t>
            </a:r>
            <a:r>
              <a:rPr lang="cs-CZ" dirty="0"/>
              <a:t>, Alena, </a:t>
            </a:r>
            <a:r>
              <a:rPr lang="cs-CZ" dirty="0" err="1"/>
              <a:t>ed</a:t>
            </a:r>
            <a:r>
              <a:rPr lang="cs-CZ" dirty="0"/>
              <a:t>. </a:t>
            </a:r>
            <a:r>
              <a:rPr lang="cs-CZ" i="1" dirty="0"/>
              <a:t>Slovník českých a slovenských výtvarných umělců 1950-..</a:t>
            </a:r>
            <a:r>
              <a:rPr lang="cs-CZ" dirty="0"/>
              <a:t>. Vyd. 1. Ostrava: Výtvarné centrum </a:t>
            </a:r>
            <a:r>
              <a:rPr lang="cs-CZ" dirty="0" err="1"/>
              <a:t>Chagall</a:t>
            </a:r>
            <a:r>
              <a:rPr lang="cs-CZ" dirty="0"/>
              <a:t>, </a:t>
            </a:r>
            <a:r>
              <a:rPr lang="cs-CZ" dirty="0" smtClean="0"/>
              <a:t>1998-</a:t>
            </a:r>
          </a:p>
          <a:p>
            <a:endParaRPr lang="cs-CZ" dirty="0" smtClean="0"/>
          </a:p>
          <a:p>
            <a:r>
              <a:rPr lang="cs-CZ" cap="all" dirty="0"/>
              <a:t>TOMAN</a:t>
            </a:r>
            <a:r>
              <a:rPr lang="cs-CZ" dirty="0"/>
              <a:t>, Prokop, </a:t>
            </a:r>
            <a:r>
              <a:rPr lang="cs-CZ" dirty="0" err="1"/>
              <a:t>ed</a:t>
            </a:r>
            <a:r>
              <a:rPr lang="cs-CZ" dirty="0"/>
              <a:t>. </a:t>
            </a:r>
            <a:r>
              <a:rPr lang="cs-CZ" i="1" dirty="0"/>
              <a:t>Nový slovník československých výtvarných umělců</a:t>
            </a:r>
            <a:r>
              <a:rPr lang="cs-CZ" dirty="0"/>
              <a:t>. 3., značně </a:t>
            </a:r>
            <a:r>
              <a:rPr lang="cs-CZ" dirty="0" err="1"/>
              <a:t>rozš</a:t>
            </a:r>
            <a:r>
              <a:rPr lang="cs-CZ" dirty="0"/>
              <a:t>. vyd. V Praze: Tvar, 1947-1955. 3 sv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r>
              <a:rPr lang="cs-CZ" dirty="0" smtClean="0"/>
              <a:t>Licencovaná databáze - Lexikon českých výtvarníků</a:t>
            </a:r>
          </a:p>
          <a:p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4871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Šipka doprava 2"/>
          <p:cNvSpPr/>
          <p:nvPr/>
        </p:nvSpPr>
        <p:spPr>
          <a:xfrm>
            <a:off x="611560" y="2276872"/>
            <a:ext cx="1728192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2555776" y="2276872"/>
            <a:ext cx="58326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 dirty="0" smtClean="0">
                <a:hlinkClick r:id="rId2"/>
              </a:rPr>
              <a:t>Kramerius 4</a:t>
            </a:r>
            <a:endParaRPr lang="cs-CZ" sz="66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251520" y="5013176"/>
            <a:ext cx="84800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 smtClean="0"/>
              <a:t>Kramerius 3</a:t>
            </a:r>
            <a:r>
              <a:rPr lang="cs-CZ" dirty="0" smtClean="0"/>
              <a:t> – vyhledávání informací z 19. a první poloviny 20. století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27794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Kam dál…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038388"/>
            <a:ext cx="7467600" cy="4342940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World</a:t>
            </a:r>
            <a:r>
              <a:rPr lang="cs-CZ" dirty="0"/>
              <a:t> </a:t>
            </a:r>
            <a:r>
              <a:rPr lang="cs-CZ" dirty="0" err="1"/>
              <a:t>Biographical</a:t>
            </a:r>
            <a:r>
              <a:rPr lang="cs-CZ" dirty="0"/>
              <a:t> </a:t>
            </a:r>
            <a:r>
              <a:rPr lang="cs-CZ" dirty="0" err="1"/>
              <a:t>Information</a:t>
            </a:r>
            <a:r>
              <a:rPr lang="cs-CZ" dirty="0"/>
              <a:t> </a:t>
            </a:r>
            <a:r>
              <a:rPr lang="cs-CZ" dirty="0" err="1" smtClean="0"/>
              <a:t>System</a:t>
            </a:r>
            <a:r>
              <a:rPr lang="cs-CZ" dirty="0" smtClean="0"/>
              <a:t> (5 mil. záznamů)</a:t>
            </a:r>
          </a:p>
          <a:p>
            <a:r>
              <a:rPr lang="cs-CZ" dirty="0" smtClean="0">
                <a:hlinkClick r:id="rId2"/>
              </a:rPr>
              <a:t>Slovník české literatury po roce 1945</a:t>
            </a:r>
            <a:endParaRPr lang="cs-CZ" dirty="0" smtClean="0"/>
          </a:p>
          <a:p>
            <a:r>
              <a:rPr lang="cs-CZ" dirty="0" smtClean="0">
                <a:hlinkClick r:id="rId3"/>
              </a:rPr>
              <a:t>Kalendárium </a:t>
            </a:r>
            <a:r>
              <a:rPr lang="cs-CZ" dirty="0" err="1" smtClean="0">
                <a:hlinkClick r:id="rId3"/>
              </a:rPr>
              <a:t>Libri</a:t>
            </a:r>
            <a:endParaRPr lang="cs-CZ" dirty="0" smtClean="0"/>
          </a:p>
          <a:p>
            <a:r>
              <a:rPr lang="cs-CZ" dirty="0" smtClean="0">
                <a:hlinkClick r:id="rId4"/>
              </a:rPr>
              <a:t>Databáze českého uměleckého překladu po roce 1945</a:t>
            </a:r>
            <a:endParaRPr lang="cs-CZ" dirty="0" smtClean="0"/>
          </a:p>
          <a:p>
            <a:r>
              <a:rPr lang="cs-CZ" dirty="0" smtClean="0"/>
              <a:t>Regionální bibliografie – tištěné i na stránkách regionálních knihoven</a:t>
            </a:r>
          </a:p>
          <a:p>
            <a:r>
              <a:rPr lang="cs-CZ" dirty="0" smtClean="0">
                <a:hlinkClick r:id="rId5"/>
              </a:rPr>
              <a:t>Terezín – jmenné vyhledávače</a:t>
            </a:r>
            <a:endParaRPr lang="cs-CZ" dirty="0" smtClean="0"/>
          </a:p>
          <a:p>
            <a:r>
              <a:rPr lang="cs-CZ" dirty="0" smtClean="0"/>
              <a:t> další biografické slovníky (</a:t>
            </a:r>
            <a:r>
              <a:rPr lang="cs-CZ" sz="1800" dirty="0" smtClean="0"/>
              <a:t>Album reprezentantů, </a:t>
            </a:r>
            <a:r>
              <a:rPr lang="cs-CZ" sz="1800" dirty="0" err="1" smtClean="0"/>
              <a:t>Wurzbach</a:t>
            </a:r>
            <a:r>
              <a:rPr lang="cs-CZ" sz="1800" dirty="0" smtClean="0"/>
              <a:t>, </a:t>
            </a:r>
            <a:r>
              <a:rPr lang="cs-CZ" sz="1800" dirty="0" err="1" smtClean="0"/>
              <a:t>Poggendorf</a:t>
            </a:r>
            <a:r>
              <a:rPr lang="cs-CZ" sz="1800" dirty="0" smtClean="0"/>
              <a:t>, </a:t>
            </a:r>
            <a:r>
              <a:rPr lang="cs-CZ" sz="1800" dirty="0" err="1" smtClean="0"/>
              <a:t>Deutschsprachige</a:t>
            </a:r>
            <a:r>
              <a:rPr lang="cs-CZ" sz="1800" dirty="0" smtClean="0"/>
              <a:t> </a:t>
            </a:r>
            <a:r>
              <a:rPr lang="cs-CZ" sz="1800" dirty="0" err="1" smtClean="0"/>
              <a:t>Emigration</a:t>
            </a:r>
            <a:r>
              <a:rPr lang="cs-CZ" sz="1800" dirty="0" smtClean="0"/>
              <a:t>…) </a:t>
            </a:r>
          </a:p>
          <a:p>
            <a:r>
              <a:rPr lang="cs-CZ" dirty="0" err="1" smtClean="0">
                <a:hlinkClick r:id="rId6"/>
              </a:rPr>
              <a:t>Allgemeine</a:t>
            </a:r>
            <a:r>
              <a:rPr lang="cs-CZ" dirty="0" smtClean="0">
                <a:hlinkClick r:id="rId6"/>
              </a:rPr>
              <a:t> </a:t>
            </a:r>
            <a:r>
              <a:rPr lang="cs-CZ" dirty="0" err="1" smtClean="0">
                <a:hlinkClick r:id="rId6"/>
              </a:rPr>
              <a:t>Deutsche</a:t>
            </a:r>
            <a:r>
              <a:rPr lang="cs-CZ" dirty="0" smtClean="0">
                <a:hlinkClick r:id="rId6"/>
              </a:rPr>
              <a:t> Biografie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80462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Pro zapeklité případy…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archivní fondy (</a:t>
            </a:r>
            <a:r>
              <a:rPr lang="cs-CZ" dirty="0" smtClean="0">
                <a:hlinkClick r:id="rId2"/>
              </a:rPr>
              <a:t>Ministerstvo vnitra ČR</a:t>
            </a:r>
            <a:r>
              <a:rPr lang="cs-CZ" dirty="0" smtClean="0"/>
              <a:t>, </a:t>
            </a:r>
            <a:r>
              <a:rPr lang="cs-CZ" dirty="0" smtClean="0">
                <a:hlinkClick r:id="rId3"/>
              </a:rPr>
              <a:t>Památník národního písemnictví</a:t>
            </a:r>
            <a:r>
              <a:rPr lang="cs-CZ" dirty="0" smtClean="0"/>
              <a:t>)</a:t>
            </a:r>
          </a:p>
          <a:p>
            <a:r>
              <a:rPr lang="cs-CZ" dirty="0" smtClean="0"/>
              <a:t>Adresáře (např. Chytilovy adresáře)</a:t>
            </a:r>
          </a:p>
          <a:p>
            <a:r>
              <a:rPr lang="cs-CZ" dirty="0" smtClean="0">
                <a:hlinkClick r:id="rId4"/>
              </a:rPr>
              <a:t>Konskripce</a:t>
            </a:r>
            <a:r>
              <a:rPr lang="cs-CZ" dirty="0" smtClean="0"/>
              <a:t> – pobytové přihlášky pro Prahu </a:t>
            </a:r>
          </a:p>
          <a:p>
            <a:r>
              <a:rPr lang="cs-CZ" dirty="0"/>
              <a:t>Kalendáře učitelů</a:t>
            </a:r>
          </a:p>
          <a:p>
            <a:r>
              <a:rPr lang="cs-CZ" dirty="0"/>
              <a:t>Výroční zprávy</a:t>
            </a:r>
          </a:p>
          <a:p>
            <a:r>
              <a:rPr lang="cs-CZ" dirty="0" smtClean="0"/>
              <a:t>Jubilejní spisy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07873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   Hledá se vojín….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038388"/>
            <a:ext cx="7838256" cy="3951337"/>
          </a:xfrm>
        </p:spPr>
        <p:txBody>
          <a:bodyPr>
            <a:normAutofit fontScale="92500"/>
          </a:bodyPr>
          <a:lstStyle/>
          <a:p>
            <a:r>
              <a:rPr lang="cs-CZ" dirty="0" err="1"/>
              <a:t>Verlustliste</a:t>
            </a:r>
            <a:r>
              <a:rPr lang="cs-CZ" dirty="0"/>
              <a:t> </a:t>
            </a:r>
            <a:r>
              <a:rPr lang="cs-CZ" dirty="0" err="1"/>
              <a:t>ausgegeben</a:t>
            </a:r>
            <a:r>
              <a:rPr lang="cs-CZ" dirty="0"/>
              <a:t> </a:t>
            </a:r>
            <a:r>
              <a:rPr lang="cs-CZ" dirty="0" err="1"/>
              <a:t>am</a:t>
            </a:r>
            <a:r>
              <a:rPr lang="cs-CZ" dirty="0"/>
              <a:t> </a:t>
            </a:r>
            <a:r>
              <a:rPr lang="cs-CZ" dirty="0" smtClean="0"/>
              <a:t>…</a:t>
            </a:r>
          </a:p>
          <a:p>
            <a:r>
              <a:rPr lang="de-DE" dirty="0"/>
              <a:t>Alphabetisches Verzeichnis der in den Verlustlisten</a:t>
            </a:r>
            <a:endParaRPr lang="cs-CZ" dirty="0" smtClean="0"/>
          </a:p>
          <a:p>
            <a:r>
              <a:rPr lang="cs-CZ" dirty="0" err="1"/>
              <a:t>Nachrichten</a:t>
            </a:r>
            <a:r>
              <a:rPr lang="cs-CZ" dirty="0"/>
              <a:t> </a:t>
            </a:r>
            <a:r>
              <a:rPr lang="cs-CZ" dirty="0" err="1"/>
              <a:t>über</a:t>
            </a:r>
            <a:r>
              <a:rPr lang="cs-CZ" dirty="0"/>
              <a:t> </a:t>
            </a:r>
            <a:r>
              <a:rPr lang="cs-CZ" dirty="0" err="1"/>
              <a:t>Verwundete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Kranke</a:t>
            </a:r>
            <a:r>
              <a:rPr lang="cs-CZ" dirty="0"/>
              <a:t> </a:t>
            </a:r>
            <a:r>
              <a:rPr lang="cs-CZ" dirty="0" err="1"/>
              <a:t>ausgegeben</a:t>
            </a:r>
            <a:r>
              <a:rPr lang="cs-CZ" dirty="0"/>
              <a:t> </a:t>
            </a:r>
            <a:r>
              <a:rPr lang="cs-CZ" dirty="0" err="1" smtClean="0"/>
              <a:t>am</a:t>
            </a:r>
            <a:r>
              <a:rPr lang="cs-CZ" dirty="0" smtClean="0"/>
              <a:t>…</a:t>
            </a:r>
          </a:p>
          <a:p>
            <a:pPr marL="0" indent="0">
              <a:buNone/>
            </a:pPr>
            <a:r>
              <a:rPr lang="cs-CZ" dirty="0" smtClean="0"/>
              <a:t>                                                            </a:t>
            </a:r>
            <a:r>
              <a:rPr lang="cs-CZ" sz="3200" dirty="0" smtClean="0">
                <a:hlinkClick r:id="rId2"/>
              </a:rPr>
              <a:t>Kramerius</a:t>
            </a:r>
            <a:endParaRPr lang="cs-CZ" sz="3200" dirty="0" smtClean="0"/>
          </a:p>
          <a:p>
            <a:endParaRPr lang="cs-CZ" dirty="0"/>
          </a:p>
          <a:p>
            <a:r>
              <a:rPr lang="cs-CZ" dirty="0" smtClean="0"/>
              <a:t> </a:t>
            </a:r>
            <a:r>
              <a:rPr lang="cs-CZ" dirty="0" smtClean="0">
                <a:hlinkClick r:id="rId3"/>
              </a:rPr>
              <a:t>Databáze Národního vojenského ústavu</a:t>
            </a:r>
            <a:r>
              <a:rPr lang="cs-CZ" dirty="0" smtClean="0"/>
              <a:t> </a:t>
            </a:r>
          </a:p>
          <a:p>
            <a:endParaRPr lang="cs-CZ" dirty="0"/>
          </a:p>
          <a:p>
            <a:r>
              <a:rPr lang="cs-CZ" dirty="0" smtClean="0">
                <a:hlinkClick r:id="rId4"/>
              </a:rPr>
              <a:t>Přehled na stránkách Vojenského historického ústavu Praha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                                                          </a:t>
            </a:r>
            <a:endParaRPr lang="cs-CZ" sz="3200" dirty="0"/>
          </a:p>
        </p:txBody>
      </p:sp>
      <p:sp>
        <p:nvSpPr>
          <p:cNvPr id="9" name="Šipka doprava 8"/>
          <p:cNvSpPr/>
          <p:nvPr/>
        </p:nvSpPr>
        <p:spPr>
          <a:xfrm>
            <a:off x="3681516" y="3434179"/>
            <a:ext cx="75608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 descr="C:\Users\VALKOVAL\AppData\Local\Microsoft\Windows\Temporary Internet Files\Content.IE5\QG1UYBG7\MC900310462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92696"/>
            <a:ext cx="1176833" cy="17620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2776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Hledá se předek…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>
                <a:hlinkClick r:id="rId2"/>
              </a:rPr>
              <a:t>Digitalizované matriky</a:t>
            </a:r>
            <a:endParaRPr lang="cs-CZ" dirty="0" smtClean="0"/>
          </a:p>
          <a:p>
            <a:r>
              <a:rPr lang="cs-CZ" dirty="0">
                <a:hlinkClick r:id="rId3"/>
              </a:rPr>
              <a:t>Konskripce</a:t>
            </a:r>
            <a:r>
              <a:rPr lang="cs-CZ" dirty="0"/>
              <a:t> – pobytové přihlášky pro </a:t>
            </a:r>
            <a:r>
              <a:rPr lang="cs-CZ" dirty="0" smtClean="0"/>
              <a:t>Prahu</a:t>
            </a:r>
          </a:p>
          <a:p>
            <a:r>
              <a:rPr lang="cs-CZ" dirty="0"/>
              <a:t>archivní fondy (</a:t>
            </a:r>
            <a:r>
              <a:rPr lang="cs-CZ" dirty="0">
                <a:hlinkClick r:id="rId4"/>
              </a:rPr>
              <a:t>Ministerstvo vnitra </a:t>
            </a:r>
            <a:r>
              <a:rPr lang="cs-CZ" dirty="0" smtClean="0">
                <a:hlinkClick r:id="rId4"/>
              </a:rPr>
              <a:t>ČR</a:t>
            </a:r>
            <a:r>
              <a:rPr lang="cs-CZ" dirty="0" smtClean="0"/>
              <a:t> ) </a:t>
            </a:r>
          </a:p>
          <a:p>
            <a:endParaRPr lang="cs-CZ" dirty="0"/>
          </a:p>
          <a:p>
            <a:r>
              <a:rPr lang="cs-CZ" dirty="0" smtClean="0"/>
              <a:t>Generální </a:t>
            </a:r>
            <a:r>
              <a:rPr lang="cs-CZ" dirty="0"/>
              <a:t>rejstřík ke všem svazkům berní ruly </a:t>
            </a:r>
            <a:r>
              <a:rPr lang="cs-CZ" dirty="0" smtClean="0"/>
              <a:t>1654</a:t>
            </a:r>
          </a:p>
          <a:p>
            <a:r>
              <a:rPr lang="cs-CZ" dirty="0" smtClean="0"/>
              <a:t>Berní rula 1654</a:t>
            </a:r>
          </a:p>
          <a:p>
            <a:r>
              <a:rPr lang="cs-CZ" dirty="0" smtClean="0"/>
              <a:t>Soupis poddaných podle víry 1651</a:t>
            </a:r>
          </a:p>
          <a:p>
            <a:endParaRPr lang="cs-CZ" dirty="0"/>
          </a:p>
          <a:p>
            <a:r>
              <a:rPr lang="cs-CZ" dirty="0" smtClean="0">
                <a:hlinkClick r:id="rId5"/>
              </a:rPr>
              <a:t>Lodní lístky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83398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 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-60000">
            <a:off x="2085787" y="590930"/>
            <a:ext cx="4873752" cy="3657600"/>
          </a:xfrm>
        </p:spPr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219200" y="5416152"/>
            <a:ext cx="6705600" cy="1181200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Mgr. Lenka Válková</a:t>
            </a:r>
          </a:p>
          <a:p>
            <a:r>
              <a:rPr lang="cs-CZ" dirty="0" smtClean="0">
                <a:hlinkClick r:id="rId2"/>
              </a:rPr>
              <a:t>Lenka.Valkova@nkp.cz</a:t>
            </a:r>
            <a:endParaRPr lang="cs-CZ" dirty="0" smtClean="0"/>
          </a:p>
          <a:p>
            <a:r>
              <a:rPr lang="cs-CZ" dirty="0"/>
              <a:t>Referenční centrum – Národní knihovna </a:t>
            </a:r>
            <a:r>
              <a:rPr lang="cs-CZ" dirty="0" smtClean="0"/>
              <a:t>ČR</a:t>
            </a:r>
          </a:p>
          <a:p>
            <a:r>
              <a:rPr lang="cs-CZ" dirty="0" smtClean="0"/>
              <a:t>© 2014</a:t>
            </a:r>
            <a:endParaRPr lang="cs-CZ" dirty="0"/>
          </a:p>
          <a:p>
            <a:endParaRPr lang="cs-CZ" dirty="0"/>
          </a:p>
        </p:txBody>
      </p:sp>
      <p:pic>
        <p:nvPicPr>
          <p:cNvPr id="1027" name="Picture 3" descr="C:\Users\VALKOVAL\AppData\Local\Microsoft\Windows\Temporary Internet Files\Content.IE5\U2W9AUKS\MM900178313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980728"/>
            <a:ext cx="1773535" cy="17735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 rot="21445237">
            <a:off x="2398427" y="3378574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Ptejte se… </a:t>
            </a:r>
          </a:p>
        </p:txBody>
      </p:sp>
    </p:spTree>
    <p:extLst>
      <p:ext uri="{BB962C8B-B14F-4D97-AF65-F5344CB8AC3E}">
        <p14:creationId xmlns="" xmlns:p14="http://schemas.microsoft.com/office/powerpoint/2010/main" val="180588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4812808" cy="1442674"/>
          </a:xfrm>
        </p:spPr>
        <p:txBody>
          <a:bodyPr/>
          <a:lstStyle/>
          <a:p>
            <a:pPr algn="l"/>
            <a:r>
              <a:rPr lang="cs-CZ" dirty="0" smtClean="0"/>
              <a:t>Nesnadný úkol na začátek…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060848"/>
            <a:ext cx="8502533" cy="3951337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</a:t>
            </a:r>
          </a:p>
          <a:p>
            <a:pPr marL="0" indent="0">
              <a:buNone/>
            </a:pPr>
            <a:r>
              <a:rPr lang="cs-CZ" dirty="0" smtClean="0"/>
              <a:t>Dohledat dobové články z 19. a první poloviny 20. století     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(např. články k vraždě Anežky Hrůzové)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 descr="C:\Users\VALKOVAL\AppData\Local\Microsoft\Windows\Temporary Internet Files\Content.IE5\QG1UYBG7\MP90040289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8640"/>
            <a:ext cx="3389965" cy="25424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1385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teď 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2060848"/>
            <a:ext cx="3960440" cy="4139071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Článková bibliografie ???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Prohledávání periodik ???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</p:txBody>
      </p:sp>
      <p:pic>
        <p:nvPicPr>
          <p:cNvPr id="2053" name="Picture 5" descr="C:\Users\VALKOVAL\AppData\Local\Microsoft\Windows\Temporary Internet Files\Content.IE5\XQ2CZ212\MP90043111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855" y="43395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9598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Řešení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                               </a:t>
            </a:r>
          </a:p>
          <a:p>
            <a:pPr marL="0" indent="0">
              <a:buNone/>
            </a:pPr>
            <a:r>
              <a:rPr lang="cs-CZ" dirty="0" smtClean="0"/>
              <a:t>                                      </a:t>
            </a:r>
            <a:r>
              <a:rPr lang="cs-CZ" sz="3600" b="1" dirty="0">
                <a:hlinkClick r:id="rId2"/>
              </a:rPr>
              <a:t>Systém </a:t>
            </a:r>
            <a:r>
              <a:rPr lang="cs-CZ" sz="3600" b="1" dirty="0" smtClean="0">
                <a:hlinkClick r:id="rId2"/>
              </a:rPr>
              <a:t>Kramerius</a:t>
            </a:r>
            <a:r>
              <a:rPr lang="cs-CZ" sz="3600" b="1" dirty="0" smtClean="0"/>
              <a:t> </a:t>
            </a:r>
            <a:endParaRPr lang="cs-CZ" sz="36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Šrafovaná šipka doprava 3"/>
          <p:cNvSpPr/>
          <p:nvPr/>
        </p:nvSpPr>
        <p:spPr>
          <a:xfrm>
            <a:off x="1115616" y="3429000"/>
            <a:ext cx="1728192" cy="50405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97452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Úkol druhý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Dohledat články z druhé poloviny 20. století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1800" dirty="0" smtClean="0"/>
              <a:t>(např. k románu „Vražda pro štěstí“ (Jan Zábrana, 1962)</a:t>
            </a:r>
            <a:endParaRPr lang="cs-CZ" sz="1800" dirty="0"/>
          </a:p>
        </p:txBody>
      </p:sp>
      <p:pic>
        <p:nvPicPr>
          <p:cNvPr id="4" name="Picture 2" descr="C:\Users\VALKOVAL\AppData\Local\Microsoft\Windows\Temporary Internet Files\Content.IE5\QG1UYBG7\MP90040289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0"/>
            <a:ext cx="3389965" cy="25424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0671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Řešení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Výběrová článková bibliografie ČČČ (Články v českých časopisech) </a:t>
            </a:r>
          </a:p>
          <a:p>
            <a:endParaRPr lang="cs-CZ" dirty="0" smtClean="0"/>
          </a:p>
          <a:p>
            <a:r>
              <a:rPr lang="cs-CZ" dirty="0" smtClean="0"/>
              <a:t>Článkové bibliografie specializovaných knihoven (v tomto případě databázi ÚČL AV ČR)</a:t>
            </a:r>
          </a:p>
          <a:p>
            <a:endParaRPr lang="cs-CZ" dirty="0" smtClean="0"/>
          </a:p>
          <a:p>
            <a:r>
              <a:rPr lang="cs-CZ" dirty="0" smtClean="0"/>
              <a:t>Systém Kramerius</a:t>
            </a:r>
            <a:endParaRPr lang="cs-CZ" dirty="0"/>
          </a:p>
          <a:p>
            <a:endParaRPr lang="cs-CZ" dirty="0"/>
          </a:p>
          <a:p>
            <a:r>
              <a:rPr lang="cs-CZ" dirty="0" smtClean="0"/>
              <a:t>Tištěné článkové bibliografie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55230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Specializované článkové databáze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844824"/>
            <a:ext cx="8424936" cy="4824536"/>
          </a:xfrm>
        </p:spPr>
        <p:txBody>
          <a:bodyPr>
            <a:normAutofit fontScale="92500" lnSpcReduction="20000"/>
          </a:bodyPr>
          <a:lstStyle/>
          <a:p>
            <a:endParaRPr lang="cs-CZ" sz="2000" dirty="0" smtClean="0">
              <a:hlinkClick r:id="rId2"/>
            </a:endParaRPr>
          </a:p>
          <a:p>
            <a:endParaRPr lang="cs-CZ" sz="2000" dirty="0">
              <a:hlinkClick r:id="rId2"/>
            </a:endParaRPr>
          </a:p>
          <a:p>
            <a:r>
              <a:rPr lang="cs-CZ" sz="2000" dirty="0" smtClean="0">
                <a:hlinkClick r:id="rId2"/>
              </a:rPr>
              <a:t>Ústavu </a:t>
            </a:r>
            <a:r>
              <a:rPr lang="cs-CZ" sz="2000" dirty="0">
                <a:hlinkClick r:id="rId2"/>
              </a:rPr>
              <a:t>české literatury </a:t>
            </a:r>
            <a:r>
              <a:rPr lang="cs-CZ" sz="2000" dirty="0" smtClean="0">
                <a:hlinkClick r:id="rId2"/>
              </a:rPr>
              <a:t>AV ČR</a:t>
            </a:r>
            <a:endParaRPr lang="cs-CZ" sz="2000" dirty="0" smtClean="0"/>
          </a:p>
          <a:p>
            <a:r>
              <a:rPr lang="cs-CZ" sz="2000" dirty="0">
                <a:hlinkClick r:id="rId3"/>
              </a:rPr>
              <a:t>H</a:t>
            </a:r>
            <a:r>
              <a:rPr lang="cs-CZ" sz="2000" dirty="0" smtClean="0">
                <a:hlinkClick r:id="rId3"/>
              </a:rPr>
              <a:t>istorického </a:t>
            </a:r>
            <a:r>
              <a:rPr lang="cs-CZ" sz="2000" dirty="0">
                <a:hlinkClick r:id="rId3"/>
              </a:rPr>
              <a:t>ústavu AV </a:t>
            </a:r>
            <a:r>
              <a:rPr lang="cs-CZ" sz="2000" dirty="0" smtClean="0">
                <a:hlinkClick r:id="rId3"/>
              </a:rPr>
              <a:t>ČR</a:t>
            </a:r>
            <a:endParaRPr lang="cs-CZ" sz="2000" dirty="0"/>
          </a:p>
          <a:p>
            <a:r>
              <a:rPr lang="cs-CZ" sz="2000" dirty="0" smtClean="0">
                <a:hlinkClick r:id="rId4"/>
              </a:rPr>
              <a:t>Ústavu pro soudobé </a:t>
            </a:r>
            <a:r>
              <a:rPr lang="cs-CZ" sz="2000" dirty="0">
                <a:hlinkClick r:id="rId4"/>
              </a:rPr>
              <a:t>dějiny AV </a:t>
            </a:r>
            <a:r>
              <a:rPr lang="cs-CZ" sz="2000" dirty="0" smtClean="0">
                <a:hlinkClick r:id="rId4"/>
              </a:rPr>
              <a:t>ČR</a:t>
            </a:r>
            <a:endParaRPr lang="cs-CZ" sz="2000" dirty="0" smtClean="0"/>
          </a:p>
          <a:p>
            <a:r>
              <a:rPr lang="cs-CZ" sz="2000" dirty="0" smtClean="0">
                <a:hlinkClick r:id="rId5"/>
              </a:rPr>
              <a:t>Národního pedagogického muzea a knihovny J. A. Komenského</a:t>
            </a:r>
            <a:endParaRPr lang="cs-CZ" sz="2000" dirty="0" smtClean="0"/>
          </a:p>
          <a:p>
            <a:r>
              <a:rPr lang="cs-CZ" sz="2000" dirty="0">
                <a:hlinkClick r:id="rId6"/>
              </a:rPr>
              <a:t>Národního filmového archivu</a:t>
            </a:r>
            <a:endParaRPr lang="cs-CZ" sz="2000" dirty="0"/>
          </a:p>
          <a:p>
            <a:r>
              <a:rPr lang="cs-CZ" sz="2000" dirty="0">
                <a:hlinkClick r:id="rId7"/>
              </a:rPr>
              <a:t>Česká uměleckohistorická </a:t>
            </a:r>
            <a:r>
              <a:rPr lang="cs-CZ" sz="2000" dirty="0" smtClean="0">
                <a:hlinkClick r:id="rId7"/>
              </a:rPr>
              <a:t>bibliografie</a:t>
            </a:r>
            <a:endParaRPr lang="cs-CZ" sz="2000" dirty="0" smtClean="0"/>
          </a:p>
          <a:p>
            <a:r>
              <a:rPr lang="cs-CZ" sz="2000" dirty="0" smtClean="0">
                <a:hlinkClick r:id="rId8"/>
              </a:rPr>
              <a:t>Divadelní ústav</a:t>
            </a:r>
            <a:endParaRPr lang="cs-CZ" sz="2000" dirty="0" smtClean="0"/>
          </a:p>
          <a:p>
            <a:r>
              <a:rPr lang="cs-CZ" sz="2000" dirty="0" smtClean="0">
                <a:hlinkClick r:id="rId9"/>
              </a:rPr>
              <a:t>Národní </a:t>
            </a:r>
            <a:r>
              <a:rPr lang="cs-CZ" sz="2000" dirty="0">
                <a:hlinkClick r:id="rId9"/>
              </a:rPr>
              <a:t>lékařské </a:t>
            </a:r>
            <a:r>
              <a:rPr lang="cs-CZ" sz="2000" dirty="0" smtClean="0">
                <a:hlinkClick r:id="rId9"/>
              </a:rPr>
              <a:t>knihovny</a:t>
            </a:r>
            <a:endParaRPr lang="cs-CZ" sz="2000" dirty="0" smtClean="0"/>
          </a:p>
          <a:p>
            <a:r>
              <a:rPr lang="cs-CZ" sz="2000" dirty="0" smtClean="0">
                <a:hlinkClick r:id="rId10"/>
              </a:rPr>
              <a:t>Národní </a:t>
            </a:r>
            <a:r>
              <a:rPr lang="cs-CZ" sz="2000" dirty="0">
                <a:hlinkClick r:id="rId10"/>
              </a:rPr>
              <a:t>technické </a:t>
            </a:r>
            <a:r>
              <a:rPr lang="cs-CZ" sz="2000" dirty="0" smtClean="0">
                <a:hlinkClick r:id="rId10"/>
              </a:rPr>
              <a:t>knihovny</a:t>
            </a:r>
            <a:endParaRPr lang="cs-CZ" sz="2000" dirty="0" smtClean="0"/>
          </a:p>
          <a:p>
            <a:r>
              <a:rPr lang="cs-CZ" sz="2000" dirty="0" err="1" smtClean="0">
                <a:hlinkClick r:id="rId11"/>
              </a:rPr>
              <a:t>Geobibline</a:t>
            </a:r>
            <a:endParaRPr lang="cs-CZ" sz="2000" dirty="0" smtClean="0"/>
          </a:p>
          <a:p>
            <a:r>
              <a:rPr lang="cs-CZ" sz="2000" dirty="0">
                <a:hlinkClick r:id="rId12"/>
              </a:rPr>
              <a:t>Česká zemědělská a potravinářská bibliografie</a:t>
            </a:r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Aj.</a:t>
            </a:r>
          </a:p>
          <a:p>
            <a:endParaRPr lang="cs-CZ" sz="20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06264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Digitální knihovny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>
              <a:hlinkClick r:id="rId2"/>
            </a:endParaRPr>
          </a:p>
          <a:p>
            <a:r>
              <a:rPr lang="cs-CZ" dirty="0" smtClean="0">
                <a:hlinkClick r:id="rId2"/>
              </a:rPr>
              <a:t>Digitální knihovny </a:t>
            </a:r>
            <a:r>
              <a:rPr lang="cs-CZ" dirty="0">
                <a:hlinkClick r:id="rId2"/>
              </a:rPr>
              <a:t>Kramerius </a:t>
            </a:r>
            <a:r>
              <a:rPr lang="cs-CZ" dirty="0" smtClean="0"/>
              <a:t>(</a:t>
            </a:r>
            <a:r>
              <a:rPr lang="cs-CZ" dirty="0"/>
              <a:t> </a:t>
            </a:r>
            <a:r>
              <a:rPr lang="cs-CZ" smtClean="0"/>
              <a:t>12 knihoven</a:t>
            </a:r>
            <a:r>
              <a:rPr lang="cs-CZ" dirty="0" smtClean="0"/>
              <a:t>)</a:t>
            </a:r>
          </a:p>
          <a:p>
            <a:r>
              <a:rPr lang="cs-CZ" dirty="0" smtClean="0">
                <a:hlinkClick r:id="rId3"/>
              </a:rPr>
              <a:t>Digitalizovaný archiv časopisů ústavu pro českou literaturu AV ČR</a:t>
            </a:r>
            <a:endParaRPr lang="cs-CZ" dirty="0" smtClean="0"/>
          </a:p>
          <a:p>
            <a:r>
              <a:rPr lang="cs-CZ" dirty="0" smtClean="0">
                <a:hlinkClick r:id="rId4"/>
              </a:rPr>
              <a:t>Digitální knihovna Národního ústavu lidové kultury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>
                <a:hlinkClick r:id="rId5"/>
              </a:rPr>
              <a:t>Depositum</a:t>
            </a:r>
            <a:r>
              <a:rPr lang="cs-CZ" dirty="0" smtClean="0"/>
              <a:t> (katolická periodika)</a:t>
            </a:r>
          </a:p>
          <a:p>
            <a:r>
              <a:rPr lang="cs-CZ" dirty="0" smtClean="0">
                <a:hlinkClick r:id="rId6"/>
              </a:rPr>
              <a:t>ANNO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46503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Obchodní zápisník</Template>
  <TotalTime>1380</TotalTime>
  <Words>662</Words>
  <Application>Microsoft Office PowerPoint</Application>
  <PresentationFormat>Předvádění na obrazovce (4:3)</PresentationFormat>
  <Paragraphs>212</Paragraphs>
  <Slides>28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29" baseType="lpstr">
      <vt:lpstr>Sketchbook</vt:lpstr>
      <vt:lpstr>Případ: Knihovna </vt:lpstr>
      <vt:lpstr>Snímek 2</vt:lpstr>
      <vt:lpstr>Nesnadný úkol na začátek…</vt:lpstr>
      <vt:lpstr>Co teď ?</vt:lpstr>
      <vt:lpstr>Řešení</vt:lpstr>
      <vt:lpstr>Úkol druhý </vt:lpstr>
      <vt:lpstr>Řešení</vt:lpstr>
      <vt:lpstr>Specializované článkové databáze </vt:lpstr>
      <vt:lpstr>Digitální knihovny</vt:lpstr>
      <vt:lpstr>Tištěné článkové bibliografie</vt:lpstr>
      <vt:lpstr>Úkol třetí </vt:lpstr>
      <vt:lpstr>Kam se podívat…</vt:lpstr>
      <vt:lpstr>Snímek 13</vt:lpstr>
      <vt:lpstr>Úkol zvláštního pověření</vt:lpstr>
      <vt:lpstr>Splněno</vt:lpstr>
      <vt:lpstr>Zapeklité případy dohledávání</vt:lpstr>
      <vt:lpstr>Případ: …kdysi jsem četl…</vt:lpstr>
      <vt:lpstr>Někdy pomůže….</vt:lpstr>
      <vt:lpstr>Další užitečné zdroje…</vt:lpstr>
      <vt:lpstr>                </vt:lpstr>
      <vt:lpstr>Někdy postačí….</vt:lpstr>
      <vt:lpstr>Výtvarníci:</vt:lpstr>
      <vt:lpstr>Snímek 23</vt:lpstr>
      <vt:lpstr>Kam dál…</vt:lpstr>
      <vt:lpstr>Pro zapeklité případy…</vt:lpstr>
      <vt:lpstr>   Hledá se vojín….</vt:lpstr>
      <vt:lpstr>Hledá se předek…</vt:lpstr>
      <vt:lpstr>Děkuji za pozornost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Případ: Knihovna</dc:title>
  <dc:creator>Válková Lenka</dc:creator>
  <cp:lastModifiedBy>Lenka</cp:lastModifiedBy>
  <cp:revision>104</cp:revision>
  <cp:lastPrinted>2014-10-06T12:16:55Z</cp:lastPrinted>
  <dcterms:created xsi:type="dcterms:W3CDTF">2014-09-30T12:08:14Z</dcterms:created>
  <dcterms:modified xsi:type="dcterms:W3CDTF">2014-10-06T20:38:53Z</dcterms:modified>
</cp:coreProperties>
</file>